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5"/>
  </p:notesMasterIdLst>
  <p:sldIdLst>
    <p:sldId id="256" r:id="rId2"/>
    <p:sldId id="289" r:id="rId3"/>
    <p:sldId id="302" r:id="rId4"/>
    <p:sldId id="303" r:id="rId5"/>
    <p:sldId id="304" r:id="rId6"/>
    <p:sldId id="305" r:id="rId7"/>
    <p:sldId id="293" r:id="rId8"/>
    <p:sldId id="299" r:id="rId9"/>
    <p:sldId id="301" r:id="rId10"/>
    <p:sldId id="306" r:id="rId11"/>
    <p:sldId id="360" r:id="rId12"/>
    <p:sldId id="291" r:id="rId13"/>
    <p:sldId id="292" r:id="rId14"/>
    <p:sldId id="307" r:id="rId15"/>
    <p:sldId id="308" r:id="rId16"/>
    <p:sldId id="309" r:id="rId17"/>
    <p:sldId id="310" r:id="rId18"/>
    <p:sldId id="311" r:id="rId19"/>
    <p:sldId id="355" r:id="rId20"/>
    <p:sldId id="356" r:id="rId21"/>
    <p:sldId id="357" r:id="rId22"/>
    <p:sldId id="312" r:id="rId23"/>
    <p:sldId id="354" r:id="rId24"/>
    <p:sldId id="313" r:id="rId25"/>
    <p:sldId id="314" r:id="rId26"/>
    <p:sldId id="315" r:id="rId27"/>
    <p:sldId id="316" r:id="rId28"/>
    <p:sldId id="317" r:id="rId29"/>
    <p:sldId id="290" r:id="rId30"/>
    <p:sldId id="358" r:id="rId31"/>
    <p:sldId id="359" r:id="rId32"/>
    <p:sldId id="297" r:id="rId33"/>
    <p:sldId id="300" r:id="rId34"/>
    <p:sldId id="318" r:id="rId35"/>
    <p:sldId id="319" r:id="rId36"/>
    <p:sldId id="320" r:id="rId37"/>
    <p:sldId id="321" r:id="rId38"/>
    <p:sldId id="322" r:id="rId39"/>
    <p:sldId id="353" r:id="rId40"/>
    <p:sldId id="323" r:id="rId41"/>
    <p:sldId id="324" r:id="rId42"/>
    <p:sldId id="352" r:id="rId43"/>
    <p:sldId id="325" r:id="rId44"/>
    <p:sldId id="326" r:id="rId45"/>
    <p:sldId id="327" r:id="rId46"/>
    <p:sldId id="328" r:id="rId47"/>
    <p:sldId id="274" r:id="rId48"/>
    <p:sldId id="298" r:id="rId49"/>
    <p:sldId id="329" r:id="rId50"/>
    <p:sldId id="343" r:id="rId51"/>
    <p:sldId id="344" r:id="rId52"/>
    <p:sldId id="345" r:id="rId53"/>
    <p:sldId id="330" r:id="rId54"/>
    <p:sldId id="350" r:id="rId55"/>
    <p:sldId id="351" r:id="rId56"/>
    <p:sldId id="348" r:id="rId57"/>
    <p:sldId id="331" r:id="rId58"/>
    <p:sldId id="349" r:id="rId59"/>
    <p:sldId id="332" r:id="rId60"/>
    <p:sldId id="334" r:id="rId61"/>
    <p:sldId id="333" r:id="rId62"/>
    <p:sldId id="335" r:id="rId63"/>
    <p:sldId id="336" r:id="rId64"/>
    <p:sldId id="337" r:id="rId65"/>
    <p:sldId id="338" r:id="rId66"/>
    <p:sldId id="339" r:id="rId67"/>
    <p:sldId id="342" r:id="rId68"/>
    <p:sldId id="340" r:id="rId69"/>
    <p:sldId id="341" r:id="rId70"/>
    <p:sldId id="295" r:id="rId71"/>
    <p:sldId id="296" r:id="rId72"/>
    <p:sldId id="346" r:id="rId73"/>
    <p:sldId id="347" r:id="rId7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01110"/>
    <a:srgbClr val="151515"/>
    <a:srgbClr val="111111"/>
    <a:srgbClr val="08080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50"/>
      </p:cViewPr>
      <p:guideLst>
        <p:guide orient="horz" pos="86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6998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27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2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1967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656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789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95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9" name="Shape 70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42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3" name="Shape 163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890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4" name="Shape 172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504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5" name="Shape 189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14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05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8776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4" name="Shape 229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4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382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3" name="Shape 245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4475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3" name="Shape 253"/>
          <p:cNvPicPr preferRelativeResize="0"/>
          <p:nvPr userDrawn="1"/>
        </p:nvPicPr>
        <p:blipFill rotWithShape="1">
          <a:blip r:embed="rId2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5"/>
          <p:cNvSpPr txBox="1"/>
          <p:nvPr userDrawn="1"/>
        </p:nvSpPr>
        <p:spPr>
          <a:xfrm>
            <a:off x="2568775" y="6350600"/>
            <a:ext cx="6136800" cy="2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dirty="0">
                <a:latin typeface="Verdana"/>
                <a:ea typeface="Verdana"/>
                <a:cs typeface="Verdana"/>
                <a:sym typeface="Verdana"/>
              </a:rPr>
              <a:t>footer text</a:t>
            </a:r>
          </a:p>
        </p:txBody>
      </p:sp>
      <p:sp>
        <p:nvSpPr>
          <p:cNvPr id="7" name="Shape 17"/>
          <p:cNvSpPr txBox="1">
            <a:spLocks noGrp="1"/>
          </p:cNvSpPr>
          <p:nvPr>
            <p:ph type="title"/>
          </p:nvPr>
        </p:nvSpPr>
        <p:spPr>
          <a:xfrm>
            <a:off x="311700" y="279699"/>
            <a:ext cx="8520600" cy="86895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11700" y="1624417"/>
            <a:ext cx="8520600" cy="458535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3320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7" r:id="rId3"/>
    <p:sldLayoutId id="2147483671" r:id="rId4"/>
    <p:sldLayoutId id="2147483673" r:id="rId5"/>
    <p:sldLayoutId id="2147483676" r:id="rId6"/>
    <p:sldLayoutId id="2147483678" r:id="rId7"/>
    <p:sldLayoutId id="2147483680" r:id="rId8"/>
    <p:sldLayoutId id="2147483681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083733" y="2499146"/>
            <a:ext cx="7597994" cy="335978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4000" dirty="0"/>
              <a:t>Photos from 2016 Tenth Anniversary GDIB Launch </a:t>
            </a:r>
            <a:br>
              <a:rPr lang="en-US" sz="4000" dirty="0"/>
            </a:br>
            <a:r>
              <a:rPr lang="en-US" sz="2400" dirty="0"/>
              <a:t>At</a:t>
            </a:r>
            <a:br>
              <a:rPr lang="en-US" sz="2400" dirty="0"/>
            </a:br>
            <a:r>
              <a:rPr lang="en-US" sz="4000" dirty="0"/>
              <a:t>Forum on Workplace Inclusion</a:t>
            </a:r>
            <a:br>
              <a:rPr lang="en-US" sz="4000" dirty="0"/>
            </a:br>
            <a:r>
              <a:rPr lang="en-US" sz="4000" dirty="0"/>
              <a:t>March 29 to 31, 2016</a:t>
            </a:r>
            <a:br>
              <a:rPr lang="en-US" sz="4000" dirty="0"/>
            </a:br>
            <a:r>
              <a:rPr lang="en-US" sz="4000" dirty="0"/>
              <a:t>Minneapolis, MN</a:t>
            </a:r>
          </a:p>
        </p:txBody>
      </p:sp>
    </p:spTree>
  </p:cSld>
  <p:clrMapOvr>
    <a:masterClrMapping/>
  </p:clrMapOvr>
  <p:transition spd="slow" advTm="4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1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15432" r="27901" b="14773"/>
          <a:stretch/>
        </p:blipFill>
        <p:spPr>
          <a:xfrm rot="5400000">
            <a:off x="1807633" y="162193"/>
            <a:ext cx="5604933" cy="66013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492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5566" y="1160232"/>
            <a:ext cx="8520600" cy="8689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>
                <a:solidFill>
                  <a:schemeClr val="dk2"/>
                </a:solidFill>
              </a:rPr>
              <a:t>The GDIB Exhibit</a:t>
            </a:r>
          </a:p>
        </p:txBody>
      </p:sp>
    </p:spTree>
    <p:extLst>
      <p:ext uri="{BB962C8B-B14F-4D97-AF65-F5344CB8AC3E}">
        <p14:creationId xmlns:p14="http://schemas.microsoft.com/office/powerpoint/2010/main" val="31108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30"/>
            <a:ext cx="9144000" cy="51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54" y="0"/>
            <a:ext cx="457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>
          <a:xfrm>
            <a:off x="1050097" y="0"/>
            <a:ext cx="7120006" cy="70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500"/>
          <a:stretch/>
        </p:blipFill>
        <p:spPr>
          <a:xfrm>
            <a:off x="-22687" y="1257300"/>
            <a:ext cx="9170515" cy="42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60401" y="558801"/>
            <a:ext cx="7907868" cy="5583238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1,200 attended the Forum</a:t>
            </a: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en-US" dirty="0">
                <a:solidFill>
                  <a:srgbClr val="3366FF"/>
                </a:solidFill>
              </a:rPr>
              <a:t>28 GDIB Expert Panelists and Users 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were on the program</a:t>
            </a:r>
          </a:p>
          <a:p>
            <a:pPr>
              <a:lnSpc>
                <a:spcPct val="95000"/>
              </a:lnSpc>
              <a:spcAft>
                <a:spcPts val="1200"/>
              </a:spcAft>
            </a:pPr>
            <a:endParaRPr lang="en-US" dirty="0"/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sz="2400" dirty="0"/>
              <a:t>• Concurrent Session Presenters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sz="2400" dirty="0"/>
              <a:t>• Conversations on Race Presenters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sz="2400" dirty="0"/>
              <a:t>• Plenary Panelists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sz="2400" dirty="0"/>
              <a:t>• Opening Session Spoken Word Presenters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7" y="0"/>
            <a:ext cx="8794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11700" y="1134533"/>
            <a:ext cx="8520600" cy="50752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000" dirty="0"/>
              <a:t>28 GDIB Expert Panelists </a:t>
            </a:r>
            <a:br>
              <a:rPr lang="en-US" sz="4000" dirty="0"/>
            </a:br>
            <a:r>
              <a:rPr lang="en-US" sz="4000" dirty="0"/>
              <a:t>&amp; Users presented </a:t>
            </a:r>
            <a:r>
              <a:rPr lang="en-US" sz="3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dk2"/>
                </a:solidFill>
              </a:rPr>
              <a:t>28 GDIB Expert Panelists and Users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311700" y="1387355"/>
            <a:ext cx="3447500" cy="4585354"/>
          </a:xfrm>
        </p:spPr>
        <p:txBody>
          <a:bodyPr/>
          <a:lstStyle/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Janet Bennett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Joel Brown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Joan Buccigrossi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Joe Cordero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Tina Cruz-Hubbard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Shirley Davis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Barbara Deane 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809067" y="1387355"/>
            <a:ext cx="4023233" cy="458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Bernardo </a:t>
            </a:r>
            <a:r>
              <a:rPr lang="en-US" dirty="0" err="1"/>
              <a:t>Ferdman</a:t>
            </a:r>
            <a:r>
              <a:rPr lang="en-US" dirty="0"/>
              <a:t>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Steve </a:t>
            </a:r>
            <a:r>
              <a:rPr lang="en-US" dirty="0" err="1"/>
              <a:t>Hanamura</a:t>
            </a:r>
            <a:r>
              <a:rPr lang="en-US" dirty="0"/>
              <a:t>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Melanie Harrington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Hans Jablonski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Judith Katz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Lisa </a:t>
            </a:r>
            <a:r>
              <a:rPr lang="en-US" dirty="0" err="1"/>
              <a:t>Kepinski</a:t>
            </a:r>
            <a:r>
              <a:rPr lang="en-US" dirty="0"/>
              <a:t>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Nene </a:t>
            </a:r>
            <a:r>
              <a:rPr lang="en-US" dirty="0" err="1"/>
              <a:t>Molefi</a:t>
            </a:r>
            <a:r>
              <a:rPr lang="en-US" dirty="0"/>
              <a:t> </a:t>
            </a:r>
          </a:p>
          <a:p>
            <a:pPr algn="r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more …</a:t>
            </a:r>
          </a:p>
        </p:txBody>
      </p:sp>
    </p:spTree>
    <p:extLst>
      <p:ext uri="{BB962C8B-B14F-4D97-AF65-F5344CB8AC3E}">
        <p14:creationId xmlns:p14="http://schemas.microsoft.com/office/powerpoint/2010/main" val="461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dk2"/>
                </a:solidFill>
              </a:rPr>
              <a:t>28 GDIB Expert Panelists and Users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311700" y="1234958"/>
            <a:ext cx="3684567" cy="4585354"/>
          </a:xfrm>
        </p:spPr>
        <p:txBody>
          <a:bodyPr/>
          <a:lstStyle/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Eddie Moore, Jr.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Julie O’Mara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 err="1"/>
              <a:t>Sidalia</a:t>
            </a:r>
            <a:r>
              <a:rPr lang="en-US" dirty="0"/>
              <a:t> Reel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Margaret Regan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Alan Richter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Howard Ross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 err="1"/>
              <a:t>Riikka</a:t>
            </a:r>
            <a:r>
              <a:rPr lang="en-US" dirty="0"/>
              <a:t> </a:t>
            </a:r>
            <a:r>
              <a:rPr lang="en-US" dirty="0" err="1"/>
              <a:t>Salonen</a:t>
            </a:r>
            <a:r>
              <a:rPr lang="en-US" dirty="0"/>
              <a:t>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Janelle Sasaki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Jeremy </a:t>
            </a:r>
            <a:r>
              <a:rPr lang="en-US" dirty="0" err="1"/>
              <a:t>Solomons</a:t>
            </a:r>
            <a:endParaRPr lang="en-US" dirty="0"/>
          </a:p>
          <a:p>
            <a:pPr algn="l">
              <a:lnSpc>
                <a:spcPct val="95000"/>
              </a:lnSpc>
              <a:spcAft>
                <a:spcPts val="1200"/>
              </a:spcAft>
            </a:pPr>
            <a:endParaRPr lang="en-US" dirty="0"/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 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809067" y="1234958"/>
            <a:ext cx="4023233" cy="458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Radhika </a:t>
            </a:r>
            <a:r>
              <a:rPr lang="en-US" dirty="0" err="1"/>
              <a:t>Vaidyanathan</a:t>
            </a:r>
            <a:endParaRPr lang="en-US" dirty="0"/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Ilene Wasserman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Michael Wheeler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Mary-Frances Winters </a:t>
            </a:r>
          </a:p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Nadia </a:t>
            </a:r>
            <a:r>
              <a:rPr lang="en-US" dirty="0" err="1"/>
              <a:t>Younes</a:t>
            </a:r>
            <a:r>
              <a:rPr lang="en-US" dirty="0"/>
              <a:t> </a:t>
            </a:r>
          </a:p>
          <a:p>
            <a:pPr marL="338138" indent="-338138" algn="l">
              <a:lnSpc>
                <a:spcPct val="95000"/>
              </a:lnSpc>
              <a:spcAft>
                <a:spcPts val="1200"/>
              </a:spcAft>
            </a:pPr>
            <a:r>
              <a:rPr lang="en-US" dirty="0"/>
              <a:t>…and Bev Kaye’s work  represented with two colleagues presenting</a:t>
            </a:r>
          </a:p>
        </p:txBody>
      </p:sp>
    </p:spTree>
    <p:extLst>
      <p:ext uri="{BB962C8B-B14F-4D97-AF65-F5344CB8AC3E}">
        <p14:creationId xmlns:p14="http://schemas.microsoft.com/office/powerpoint/2010/main" val="22029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46"/>
            <a:ext cx="9144000" cy="65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16000"/>
          <a:stretch/>
        </p:blipFill>
        <p:spPr>
          <a:xfrm>
            <a:off x="1346835" y="10454"/>
            <a:ext cx="6526529" cy="6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1484" b="1475"/>
          <a:stretch/>
        </p:blipFill>
        <p:spPr>
          <a:xfrm>
            <a:off x="0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1871868"/>
            <a:ext cx="8520600" cy="868955"/>
          </a:xfrm>
        </p:spPr>
        <p:txBody>
          <a:bodyPr/>
          <a:lstStyle/>
          <a:p>
            <a:r>
              <a:rPr lang="en-US" dirty="0"/>
              <a:t>Celebration Suite Party</a:t>
            </a:r>
          </a:p>
        </p:txBody>
      </p:sp>
    </p:spTree>
  </p:cSld>
  <p:clrMapOvr>
    <a:masterClrMapping/>
  </p:clrMapOvr>
  <p:transition spd="slow" advTm="4000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36"/>
            <a:ext cx="9144000" cy="59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8" y="0"/>
            <a:ext cx="7322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79" y="0"/>
            <a:ext cx="514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73"/>
            <a:ext cx="9144000" cy="6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91"/>
            <a:ext cx="9144000" cy="61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60966" y="990898"/>
            <a:ext cx="7298267" cy="2666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ct val="100000"/>
            </a:pPr>
            <a:r>
              <a:rPr lang="en-US" sz="3600" dirty="0">
                <a:solidFill>
                  <a:schemeClr val="dk2"/>
                </a:solidFill>
              </a:rPr>
              <a:t>Collegium Emeritus Member 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ct val="100000"/>
            </a:pPr>
            <a:r>
              <a:rPr lang="en-US" sz="3600" dirty="0">
                <a:solidFill>
                  <a:schemeClr val="dk2"/>
                </a:solidFill>
              </a:rPr>
              <a:t>Mary-Frances Winters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ct val="100000"/>
            </a:pPr>
            <a:r>
              <a:rPr lang="en-US" sz="3600" dirty="0">
                <a:solidFill>
                  <a:schemeClr val="dk2"/>
                </a:solidFill>
              </a:rPr>
              <a:t>Receives Winds of Change Award</a:t>
            </a:r>
          </a:p>
        </p:txBody>
      </p:sp>
    </p:spTree>
    <p:extLst>
      <p:ext uri="{BB962C8B-B14F-4D97-AF65-F5344CB8AC3E}">
        <p14:creationId xmlns:p14="http://schemas.microsoft.com/office/powerpoint/2010/main" val="5935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69" y="0"/>
            <a:ext cx="6494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b="10944"/>
          <a:stretch/>
        </p:blipFill>
        <p:spPr>
          <a:xfrm>
            <a:off x="1556971" y="0"/>
            <a:ext cx="6106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13"/>
            <a:ext cx="9144000" cy="6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121</Words>
  <Application>Microsoft Office PowerPoint</Application>
  <PresentationFormat>On-screen Show (4:3)</PresentationFormat>
  <Paragraphs>48</Paragraphs>
  <Slides>73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Verdana</vt:lpstr>
      <vt:lpstr>simple-light-2</vt:lpstr>
      <vt:lpstr>Photos from 2016 Tenth Anniversary GDIB Launch  At Forum on Workplace Inclusion March 29 to 31, 2016 Minneapolis, 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28 GDIB Expert Panelists and Users </vt:lpstr>
      <vt:lpstr>28 GDIB Expert Panelists and Users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Celebration Suite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 1</dc:title>
  <dc:creator>jessamine mozo montero-michaels</dc:creator>
  <cp:lastModifiedBy>jessamine mozo montero-michaels</cp:lastModifiedBy>
  <cp:revision>47</cp:revision>
  <dcterms:modified xsi:type="dcterms:W3CDTF">2016-04-26T10:29:27Z</dcterms:modified>
</cp:coreProperties>
</file>