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8.xml" ContentType="application/vnd.openxmlformats-officedocument.presentationml.tags+xml"/>
  <Override PartName="/ppt/notesSlides/notesSlide4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9.xml" ContentType="application/vnd.openxmlformats-officedocument.presentationml.tags+xml"/>
  <Override PartName="/ppt/notesSlides/notesSlide4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9"/>
  </p:notesMasterIdLst>
  <p:sldIdLst>
    <p:sldId id="318" r:id="rId2"/>
    <p:sldId id="289" r:id="rId3"/>
    <p:sldId id="365" r:id="rId4"/>
    <p:sldId id="298" r:id="rId5"/>
    <p:sldId id="290" r:id="rId6"/>
    <p:sldId id="308" r:id="rId7"/>
    <p:sldId id="295" r:id="rId8"/>
    <p:sldId id="294" r:id="rId9"/>
    <p:sldId id="321" r:id="rId10"/>
    <p:sldId id="362" r:id="rId11"/>
    <p:sldId id="363" r:id="rId12"/>
    <p:sldId id="364" r:id="rId13"/>
    <p:sldId id="339" r:id="rId14"/>
    <p:sldId id="291" r:id="rId15"/>
    <p:sldId id="292" r:id="rId16"/>
    <p:sldId id="293" r:id="rId17"/>
    <p:sldId id="320" r:id="rId18"/>
    <p:sldId id="338" r:id="rId19"/>
    <p:sldId id="311" r:id="rId20"/>
    <p:sldId id="312" r:id="rId21"/>
    <p:sldId id="310" r:id="rId22"/>
    <p:sldId id="322" r:id="rId23"/>
    <p:sldId id="387" r:id="rId24"/>
    <p:sldId id="388" r:id="rId25"/>
    <p:sldId id="389" r:id="rId26"/>
    <p:sldId id="390" r:id="rId27"/>
    <p:sldId id="391" r:id="rId28"/>
    <p:sldId id="330" r:id="rId29"/>
    <p:sldId id="331" r:id="rId30"/>
    <p:sldId id="332" r:id="rId31"/>
    <p:sldId id="360" r:id="rId32"/>
    <p:sldId id="334" r:id="rId33"/>
    <p:sldId id="335" r:id="rId34"/>
    <p:sldId id="336" r:id="rId35"/>
    <p:sldId id="361" r:id="rId36"/>
    <p:sldId id="309" r:id="rId37"/>
    <p:sldId id="314" r:id="rId38"/>
    <p:sldId id="316" r:id="rId39"/>
    <p:sldId id="315" r:id="rId40"/>
    <p:sldId id="313" r:id="rId41"/>
    <p:sldId id="323" r:id="rId42"/>
    <p:sldId id="324" r:id="rId43"/>
    <p:sldId id="325" r:id="rId44"/>
    <p:sldId id="326" r:id="rId45"/>
    <p:sldId id="327" r:id="rId46"/>
    <p:sldId id="329" r:id="rId47"/>
    <p:sldId id="328" r:id="rId48"/>
    <p:sldId id="370"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68" r:id="rId63"/>
    <p:sldId id="296" r:id="rId64"/>
    <p:sldId id="342" r:id="rId65"/>
    <p:sldId id="343" r:id="rId66"/>
    <p:sldId id="344" r:id="rId67"/>
    <p:sldId id="346" r:id="rId68"/>
    <p:sldId id="348" r:id="rId69"/>
    <p:sldId id="349" r:id="rId70"/>
    <p:sldId id="366" r:id="rId71"/>
    <p:sldId id="354" r:id="rId72"/>
    <p:sldId id="355" r:id="rId73"/>
    <p:sldId id="356" r:id="rId74"/>
    <p:sldId id="357" r:id="rId75"/>
    <p:sldId id="358" r:id="rId76"/>
    <p:sldId id="359" r:id="rId77"/>
    <p:sldId id="307" r:id="rId7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userDrawn="1">
          <p15:clr>
            <a:srgbClr val="A4A3A4"/>
          </p15:clr>
        </p15:guide>
        <p15:guide id="2" pos="165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A88"/>
    <a:srgbClr val="C81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94674"/>
  </p:normalViewPr>
  <p:slideViewPr>
    <p:cSldViewPr snapToGrid="0">
      <p:cViewPr varScale="1">
        <p:scale>
          <a:sx n="124" d="100"/>
          <a:sy n="124" d="100"/>
        </p:scale>
        <p:origin x="1488" y="176"/>
      </p:cViewPr>
      <p:guideLst>
        <p:guide orient="horz" pos="576"/>
        <p:guide pos="1656"/>
      </p:guideLst>
    </p:cSldViewPr>
  </p:slideViewPr>
  <p:notesTextViewPr>
    <p:cViewPr>
      <p:scale>
        <a:sx n="1" d="1"/>
        <a:sy n="1" d="1"/>
      </p:scale>
      <p:origin x="0" y="0"/>
    </p:cViewPr>
  </p:notesTextViewPr>
  <p:sorterViewPr>
    <p:cViewPr varScale="1">
      <p:scale>
        <a:sx n="1" d="1"/>
        <a:sy n="1" d="1"/>
      </p:scale>
      <p:origin x="0" y="-4950"/>
    </p:cViewPr>
  </p:sorterViewPr>
  <p:notesViewPr>
    <p:cSldViewPr snapToGrid="0" showGuides="1">
      <p:cViewPr>
        <p:scale>
          <a:sx n="66" d="100"/>
          <a:sy n="66" d="100"/>
        </p:scale>
        <p:origin x="3252" y="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DB797-6192-47AB-93C1-E9B7408F6ECA}" type="doc">
      <dgm:prSet loTypeId="urn:microsoft.com/office/officeart/2005/8/layout/arrow2" loCatId="process" qsTypeId="urn:microsoft.com/office/officeart/2009/2/quickstyle/3d8" qsCatId="3D" csTypeId="urn:microsoft.com/office/officeart/2005/8/colors/accent5_1" csCatId="accent5" phldr="1"/>
      <dgm:spPr/>
    </dgm:pt>
    <dgm:pt modelId="{64C561E2-6EAD-4D1C-94A2-702FD7225F02}">
      <dgm:prSet phldrT="[Text]"/>
      <dgm:spPr/>
      <dgm:t>
        <a:bodyPr/>
        <a:lstStyle/>
        <a:p>
          <a:r>
            <a:rPr lang="en-US" dirty="0"/>
            <a:t> </a:t>
          </a:r>
        </a:p>
      </dgm:t>
    </dgm:pt>
    <dgm:pt modelId="{B990364B-4C90-4F72-8412-121932F67E21}" type="parTrans" cxnId="{7A0AE8DD-83B0-4937-A743-376895534740}">
      <dgm:prSet/>
      <dgm:spPr/>
      <dgm:t>
        <a:bodyPr/>
        <a:lstStyle/>
        <a:p>
          <a:endParaRPr lang="en-US"/>
        </a:p>
      </dgm:t>
    </dgm:pt>
    <dgm:pt modelId="{3B8BD550-3B37-4182-9F3D-B7E6518561E8}" type="sibTrans" cxnId="{7A0AE8DD-83B0-4937-A743-376895534740}">
      <dgm:prSet/>
      <dgm:spPr/>
      <dgm:t>
        <a:bodyPr/>
        <a:lstStyle/>
        <a:p>
          <a:endParaRPr lang="en-US"/>
        </a:p>
      </dgm:t>
    </dgm:pt>
    <dgm:pt modelId="{8AFB786A-7B19-4EA5-8C29-437CADC7FE90}">
      <dgm:prSet phldrT="[Text]"/>
      <dgm:spPr/>
      <dgm:t>
        <a:bodyPr/>
        <a:lstStyle/>
        <a:p>
          <a:r>
            <a:rPr lang="en-US" dirty="0"/>
            <a:t> </a:t>
          </a:r>
        </a:p>
      </dgm:t>
    </dgm:pt>
    <dgm:pt modelId="{19D699DF-7F52-4244-A340-D5752C0355AA}" type="parTrans" cxnId="{9CF16324-66B6-4A7F-B3FC-1F5E47C9F1F2}">
      <dgm:prSet/>
      <dgm:spPr/>
      <dgm:t>
        <a:bodyPr/>
        <a:lstStyle/>
        <a:p>
          <a:endParaRPr lang="en-US"/>
        </a:p>
      </dgm:t>
    </dgm:pt>
    <dgm:pt modelId="{C31D6547-88D4-4E31-AA96-9652FCEA3D75}" type="sibTrans" cxnId="{9CF16324-66B6-4A7F-B3FC-1F5E47C9F1F2}">
      <dgm:prSet/>
      <dgm:spPr/>
      <dgm:t>
        <a:bodyPr/>
        <a:lstStyle/>
        <a:p>
          <a:endParaRPr lang="en-US"/>
        </a:p>
      </dgm:t>
    </dgm:pt>
    <dgm:pt modelId="{C404C9CE-7FB0-4028-A591-DA652869B217}">
      <dgm:prSet phldrT="[Text]"/>
      <dgm:spPr/>
      <dgm:t>
        <a:bodyPr/>
        <a:lstStyle/>
        <a:p>
          <a:r>
            <a:rPr lang="en-US" dirty="0"/>
            <a:t> </a:t>
          </a:r>
        </a:p>
      </dgm:t>
    </dgm:pt>
    <dgm:pt modelId="{B28EDA2B-8C7A-4B2E-A4A2-F1A88A3102B5}" type="parTrans" cxnId="{581B3FE1-3F78-4DC3-9AD3-CD7A5C4344A5}">
      <dgm:prSet/>
      <dgm:spPr/>
      <dgm:t>
        <a:bodyPr/>
        <a:lstStyle/>
        <a:p>
          <a:endParaRPr lang="en-US"/>
        </a:p>
      </dgm:t>
    </dgm:pt>
    <dgm:pt modelId="{322E5AC5-FCAD-4BD9-AEDE-E8268FD05175}" type="sibTrans" cxnId="{581B3FE1-3F78-4DC3-9AD3-CD7A5C4344A5}">
      <dgm:prSet/>
      <dgm:spPr/>
      <dgm:t>
        <a:bodyPr/>
        <a:lstStyle/>
        <a:p>
          <a:endParaRPr lang="en-US"/>
        </a:p>
      </dgm:t>
    </dgm:pt>
    <dgm:pt modelId="{B4B47EE5-9CFF-4DA5-8DEE-6DA546CD8299}">
      <dgm:prSet/>
      <dgm:spPr/>
      <dgm:t>
        <a:bodyPr/>
        <a:lstStyle/>
        <a:p>
          <a:endParaRPr lang="en-US"/>
        </a:p>
      </dgm:t>
    </dgm:pt>
    <dgm:pt modelId="{F482DCD5-8BF1-4D8E-AAC5-8A3962F78DF1}" type="parTrans" cxnId="{194119A8-3B1E-413D-BC82-7FB9283F32E7}">
      <dgm:prSet/>
      <dgm:spPr/>
      <dgm:t>
        <a:bodyPr/>
        <a:lstStyle/>
        <a:p>
          <a:endParaRPr lang="en-US"/>
        </a:p>
      </dgm:t>
    </dgm:pt>
    <dgm:pt modelId="{D51D7C76-D7DE-4C80-8299-EBA765A93039}" type="sibTrans" cxnId="{194119A8-3B1E-413D-BC82-7FB9283F32E7}">
      <dgm:prSet/>
      <dgm:spPr/>
      <dgm:t>
        <a:bodyPr/>
        <a:lstStyle/>
        <a:p>
          <a:endParaRPr lang="en-US"/>
        </a:p>
      </dgm:t>
    </dgm:pt>
    <dgm:pt modelId="{D5617132-8207-4D5D-B7CA-944D160B38AB}">
      <dgm:prSet/>
      <dgm:spPr/>
      <dgm:t>
        <a:bodyPr/>
        <a:lstStyle/>
        <a:p>
          <a:endParaRPr lang="en-US"/>
        </a:p>
      </dgm:t>
    </dgm:pt>
    <dgm:pt modelId="{DD352777-D1B6-4185-BCC6-38639EEC5A39}" type="parTrans" cxnId="{A8F66FCD-4471-41C5-880A-FD49A20FC3C6}">
      <dgm:prSet/>
      <dgm:spPr/>
      <dgm:t>
        <a:bodyPr/>
        <a:lstStyle/>
        <a:p>
          <a:endParaRPr lang="en-US"/>
        </a:p>
      </dgm:t>
    </dgm:pt>
    <dgm:pt modelId="{147A7C2F-45D8-4C2E-B678-A06F7BAEA4EC}" type="sibTrans" cxnId="{A8F66FCD-4471-41C5-880A-FD49A20FC3C6}">
      <dgm:prSet/>
      <dgm:spPr/>
      <dgm:t>
        <a:bodyPr/>
        <a:lstStyle/>
        <a:p>
          <a:endParaRPr lang="en-US"/>
        </a:p>
      </dgm:t>
    </dgm:pt>
    <dgm:pt modelId="{1FC84F06-4C6E-4325-A6AD-8C0BCE497C19}" type="pres">
      <dgm:prSet presAssocID="{630DB797-6192-47AB-93C1-E9B7408F6ECA}" presName="arrowDiagram" presStyleCnt="0">
        <dgm:presLayoutVars>
          <dgm:chMax val="5"/>
          <dgm:dir/>
          <dgm:resizeHandles val="exact"/>
        </dgm:presLayoutVars>
      </dgm:prSet>
      <dgm:spPr/>
    </dgm:pt>
    <dgm:pt modelId="{FDB8453E-E6A3-43F9-AE90-875E4BD89BC5}" type="pres">
      <dgm:prSet presAssocID="{630DB797-6192-47AB-93C1-E9B7408F6ECA}" presName="arrow" presStyleLbl="bgShp" presStyleIdx="0" presStyleCnt="1" custLinFactNeighborX="6174" custLinFactNeighborY="-5457"/>
      <dgm:spPr/>
    </dgm:pt>
    <dgm:pt modelId="{889651F2-4529-4E94-89C2-CEE4D7679BA0}" type="pres">
      <dgm:prSet presAssocID="{630DB797-6192-47AB-93C1-E9B7408F6ECA}" presName="arrowDiagram5" presStyleCnt="0"/>
      <dgm:spPr/>
    </dgm:pt>
    <dgm:pt modelId="{81DC6047-B82D-4512-90BE-DF0A3351AE00}" type="pres">
      <dgm:prSet presAssocID="{64C561E2-6EAD-4D1C-94A2-702FD7225F02}" presName="bullet5a" presStyleLbl="node1" presStyleIdx="0" presStyleCnt="5" custLinFactX="-100000" custLinFactY="1360" custLinFactNeighborX="-110186" custLinFactNeighborY="100000"/>
      <dgm:spPr>
        <a:solidFill>
          <a:schemeClr val="bg2">
            <a:lumMod val="75000"/>
          </a:schemeClr>
        </a:solidFill>
      </dgm:spPr>
    </dgm:pt>
    <dgm:pt modelId="{B8489E2A-0A9C-4B8D-A42B-63D8D60CC6E7}" type="pres">
      <dgm:prSet presAssocID="{64C561E2-6EAD-4D1C-94A2-702FD7225F02}" presName="textBox5a" presStyleLbl="revTx" presStyleIdx="0" presStyleCnt="5">
        <dgm:presLayoutVars>
          <dgm:bulletEnabled val="1"/>
        </dgm:presLayoutVars>
      </dgm:prSet>
      <dgm:spPr/>
      <dgm:t>
        <a:bodyPr/>
        <a:lstStyle/>
        <a:p>
          <a:endParaRPr lang="en-US"/>
        </a:p>
      </dgm:t>
    </dgm:pt>
    <dgm:pt modelId="{D0EAF6FF-93BE-4CFE-BDF5-DC1B6574E51F}" type="pres">
      <dgm:prSet presAssocID="{8AFB786A-7B19-4EA5-8C29-437CADC7FE90}" presName="bullet5b" presStyleLbl="node1" presStyleIdx="1" presStyleCnt="5" custLinFactX="-100000" custLinFactY="17706" custLinFactNeighborX="-149827" custLinFactNeighborY="100000"/>
      <dgm:spPr>
        <a:solidFill>
          <a:schemeClr val="bg2">
            <a:lumMod val="75000"/>
          </a:schemeClr>
        </a:solidFill>
      </dgm:spPr>
    </dgm:pt>
    <dgm:pt modelId="{D4C1E8C1-D2BA-4852-A015-3732B7D2AB1B}" type="pres">
      <dgm:prSet presAssocID="{8AFB786A-7B19-4EA5-8C29-437CADC7FE90}" presName="textBox5b" presStyleLbl="revTx" presStyleIdx="1" presStyleCnt="5">
        <dgm:presLayoutVars>
          <dgm:bulletEnabled val="1"/>
        </dgm:presLayoutVars>
      </dgm:prSet>
      <dgm:spPr/>
      <dgm:t>
        <a:bodyPr/>
        <a:lstStyle/>
        <a:p>
          <a:endParaRPr lang="en-US"/>
        </a:p>
      </dgm:t>
    </dgm:pt>
    <dgm:pt modelId="{15EED186-9F78-4231-80EF-A4EA854E5F9D}" type="pres">
      <dgm:prSet presAssocID="{C404C9CE-7FB0-4028-A591-DA652869B217}" presName="bullet5c" presStyleLbl="node1" presStyleIdx="2" presStyleCnt="5" custLinFactX="-100000" custLinFactNeighborX="-186634" custLinFactNeighborY="95660"/>
      <dgm:spPr>
        <a:solidFill>
          <a:schemeClr val="bg2">
            <a:lumMod val="75000"/>
          </a:schemeClr>
        </a:solidFill>
      </dgm:spPr>
    </dgm:pt>
    <dgm:pt modelId="{C3CF3E82-7C12-4C24-8A1C-7EEC9A805EAB}" type="pres">
      <dgm:prSet presAssocID="{C404C9CE-7FB0-4028-A591-DA652869B217}" presName="textBox5c" presStyleLbl="revTx" presStyleIdx="2" presStyleCnt="5">
        <dgm:presLayoutVars>
          <dgm:bulletEnabled val="1"/>
        </dgm:presLayoutVars>
      </dgm:prSet>
      <dgm:spPr/>
      <dgm:t>
        <a:bodyPr/>
        <a:lstStyle/>
        <a:p>
          <a:endParaRPr lang="en-US"/>
        </a:p>
      </dgm:t>
    </dgm:pt>
    <dgm:pt modelId="{324451F6-EC0F-42B2-8BA4-C201F1B823BF}" type="pres">
      <dgm:prSet presAssocID="{B4B47EE5-9CFF-4DA5-8DEE-6DA546CD8299}" presName="bullet5d" presStyleLbl="node1" presStyleIdx="3" presStyleCnt="5" custLinFactX="-100000" custLinFactNeighborX="-109997" custLinFactNeighborY="21208"/>
      <dgm:spPr>
        <a:solidFill>
          <a:schemeClr val="bg2">
            <a:lumMod val="75000"/>
          </a:schemeClr>
        </a:solidFill>
      </dgm:spPr>
    </dgm:pt>
    <dgm:pt modelId="{876A92FE-460E-4B37-ACB1-D5F37DE77492}" type="pres">
      <dgm:prSet presAssocID="{B4B47EE5-9CFF-4DA5-8DEE-6DA546CD8299}" presName="textBox5d" presStyleLbl="revTx" presStyleIdx="3" presStyleCnt="5">
        <dgm:presLayoutVars>
          <dgm:bulletEnabled val="1"/>
        </dgm:presLayoutVars>
      </dgm:prSet>
      <dgm:spPr/>
      <dgm:t>
        <a:bodyPr/>
        <a:lstStyle/>
        <a:p>
          <a:endParaRPr lang="en-US"/>
        </a:p>
      </dgm:t>
    </dgm:pt>
    <dgm:pt modelId="{2A2FE044-5C36-4B69-B1B3-B8F67DBFBBC5}" type="pres">
      <dgm:prSet presAssocID="{D5617132-8207-4D5D-B7CA-944D160B38AB}" presName="bullet5e" presStyleLbl="node1" presStyleIdx="4" presStyleCnt="5" custLinFactX="-7608" custLinFactNeighborX="-100000" custLinFactNeighborY="-25355"/>
      <dgm:spPr>
        <a:solidFill>
          <a:schemeClr val="bg2">
            <a:lumMod val="75000"/>
          </a:schemeClr>
        </a:solidFill>
      </dgm:spPr>
    </dgm:pt>
    <dgm:pt modelId="{EFBD2FB5-D7DD-47B0-B0FB-ED4B596714A0}" type="pres">
      <dgm:prSet presAssocID="{D5617132-8207-4D5D-B7CA-944D160B38AB}" presName="textBox5e" presStyleLbl="revTx" presStyleIdx="4" presStyleCnt="5">
        <dgm:presLayoutVars>
          <dgm:bulletEnabled val="1"/>
        </dgm:presLayoutVars>
      </dgm:prSet>
      <dgm:spPr/>
      <dgm:t>
        <a:bodyPr/>
        <a:lstStyle/>
        <a:p>
          <a:endParaRPr lang="en-US"/>
        </a:p>
      </dgm:t>
    </dgm:pt>
  </dgm:ptLst>
  <dgm:cxnLst>
    <dgm:cxn modelId="{194119A8-3B1E-413D-BC82-7FB9283F32E7}" srcId="{630DB797-6192-47AB-93C1-E9B7408F6ECA}" destId="{B4B47EE5-9CFF-4DA5-8DEE-6DA546CD8299}" srcOrd="3" destOrd="0" parTransId="{F482DCD5-8BF1-4D8E-AAC5-8A3962F78DF1}" sibTransId="{D51D7C76-D7DE-4C80-8299-EBA765A93039}"/>
    <dgm:cxn modelId="{8A9AFB09-A34B-4CDD-8D49-211149AD6E91}" type="presOf" srcId="{C404C9CE-7FB0-4028-A591-DA652869B217}" destId="{C3CF3E82-7C12-4C24-8A1C-7EEC9A805EAB}" srcOrd="0" destOrd="0" presId="urn:microsoft.com/office/officeart/2005/8/layout/arrow2"/>
    <dgm:cxn modelId="{A8F66FCD-4471-41C5-880A-FD49A20FC3C6}" srcId="{630DB797-6192-47AB-93C1-E9B7408F6ECA}" destId="{D5617132-8207-4D5D-B7CA-944D160B38AB}" srcOrd="4" destOrd="0" parTransId="{DD352777-D1B6-4185-BCC6-38639EEC5A39}" sibTransId="{147A7C2F-45D8-4C2E-B678-A06F7BAEA4EC}"/>
    <dgm:cxn modelId="{86D017DB-6CDD-4C4D-AF09-E62D58D92A28}" type="presOf" srcId="{8AFB786A-7B19-4EA5-8C29-437CADC7FE90}" destId="{D4C1E8C1-D2BA-4852-A015-3732B7D2AB1B}" srcOrd="0" destOrd="0" presId="urn:microsoft.com/office/officeart/2005/8/layout/arrow2"/>
    <dgm:cxn modelId="{581B3FE1-3F78-4DC3-9AD3-CD7A5C4344A5}" srcId="{630DB797-6192-47AB-93C1-E9B7408F6ECA}" destId="{C404C9CE-7FB0-4028-A591-DA652869B217}" srcOrd="2" destOrd="0" parTransId="{B28EDA2B-8C7A-4B2E-A4A2-F1A88A3102B5}" sibTransId="{322E5AC5-FCAD-4BD9-AEDE-E8268FD05175}"/>
    <dgm:cxn modelId="{7A0AE8DD-83B0-4937-A743-376895534740}" srcId="{630DB797-6192-47AB-93C1-E9B7408F6ECA}" destId="{64C561E2-6EAD-4D1C-94A2-702FD7225F02}" srcOrd="0" destOrd="0" parTransId="{B990364B-4C90-4F72-8412-121932F67E21}" sibTransId="{3B8BD550-3B37-4182-9F3D-B7E6518561E8}"/>
    <dgm:cxn modelId="{07FDB77B-A3F7-4DBE-8D3C-925BC16966FB}" type="presOf" srcId="{B4B47EE5-9CFF-4DA5-8DEE-6DA546CD8299}" destId="{876A92FE-460E-4B37-ACB1-D5F37DE77492}" srcOrd="0" destOrd="0" presId="urn:microsoft.com/office/officeart/2005/8/layout/arrow2"/>
    <dgm:cxn modelId="{9CF16324-66B6-4A7F-B3FC-1F5E47C9F1F2}" srcId="{630DB797-6192-47AB-93C1-E9B7408F6ECA}" destId="{8AFB786A-7B19-4EA5-8C29-437CADC7FE90}" srcOrd="1" destOrd="0" parTransId="{19D699DF-7F52-4244-A340-D5752C0355AA}" sibTransId="{C31D6547-88D4-4E31-AA96-9652FCEA3D75}"/>
    <dgm:cxn modelId="{DAEAE534-49D2-400E-9D58-49F70585F3CB}" type="presOf" srcId="{64C561E2-6EAD-4D1C-94A2-702FD7225F02}" destId="{B8489E2A-0A9C-4B8D-A42B-63D8D60CC6E7}" srcOrd="0" destOrd="0" presId="urn:microsoft.com/office/officeart/2005/8/layout/arrow2"/>
    <dgm:cxn modelId="{60E792D4-226C-464A-A840-8BB022C5094B}" type="presOf" srcId="{D5617132-8207-4D5D-B7CA-944D160B38AB}" destId="{EFBD2FB5-D7DD-47B0-B0FB-ED4B596714A0}" srcOrd="0" destOrd="0" presId="urn:microsoft.com/office/officeart/2005/8/layout/arrow2"/>
    <dgm:cxn modelId="{F1EAD4CE-F4A7-4D3B-9102-646C6F7ED31A}" type="presOf" srcId="{630DB797-6192-47AB-93C1-E9B7408F6ECA}" destId="{1FC84F06-4C6E-4325-A6AD-8C0BCE497C19}" srcOrd="0" destOrd="0" presId="urn:microsoft.com/office/officeart/2005/8/layout/arrow2"/>
    <dgm:cxn modelId="{64373B96-42A9-463E-AE3B-85949D39484D}" type="presParOf" srcId="{1FC84F06-4C6E-4325-A6AD-8C0BCE497C19}" destId="{FDB8453E-E6A3-43F9-AE90-875E4BD89BC5}" srcOrd="0" destOrd="0" presId="urn:microsoft.com/office/officeart/2005/8/layout/arrow2"/>
    <dgm:cxn modelId="{8BDCE930-AE8E-482D-8D0F-5959CB63F85F}" type="presParOf" srcId="{1FC84F06-4C6E-4325-A6AD-8C0BCE497C19}" destId="{889651F2-4529-4E94-89C2-CEE4D7679BA0}" srcOrd="1" destOrd="0" presId="urn:microsoft.com/office/officeart/2005/8/layout/arrow2"/>
    <dgm:cxn modelId="{3DFAED0E-5514-4412-8E83-F87F8CAE4E45}" type="presParOf" srcId="{889651F2-4529-4E94-89C2-CEE4D7679BA0}" destId="{81DC6047-B82D-4512-90BE-DF0A3351AE00}" srcOrd="0" destOrd="0" presId="urn:microsoft.com/office/officeart/2005/8/layout/arrow2"/>
    <dgm:cxn modelId="{11977567-3C88-4ADD-8FB3-F1B3D77BE539}" type="presParOf" srcId="{889651F2-4529-4E94-89C2-CEE4D7679BA0}" destId="{B8489E2A-0A9C-4B8D-A42B-63D8D60CC6E7}" srcOrd="1" destOrd="0" presId="urn:microsoft.com/office/officeart/2005/8/layout/arrow2"/>
    <dgm:cxn modelId="{8B7CE950-F383-4681-A2CC-7F00D45993C4}" type="presParOf" srcId="{889651F2-4529-4E94-89C2-CEE4D7679BA0}" destId="{D0EAF6FF-93BE-4CFE-BDF5-DC1B6574E51F}" srcOrd="2" destOrd="0" presId="urn:microsoft.com/office/officeart/2005/8/layout/arrow2"/>
    <dgm:cxn modelId="{AAD1498E-429B-46BE-A39A-487102E4AD4F}" type="presParOf" srcId="{889651F2-4529-4E94-89C2-CEE4D7679BA0}" destId="{D4C1E8C1-D2BA-4852-A015-3732B7D2AB1B}" srcOrd="3" destOrd="0" presId="urn:microsoft.com/office/officeart/2005/8/layout/arrow2"/>
    <dgm:cxn modelId="{2B76E388-90BB-48B6-A5AF-365660B837DE}" type="presParOf" srcId="{889651F2-4529-4E94-89C2-CEE4D7679BA0}" destId="{15EED186-9F78-4231-80EF-A4EA854E5F9D}" srcOrd="4" destOrd="0" presId="urn:microsoft.com/office/officeart/2005/8/layout/arrow2"/>
    <dgm:cxn modelId="{9762C427-752D-4DB8-B607-5FA55E4E38B5}" type="presParOf" srcId="{889651F2-4529-4E94-89C2-CEE4D7679BA0}" destId="{C3CF3E82-7C12-4C24-8A1C-7EEC9A805EAB}" srcOrd="5" destOrd="0" presId="urn:microsoft.com/office/officeart/2005/8/layout/arrow2"/>
    <dgm:cxn modelId="{E6491DEB-2C09-46CB-9027-AE0B512BB493}" type="presParOf" srcId="{889651F2-4529-4E94-89C2-CEE4D7679BA0}" destId="{324451F6-EC0F-42B2-8BA4-C201F1B823BF}" srcOrd="6" destOrd="0" presId="urn:microsoft.com/office/officeart/2005/8/layout/arrow2"/>
    <dgm:cxn modelId="{735D648D-2F41-48C1-A799-A8D00A62EA8C}" type="presParOf" srcId="{889651F2-4529-4E94-89C2-CEE4D7679BA0}" destId="{876A92FE-460E-4B37-ACB1-D5F37DE77492}" srcOrd="7" destOrd="0" presId="urn:microsoft.com/office/officeart/2005/8/layout/arrow2"/>
    <dgm:cxn modelId="{C257379E-20B0-4636-A140-3A4672DBABB3}" type="presParOf" srcId="{889651F2-4529-4E94-89C2-CEE4D7679BA0}" destId="{2A2FE044-5C36-4B69-B1B3-B8F67DBFBBC5}" srcOrd="8" destOrd="0" presId="urn:microsoft.com/office/officeart/2005/8/layout/arrow2"/>
    <dgm:cxn modelId="{2EA5B7F5-EAC2-49EC-B268-0BB88252238E}" type="presParOf" srcId="{889651F2-4529-4E94-89C2-CEE4D7679BA0}" destId="{EFBD2FB5-D7DD-47B0-B0FB-ED4B596714A0}" srcOrd="9" destOrd="0" presId="urn:microsoft.com/office/officeart/2005/8/layout/arrow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2" qsCatId="3D" csTypeId="urn:microsoft.com/office/officeart/2005/8/colors/accent5_2" csCatId="accent5" phldr="1"/>
      <dgm:spPr/>
      <dgm:t>
        <a:bodyPr/>
        <a:lstStyle/>
        <a:p>
          <a:endParaRPr lang="en-US"/>
        </a:p>
      </dgm:t>
    </dgm:pt>
    <dgm:pt modelId="{8F17DBE5-972C-4ADC-8CFC-22380A2B2B35}">
      <dgm:prSet phldrT="[Text]" custT="1"/>
      <dgm:spPr>
        <a:solidFill>
          <a:schemeClr val="bg1">
            <a:lumMod val="95000"/>
          </a:schemeClr>
        </a:solidFill>
        <a:ln w="28575">
          <a:solidFill>
            <a:srgbClr val="00B0F0"/>
          </a:solidFill>
        </a:ln>
      </dgm:spPr>
      <dgm:t>
        <a:bodyPr/>
        <a:lstStyle/>
        <a:p>
          <a:r>
            <a:rPr lang="en-US" sz="1400" b="1" dirty="0"/>
            <a:t>Educate</a:t>
          </a:r>
          <a:r>
            <a:rPr lang="en-US" sz="1300" dirty="0"/>
            <a:t> </a:t>
          </a:r>
          <a:r>
            <a:rPr lang="en-US" sz="1200" dirty="0"/>
            <a:t>leaders and employees so they have a high level of D&amp;I competence</a:t>
          </a:r>
        </a:p>
      </dgm:t>
    </dgm:pt>
    <dgm:pt modelId="{8AC79684-8C27-4AA1-9464-A7231F028B48}" type="parTrans" cxnId="{2662E5D5-488A-4858-BA44-BE5A5B196604}">
      <dgm:prSet/>
      <dgm:spPr/>
      <dgm:t>
        <a:bodyPr/>
        <a:lstStyle/>
        <a:p>
          <a:endParaRPr lang="en-US"/>
        </a:p>
      </dgm:t>
    </dgm:pt>
    <dgm:pt modelId="{E5FAFFE6-09F4-4B04-A592-805C95DFC91C}" type="sibTrans" cxnId="{2662E5D5-488A-4858-BA44-BE5A5B196604}">
      <dgm:prSet/>
      <dgm:spPr/>
      <dgm:t>
        <a:bodyPr/>
        <a:lstStyle/>
        <a:p>
          <a:endParaRPr lang="en-US"/>
        </a:p>
      </dgm:t>
    </dgm:pt>
    <dgm:pt modelId="{1302940F-A55D-4B1B-8B88-995B3CA817B0}">
      <dgm:prSet phldrT="[Text]" custT="1"/>
      <dgm:spPr>
        <a:solidFill>
          <a:srgbClr val="00B0F0"/>
        </a:solidFill>
      </dgm:spPr>
      <dgm:t>
        <a:bodyPr/>
        <a:lstStyle/>
        <a:p>
          <a:pPr algn="ctr">
            <a:lnSpc>
              <a:spcPct val="90000"/>
            </a:lnSpc>
            <a:spcAft>
              <a:spcPct val="35000"/>
            </a:spcAft>
          </a:pPr>
          <a:r>
            <a:rPr lang="en-US" sz="1600" b="1" dirty="0"/>
            <a:t>Category 7</a:t>
          </a:r>
        </a:p>
        <a:p>
          <a:pPr algn="ctr">
            <a:lnSpc>
              <a:spcPts val="1600"/>
            </a:lnSpc>
            <a:spcAft>
              <a:spcPts val="0"/>
            </a:spcAft>
          </a:pPr>
          <a:r>
            <a:rPr lang="en-US" sz="1600" dirty="0"/>
            <a:t>D&amp;I Learning                   and Education </a:t>
          </a:r>
        </a:p>
      </dgm:t>
    </dgm:pt>
    <dgm:pt modelId="{944DE744-FC73-4F56-895D-44075C5F87B8}" type="parTrans" cxnId="{2AB5C65F-F10D-4185-AB87-7BA31D37151B}">
      <dgm:prSet/>
      <dgm:spPr/>
      <dgm:t>
        <a:bodyPr/>
        <a:lstStyle/>
        <a:p>
          <a:endParaRPr lang="en-US"/>
        </a:p>
      </dgm:t>
    </dgm:pt>
    <dgm:pt modelId="{B9CF9439-86C9-49B1-8F65-E46CEB084329}" type="sibTrans" cxnId="{2AB5C65F-F10D-4185-AB87-7BA31D37151B}">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95A625B3-D7B9-4FB3-8705-294E894EFA32}" type="pres">
      <dgm:prSet presAssocID="{8F17DBE5-972C-4ADC-8CFC-22380A2B2B35}" presName="compNode" presStyleCnt="0"/>
      <dgm:spPr/>
    </dgm:pt>
    <dgm:pt modelId="{1AF8AEFB-B5FE-47F6-A431-84EADC03B605}" type="pres">
      <dgm:prSet presAssocID="{8F17DBE5-972C-4ADC-8CFC-22380A2B2B35}" presName="aNode" presStyleLbl="bgShp" presStyleIdx="0" presStyleCnt="1" custLinFactNeighborY="-533"/>
      <dgm:spPr/>
      <dgm:t>
        <a:bodyPr/>
        <a:lstStyle/>
        <a:p>
          <a:endParaRPr lang="en-US"/>
        </a:p>
      </dgm:t>
    </dgm:pt>
    <dgm:pt modelId="{C76D8B81-7325-4F2D-B4B5-2F8F993749DA}" type="pres">
      <dgm:prSet presAssocID="{8F17DBE5-972C-4ADC-8CFC-22380A2B2B35}" presName="textNode" presStyleLbl="bgShp" presStyleIdx="0" presStyleCnt="1"/>
      <dgm:spPr/>
      <dgm:t>
        <a:bodyPr/>
        <a:lstStyle/>
        <a:p>
          <a:endParaRPr lang="en-US"/>
        </a:p>
      </dgm:t>
    </dgm:pt>
    <dgm:pt modelId="{D97C3A0D-8BB6-4793-925E-3AE92609EFAC}" type="pres">
      <dgm:prSet presAssocID="{8F17DBE5-972C-4ADC-8CFC-22380A2B2B35}" presName="compChildNode" presStyleCnt="0"/>
      <dgm:spPr/>
    </dgm:pt>
    <dgm:pt modelId="{4CC77223-8A04-4833-AE0F-87387E8B8D41}" type="pres">
      <dgm:prSet presAssocID="{8F17DBE5-972C-4ADC-8CFC-22380A2B2B35}" presName="theInnerList" presStyleCnt="0"/>
      <dgm:spPr/>
    </dgm:pt>
    <dgm:pt modelId="{698F76C4-06B3-4547-BBE9-73DB0FC1F963}" type="pres">
      <dgm:prSet presAssocID="{1302940F-A55D-4B1B-8B88-995B3CA817B0}" presName="childNode" presStyleLbl="node1" presStyleIdx="0" presStyleCnt="1">
        <dgm:presLayoutVars>
          <dgm:bulletEnabled val="1"/>
        </dgm:presLayoutVars>
      </dgm:prSet>
      <dgm:spPr/>
      <dgm:t>
        <a:bodyPr/>
        <a:lstStyle/>
        <a:p>
          <a:endParaRPr lang="en-US"/>
        </a:p>
      </dgm:t>
    </dgm:pt>
  </dgm:ptLst>
  <dgm:cxnLst>
    <dgm:cxn modelId="{BC293AB0-6B23-45A8-9E57-1B25B73A1DA9}" type="presOf" srcId="{8F17DBE5-972C-4ADC-8CFC-22380A2B2B35}" destId="{C76D8B81-7325-4F2D-B4B5-2F8F993749DA}" srcOrd="1" destOrd="0" presId="urn:microsoft.com/office/officeart/2005/8/layout/lProcess2"/>
    <dgm:cxn modelId="{2AB5C65F-F10D-4185-AB87-7BA31D37151B}" srcId="{8F17DBE5-972C-4ADC-8CFC-22380A2B2B35}" destId="{1302940F-A55D-4B1B-8B88-995B3CA817B0}" srcOrd="0" destOrd="0" parTransId="{944DE744-FC73-4F56-895D-44075C5F87B8}" sibTransId="{B9CF9439-86C9-49B1-8F65-E46CEB084329}"/>
    <dgm:cxn modelId="{129AF4F4-066F-47EA-BB42-29519221EA25}" type="presOf" srcId="{8F17DBE5-972C-4ADC-8CFC-22380A2B2B35}" destId="{1AF8AEFB-B5FE-47F6-A431-84EADC03B605}" srcOrd="0" destOrd="0" presId="urn:microsoft.com/office/officeart/2005/8/layout/lProcess2"/>
    <dgm:cxn modelId="{2662E5D5-488A-4858-BA44-BE5A5B196604}" srcId="{74421517-3B49-4C9A-863E-E442CA20AF79}" destId="{8F17DBE5-972C-4ADC-8CFC-22380A2B2B35}" srcOrd="0" destOrd="0" parTransId="{8AC79684-8C27-4AA1-9464-A7231F028B48}" sibTransId="{E5FAFFE6-09F4-4B04-A592-805C95DFC91C}"/>
    <dgm:cxn modelId="{862EB63C-1F37-4EB6-B280-CAD03E85C042}" type="presOf" srcId="{1302940F-A55D-4B1B-8B88-995B3CA817B0}" destId="{698F76C4-06B3-4547-BBE9-73DB0FC1F963}" srcOrd="0" destOrd="0" presId="urn:microsoft.com/office/officeart/2005/8/layout/lProcess2"/>
    <dgm:cxn modelId="{76108F5F-E7B3-4A0A-B7F5-2B9B38EE14F9}" type="presOf" srcId="{74421517-3B49-4C9A-863E-E442CA20AF79}" destId="{41332634-E755-490A-997C-AEE9175B3DB1}" srcOrd="0" destOrd="0" presId="urn:microsoft.com/office/officeart/2005/8/layout/lProcess2"/>
    <dgm:cxn modelId="{8DDADC87-F5AF-4BBE-9422-4838ED698408}" type="presParOf" srcId="{41332634-E755-490A-997C-AEE9175B3DB1}" destId="{95A625B3-D7B9-4FB3-8705-294E894EFA32}" srcOrd="0" destOrd="0" presId="urn:microsoft.com/office/officeart/2005/8/layout/lProcess2"/>
    <dgm:cxn modelId="{BFB52EBB-92FE-4A62-90FD-3A3A0A8AE1E9}" type="presParOf" srcId="{95A625B3-D7B9-4FB3-8705-294E894EFA32}" destId="{1AF8AEFB-B5FE-47F6-A431-84EADC03B605}" srcOrd="0" destOrd="0" presId="urn:microsoft.com/office/officeart/2005/8/layout/lProcess2"/>
    <dgm:cxn modelId="{B5BCB120-04BA-4C63-A19B-A433A713E6AD}" type="presParOf" srcId="{95A625B3-D7B9-4FB3-8705-294E894EFA32}" destId="{C76D8B81-7325-4F2D-B4B5-2F8F993749DA}" srcOrd="1" destOrd="0" presId="urn:microsoft.com/office/officeart/2005/8/layout/lProcess2"/>
    <dgm:cxn modelId="{11801186-AFD0-4FD8-B767-5D0FE27B2AC3}" type="presParOf" srcId="{95A625B3-D7B9-4FB3-8705-294E894EFA32}" destId="{D97C3A0D-8BB6-4793-925E-3AE92609EFAC}" srcOrd="2" destOrd="0" presId="urn:microsoft.com/office/officeart/2005/8/layout/lProcess2"/>
    <dgm:cxn modelId="{B702C0EF-34F4-429A-AC61-33D0D977E734}" type="presParOf" srcId="{D97C3A0D-8BB6-4793-925E-3AE92609EFAC}" destId="{4CC77223-8A04-4833-AE0F-87387E8B8D41}" srcOrd="0" destOrd="0" presId="urn:microsoft.com/office/officeart/2005/8/layout/lProcess2"/>
    <dgm:cxn modelId="{6C69138D-03A0-4B1B-915A-CF1F8DA7D01B}" type="presParOf" srcId="{4CC77223-8A04-4833-AE0F-87387E8B8D41}" destId="{698F76C4-06B3-4547-BBE9-73DB0FC1F963}" srcOrd="0" destOrd="0" presId="urn:microsoft.com/office/officeart/2005/8/layout/lProcess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1" qsCatId="3D" csTypeId="urn:microsoft.com/office/officeart/2005/8/colors/accent6_2" csCatId="accent6" phldr="1"/>
      <dgm:spPr/>
      <dgm:t>
        <a:bodyPr/>
        <a:lstStyle/>
        <a:p>
          <a:endParaRPr lang="en-US"/>
        </a:p>
      </dgm:t>
    </dgm:pt>
    <dgm:pt modelId="{05F87B04-7B8A-4F14-B81B-C07FF5CA6DA3}">
      <dgm:prSet custT="1"/>
      <dgm:spPr>
        <a:solidFill>
          <a:schemeClr val="bg1">
            <a:lumMod val="95000"/>
          </a:schemeClr>
        </a:solidFill>
        <a:ln w="28575">
          <a:solidFill>
            <a:srgbClr val="FFC000"/>
          </a:solidFill>
        </a:ln>
      </dgm:spPr>
      <dgm:t>
        <a:bodyPr/>
        <a:lstStyle/>
        <a:p>
          <a:r>
            <a:rPr lang="en-US" sz="1400" b="1" dirty="0">
              <a:solidFill>
                <a:schemeClr val="tx1"/>
              </a:solidFill>
            </a:rPr>
            <a:t>Ensure</a:t>
          </a:r>
          <a:r>
            <a:rPr lang="en-US" sz="1300" dirty="0">
              <a:solidFill>
                <a:schemeClr val="tx1"/>
              </a:solidFill>
            </a:rPr>
            <a:t> </a:t>
          </a:r>
          <a:r>
            <a:rPr lang="en-US" sz="1200" dirty="0">
              <a:solidFill>
                <a:schemeClr val="tx1"/>
              </a:solidFill>
            </a:rPr>
            <a:t>that assessment, measurement, and research                                           guide D&amp;I decisions</a:t>
          </a:r>
        </a:p>
      </dgm:t>
    </dgm:pt>
    <dgm:pt modelId="{17E1FC35-70B4-4F6B-8464-C1ED13301E63}" type="parTrans" cxnId="{9BC5B3D4-BB88-45CE-90BD-D05587F00763}">
      <dgm:prSet/>
      <dgm:spPr/>
      <dgm:t>
        <a:bodyPr/>
        <a:lstStyle/>
        <a:p>
          <a:endParaRPr lang="en-US"/>
        </a:p>
      </dgm:t>
    </dgm:pt>
    <dgm:pt modelId="{5ACDCDFF-4E03-4838-8EC3-708B7E903442}" type="sibTrans" cxnId="{9BC5B3D4-BB88-45CE-90BD-D05587F00763}">
      <dgm:prSet/>
      <dgm:spPr/>
      <dgm:t>
        <a:bodyPr/>
        <a:lstStyle/>
        <a:p>
          <a:endParaRPr lang="en-US"/>
        </a:p>
      </dgm:t>
    </dgm:pt>
    <dgm:pt modelId="{FA49A6F7-6919-43D8-B30F-552DF1C1CBC2}">
      <dgm:prSet phldrT="[Text]" custT="1"/>
      <dgm:spPr>
        <a:solidFill>
          <a:srgbClr val="FDF3AD"/>
        </a:solidFill>
      </dgm:spPr>
      <dgm:t>
        <a:bodyPr/>
        <a:lstStyle/>
        <a:p>
          <a:pPr>
            <a:lnSpc>
              <a:spcPct val="90000"/>
            </a:lnSpc>
            <a:spcAft>
              <a:spcPct val="35000"/>
            </a:spcAft>
          </a:pPr>
          <a:r>
            <a:rPr lang="en-US" sz="1600" b="1" dirty="0">
              <a:solidFill>
                <a:schemeClr val="tx1"/>
              </a:solidFill>
            </a:rPr>
            <a:t>Category 8</a:t>
          </a:r>
        </a:p>
        <a:p>
          <a:pPr>
            <a:lnSpc>
              <a:spcPts val="2000"/>
            </a:lnSpc>
            <a:spcAft>
              <a:spcPts val="0"/>
            </a:spcAft>
          </a:pPr>
          <a:r>
            <a:rPr lang="en-US" sz="1600" dirty="0">
              <a:solidFill>
                <a:schemeClr val="tx1"/>
              </a:solidFill>
            </a:rPr>
            <a:t>  Assessment, Measurement, and Research </a:t>
          </a:r>
        </a:p>
      </dgm:t>
    </dgm:pt>
    <dgm:pt modelId="{74856A95-BA26-4C1C-82B5-D4D390E7E976}" type="parTrans" cxnId="{F4C64677-67F1-4305-A4FB-41C8EA2CC158}">
      <dgm:prSet/>
      <dgm:spPr/>
      <dgm:t>
        <a:bodyPr/>
        <a:lstStyle/>
        <a:p>
          <a:endParaRPr lang="en-US"/>
        </a:p>
      </dgm:t>
    </dgm:pt>
    <dgm:pt modelId="{C08E7EE4-5212-4596-BF14-B0C17701272A}" type="sibTrans" cxnId="{F4C64677-67F1-4305-A4FB-41C8EA2CC158}">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FB1505FC-3338-40C6-8EEE-D8574A2DFF8E}" type="pres">
      <dgm:prSet presAssocID="{05F87B04-7B8A-4F14-B81B-C07FF5CA6DA3}" presName="compNode" presStyleCnt="0"/>
      <dgm:spPr/>
    </dgm:pt>
    <dgm:pt modelId="{4186198F-D164-4EAB-9C1D-CB86705797FB}" type="pres">
      <dgm:prSet presAssocID="{05F87B04-7B8A-4F14-B81B-C07FF5CA6DA3}" presName="aNode" presStyleLbl="bgShp" presStyleIdx="0" presStyleCnt="1" custLinFactNeighborX="-5512" custLinFactNeighborY="-1195"/>
      <dgm:spPr/>
      <dgm:t>
        <a:bodyPr/>
        <a:lstStyle/>
        <a:p>
          <a:endParaRPr lang="en-US"/>
        </a:p>
      </dgm:t>
    </dgm:pt>
    <dgm:pt modelId="{12772E9C-D942-4508-A991-79CB35E52B5F}" type="pres">
      <dgm:prSet presAssocID="{05F87B04-7B8A-4F14-B81B-C07FF5CA6DA3}" presName="textNode" presStyleLbl="bgShp" presStyleIdx="0" presStyleCnt="1"/>
      <dgm:spPr/>
      <dgm:t>
        <a:bodyPr/>
        <a:lstStyle/>
        <a:p>
          <a:endParaRPr lang="en-US"/>
        </a:p>
      </dgm:t>
    </dgm:pt>
    <dgm:pt modelId="{3F52D125-BEEA-4EC8-BB11-35FF4A8E73EE}" type="pres">
      <dgm:prSet presAssocID="{05F87B04-7B8A-4F14-B81B-C07FF5CA6DA3}" presName="compChildNode" presStyleCnt="0"/>
      <dgm:spPr/>
    </dgm:pt>
    <dgm:pt modelId="{F6B380B3-8CA7-4390-BEFB-72FAE68ED800}" type="pres">
      <dgm:prSet presAssocID="{05F87B04-7B8A-4F14-B81B-C07FF5CA6DA3}" presName="theInnerList" presStyleCnt="0"/>
      <dgm:spPr/>
    </dgm:pt>
    <dgm:pt modelId="{C075F576-C5C3-476C-B3C8-7D30AAD9F93A}" type="pres">
      <dgm:prSet presAssocID="{FA49A6F7-6919-43D8-B30F-552DF1C1CBC2}" presName="childNode" presStyleLbl="node1" presStyleIdx="0" presStyleCnt="1">
        <dgm:presLayoutVars>
          <dgm:bulletEnabled val="1"/>
        </dgm:presLayoutVars>
      </dgm:prSet>
      <dgm:spPr/>
      <dgm:t>
        <a:bodyPr/>
        <a:lstStyle/>
        <a:p>
          <a:endParaRPr lang="en-US"/>
        </a:p>
      </dgm:t>
    </dgm:pt>
  </dgm:ptLst>
  <dgm:cxnLst>
    <dgm:cxn modelId="{9BC5B3D4-BB88-45CE-90BD-D05587F00763}" srcId="{74421517-3B49-4C9A-863E-E442CA20AF79}" destId="{05F87B04-7B8A-4F14-B81B-C07FF5CA6DA3}" srcOrd="0" destOrd="0" parTransId="{17E1FC35-70B4-4F6B-8464-C1ED13301E63}" sibTransId="{5ACDCDFF-4E03-4838-8EC3-708B7E903442}"/>
    <dgm:cxn modelId="{3844638C-F905-466C-AD88-AE2B54CEEB8C}" type="presOf" srcId="{74421517-3B49-4C9A-863E-E442CA20AF79}" destId="{41332634-E755-490A-997C-AEE9175B3DB1}" srcOrd="0" destOrd="0" presId="urn:microsoft.com/office/officeart/2005/8/layout/lProcess2"/>
    <dgm:cxn modelId="{F4C64677-67F1-4305-A4FB-41C8EA2CC158}" srcId="{05F87B04-7B8A-4F14-B81B-C07FF5CA6DA3}" destId="{FA49A6F7-6919-43D8-B30F-552DF1C1CBC2}" srcOrd="0" destOrd="0" parTransId="{74856A95-BA26-4C1C-82B5-D4D390E7E976}" sibTransId="{C08E7EE4-5212-4596-BF14-B0C17701272A}"/>
    <dgm:cxn modelId="{1FA7687D-2AB7-4A6E-9240-86491C3A6651}" type="presOf" srcId="{05F87B04-7B8A-4F14-B81B-C07FF5CA6DA3}" destId="{4186198F-D164-4EAB-9C1D-CB86705797FB}" srcOrd="0" destOrd="0" presId="urn:microsoft.com/office/officeart/2005/8/layout/lProcess2"/>
    <dgm:cxn modelId="{5FC16EBD-73D9-4865-A452-48749FD83C23}" type="presOf" srcId="{FA49A6F7-6919-43D8-B30F-552DF1C1CBC2}" destId="{C075F576-C5C3-476C-B3C8-7D30AAD9F93A}" srcOrd="0" destOrd="0" presId="urn:microsoft.com/office/officeart/2005/8/layout/lProcess2"/>
    <dgm:cxn modelId="{DCDD4A85-2079-4918-8974-5C4FDDC0F657}" type="presOf" srcId="{05F87B04-7B8A-4F14-B81B-C07FF5CA6DA3}" destId="{12772E9C-D942-4508-A991-79CB35E52B5F}" srcOrd="1" destOrd="0" presId="urn:microsoft.com/office/officeart/2005/8/layout/lProcess2"/>
    <dgm:cxn modelId="{14D5742F-58F4-4E7E-B32E-68C37CB78074}" type="presParOf" srcId="{41332634-E755-490A-997C-AEE9175B3DB1}" destId="{FB1505FC-3338-40C6-8EEE-D8574A2DFF8E}" srcOrd="0" destOrd="0" presId="urn:microsoft.com/office/officeart/2005/8/layout/lProcess2"/>
    <dgm:cxn modelId="{64584DAC-2791-40F7-9013-50F87C1E846A}" type="presParOf" srcId="{FB1505FC-3338-40C6-8EEE-D8574A2DFF8E}" destId="{4186198F-D164-4EAB-9C1D-CB86705797FB}" srcOrd="0" destOrd="0" presId="urn:microsoft.com/office/officeart/2005/8/layout/lProcess2"/>
    <dgm:cxn modelId="{F20C43E0-CC4A-4339-8EFD-7937A6D093AC}" type="presParOf" srcId="{FB1505FC-3338-40C6-8EEE-D8574A2DFF8E}" destId="{12772E9C-D942-4508-A991-79CB35E52B5F}" srcOrd="1" destOrd="0" presId="urn:microsoft.com/office/officeart/2005/8/layout/lProcess2"/>
    <dgm:cxn modelId="{1C3486B7-EB7A-46DA-A875-3BA07BDBF258}" type="presParOf" srcId="{FB1505FC-3338-40C6-8EEE-D8574A2DFF8E}" destId="{3F52D125-BEEA-4EC8-BB11-35FF4A8E73EE}" srcOrd="2" destOrd="0" presId="urn:microsoft.com/office/officeart/2005/8/layout/lProcess2"/>
    <dgm:cxn modelId="{32D21C3B-6FFD-452A-A435-A0ACBEBFE467}" type="presParOf" srcId="{3F52D125-BEEA-4EC8-BB11-35FF4A8E73EE}" destId="{F6B380B3-8CA7-4390-BEFB-72FAE68ED800}" srcOrd="0" destOrd="0" presId="urn:microsoft.com/office/officeart/2005/8/layout/lProcess2"/>
    <dgm:cxn modelId="{9C9F70F1-9657-4CDD-8DA6-013BB9943814}" type="presParOf" srcId="{F6B380B3-8CA7-4390-BEFB-72FAE68ED800}" destId="{C075F576-C5C3-476C-B3C8-7D30AAD9F93A}" srcOrd="0" destOrd="0" presId="urn:microsoft.com/office/officeart/2005/8/layout/lProcess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1" qsCatId="3D" csTypeId="urn:microsoft.com/office/officeart/2005/8/colors/accent6_2" csCatId="accent6" phldr="1"/>
      <dgm:spPr/>
      <dgm:t>
        <a:bodyPr/>
        <a:lstStyle/>
        <a:p>
          <a:endParaRPr lang="en-US"/>
        </a:p>
      </dgm:t>
    </dgm:pt>
    <dgm:pt modelId="{8F17DBE5-972C-4ADC-8CFC-22380A2B2B35}">
      <dgm:prSet phldrT="[Text]" custT="1"/>
      <dgm:spPr>
        <a:solidFill>
          <a:schemeClr val="bg1">
            <a:lumMod val="95000"/>
          </a:schemeClr>
        </a:solidFill>
        <a:ln w="28575">
          <a:solidFill>
            <a:srgbClr val="FFC000"/>
          </a:solidFill>
        </a:ln>
      </dgm:spPr>
      <dgm:t>
        <a:bodyPr/>
        <a:lstStyle/>
        <a:p>
          <a:r>
            <a:rPr lang="en-US" sz="1400" b="1" dirty="0"/>
            <a:t>Make </a:t>
          </a:r>
          <a:r>
            <a:rPr lang="en-US" sz="1200" dirty="0"/>
            <a:t>communication a                                                         crucial force in achieving the organization’s D&amp;I goals.</a:t>
          </a:r>
        </a:p>
      </dgm:t>
    </dgm:pt>
    <dgm:pt modelId="{8AC79684-8C27-4AA1-9464-A7231F028B48}" type="parTrans" cxnId="{2662E5D5-488A-4858-BA44-BE5A5B196604}">
      <dgm:prSet/>
      <dgm:spPr/>
      <dgm:t>
        <a:bodyPr/>
        <a:lstStyle/>
        <a:p>
          <a:endParaRPr lang="en-US"/>
        </a:p>
      </dgm:t>
    </dgm:pt>
    <dgm:pt modelId="{E5FAFFE6-09F4-4B04-A592-805C95DFC91C}" type="sibTrans" cxnId="{2662E5D5-488A-4858-BA44-BE5A5B196604}">
      <dgm:prSet/>
      <dgm:spPr/>
      <dgm:t>
        <a:bodyPr/>
        <a:lstStyle/>
        <a:p>
          <a:endParaRPr lang="en-US"/>
        </a:p>
      </dgm:t>
    </dgm:pt>
    <dgm:pt modelId="{1302940F-A55D-4B1B-8B88-995B3CA817B0}">
      <dgm:prSet phldrT="[Text]" custT="1"/>
      <dgm:spPr>
        <a:solidFill>
          <a:srgbClr val="FDF3AD"/>
        </a:solidFill>
      </dgm:spPr>
      <dgm:t>
        <a:bodyPr/>
        <a:lstStyle/>
        <a:p>
          <a:pPr algn="ctr">
            <a:lnSpc>
              <a:spcPct val="90000"/>
            </a:lnSpc>
            <a:spcAft>
              <a:spcPct val="35000"/>
            </a:spcAft>
          </a:pPr>
          <a:r>
            <a:rPr lang="en-US" sz="1600" b="1" dirty="0">
              <a:solidFill>
                <a:schemeClr val="tx1"/>
              </a:solidFill>
            </a:rPr>
            <a:t>Category 9</a:t>
          </a:r>
        </a:p>
        <a:p>
          <a:pPr algn="ctr">
            <a:lnSpc>
              <a:spcPts val="2000"/>
            </a:lnSpc>
            <a:spcAft>
              <a:spcPts val="0"/>
            </a:spcAft>
          </a:pPr>
          <a:r>
            <a:rPr lang="en-US" sz="1600" dirty="0">
              <a:solidFill>
                <a:schemeClr val="tx1"/>
              </a:solidFill>
            </a:rPr>
            <a:t>D&amp;I Communications</a:t>
          </a:r>
        </a:p>
        <a:p>
          <a:pPr algn="ctr">
            <a:lnSpc>
              <a:spcPts val="2000"/>
            </a:lnSpc>
            <a:spcAft>
              <a:spcPts val="0"/>
            </a:spcAft>
          </a:pPr>
          <a:endParaRPr lang="en-US" sz="1600" dirty="0">
            <a:solidFill>
              <a:schemeClr val="tx1"/>
            </a:solidFill>
          </a:endParaRPr>
        </a:p>
      </dgm:t>
    </dgm:pt>
    <dgm:pt modelId="{944DE744-FC73-4F56-895D-44075C5F87B8}" type="parTrans" cxnId="{2AB5C65F-F10D-4185-AB87-7BA31D37151B}">
      <dgm:prSet/>
      <dgm:spPr/>
      <dgm:t>
        <a:bodyPr/>
        <a:lstStyle/>
        <a:p>
          <a:endParaRPr lang="en-US"/>
        </a:p>
      </dgm:t>
    </dgm:pt>
    <dgm:pt modelId="{B9CF9439-86C9-49B1-8F65-E46CEB084329}" type="sibTrans" cxnId="{2AB5C65F-F10D-4185-AB87-7BA31D37151B}">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95A625B3-D7B9-4FB3-8705-294E894EFA32}" type="pres">
      <dgm:prSet presAssocID="{8F17DBE5-972C-4ADC-8CFC-22380A2B2B35}" presName="compNode" presStyleCnt="0"/>
      <dgm:spPr/>
    </dgm:pt>
    <dgm:pt modelId="{1AF8AEFB-B5FE-47F6-A431-84EADC03B605}" type="pres">
      <dgm:prSet presAssocID="{8F17DBE5-972C-4ADC-8CFC-22380A2B2B35}" presName="aNode" presStyleLbl="bgShp" presStyleIdx="0" presStyleCnt="1" custLinFactNeighborX="0"/>
      <dgm:spPr/>
      <dgm:t>
        <a:bodyPr/>
        <a:lstStyle/>
        <a:p>
          <a:endParaRPr lang="en-US"/>
        </a:p>
      </dgm:t>
    </dgm:pt>
    <dgm:pt modelId="{C76D8B81-7325-4F2D-B4B5-2F8F993749DA}" type="pres">
      <dgm:prSet presAssocID="{8F17DBE5-972C-4ADC-8CFC-22380A2B2B35}" presName="textNode" presStyleLbl="bgShp" presStyleIdx="0" presStyleCnt="1"/>
      <dgm:spPr/>
      <dgm:t>
        <a:bodyPr/>
        <a:lstStyle/>
        <a:p>
          <a:endParaRPr lang="en-US"/>
        </a:p>
      </dgm:t>
    </dgm:pt>
    <dgm:pt modelId="{D97C3A0D-8BB6-4793-925E-3AE92609EFAC}" type="pres">
      <dgm:prSet presAssocID="{8F17DBE5-972C-4ADC-8CFC-22380A2B2B35}" presName="compChildNode" presStyleCnt="0"/>
      <dgm:spPr/>
    </dgm:pt>
    <dgm:pt modelId="{4CC77223-8A04-4833-AE0F-87387E8B8D41}" type="pres">
      <dgm:prSet presAssocID="{8F17DBE5-972C-4ADC-8CFC-22380A2B2B35}" presName="theInnerList" presStyleCnt="0"/>
      <dgm:spPr/>
    </dgm:pt>
    <dgm:pt modelId="{698F76C4-06B3-4547-BBE9-73DB0FC1F963}" type="pres">
      <dgm:prSet presAssocID="{1302940F-A55D-4B1B-8B88-995B3CA817B0}" presName="childNode" presStyleLbl="node1" presStyleIdx="0" presStyleCnt="1">
        <dgm:presLayoutVars>
          <dgm:bulletEnabled val="1"/>
        </dgm:presLayoutVars>
      </dgm:prSet>
      <dgm:spPr/>
      <dgm:t>
        <a:bodyPr/>
        <a:lstStyle/>
        <a:p>
          <a:endParaRPr lang="en-US"/>
        </a:p>
      </dgm:t>
    </dgm:pt>
  </dgm:ptLst>
  <dgm:cxnLst>
    <dgm:cxn modelId="{F783C6B9-F802-4104-A2F5-9068F502A48A}" type="presOf" srcId="{1302940F-A55D-4B1B-8B88-995B3CA817B0}" destId="{698F76C4-06B3-4547-BBE9-73DB0FC1F963}" srcOrd="0" destOrd="0" presId="urn:microsoft.com/office/officeart/2005/8/layout/lProcess2"/>
    <dgm:cxn modelId="{B68C2E93-317B-4497-A048-BD5D67ED5344}" type="presOf" srcId="{74421517-3B49-4C9A-863E-E442CA20AF79}" destId="{41332634-E755-490A-997C-AEE9175B3DB1}" srcOrd="0" destOrd="0" presId="urn:microsoft.com/office/officeart/2005/8/layout/lProcess2"/>
    <dgm:cxn modelId="{2AB5C65F-F10D-4185-AB87-7BA31D37151B}" srcId="{8F17DBE5-972C-4ADC-8CFC-22380A2B2B35}" destId="{1302940F-A55D-4B1B-8B88-995B3CA817B0}" srcOrd="0" destOrd="0" parTransId="{944DE744-FC73-4F56-895D-44075C5F87B8}" sibTransId="{B9CF9439-86C9-49B1-8F65-E46CEB084329}"/>
    <dgm:cxn modelId="{1B851DE8-CE96-41EE-8E15-7A91F7901D74}" type="presOf" srcId="{8F17DBE5-972C-4ADC-8CFC-22380A2B2B35}" destId="{1AF8AEFB-B5FE-47F6-A431-84EADC03B605}" srcOrd="0" destOrd="0" presId="urn:microsoft.com/office/officeart/2005/8/layout/lProcess2"/>
    <dgm:cxn modelId="{450A7A6A-4AE5-4446-A219-43E15896FF1D}" type="presOf" srcId="{8F17DBE5-972C-4ADC-8CFC-22380A2B2B35}" destId="{C76D8B81-7325-4F2D-B4B5-2F8F993749DA}" srcOrd="1" destOrd="0" presId="urn:microsoft.com/office/officeart/2005/8/layout/lProcess2"/>
    <dgm:cxn modelId="{2662E5D5-488A-4858-BA44-BE5A5B196604}" srcId="{74421517-3B49-4C9A-863E-E442CA20AF79}" destId="{8F17DBE5-972C-4ADC-8CFC-22380A2B2B35}" srcOrd="0" destOrd="0" parTransId="{8AC79684-8C27-4AA1-9464-A7231F028B48}" sibTransId="{E5FAFFE6-09F4-4B04-A592-805C95DFC91C}"/>
    <dgm:cxn modelId="{29BCBFD7-DC1E-4AD2-81C0-581656D7CFAC}" type="presParOf" srcId="{41332634-E755-490A-997C-AEE9175B3DB1}" destId="{95A625B3-D7B9-4FB3-8705-294E894EFA32}" srcOrd="0" destOrd="0" presId="urn:microsoft.com/office/officeart/2005/8/layout/lProcess2"/>
    <dgm:cxn modelId="{6F880C50-8992-452B-9796-8C81C4942D5A}" type="presParOf" srcId="{95A625B3-D7B9-4FB3-8705-294E894EFA32}" destId="{1AF8AEFB-B5FE-47F6-A431-84EADC03B605}" srcOrd="0" destOrd="0" presId="urn:microsoft.com/office/officeart/2005/8/layout/lProcess2"/>
    <dgm:cxn modelId="{8E096FDF-C670-4224-984C-27126C5DCB66}" type="presParOf" srcId="{95A625B3-D7B9-4FB3-8705-294E894EFA32}" destId="{C76D8B81-7325-4F2D-B4B5-2F8F993749DA}" srcOrd="1" destOrd="0" presId="urn:microsoft.com/office/officeart/2005/8/layout/lProcess2"/>
    <dgm:cxn modelId="{B2D8774A-08DB-41EF-97AA-58768C879746}" type="presParOf" srcId="{95A625B3-D7B9-4FB3-8705-294E894EFA32}" destId="{D97C3A0D-8BB6-4793-925E-3AE92609EFAC}" srcOrd="2" destOrd="0" presId="urn:microsoft.com/office/officeart/2005/8/layout/lProcess2"/>
    <dgm:cxn modelId="{413AE196-D944-4769-AE9A-3D3E5CD5165F}" type="presParOf" srcId="{D97C3A0D-8BB6-4793-925E-3AE92609EFAC}" destId="{4CC77223-8A04-4833-AE0F-87387E8B8D41}" srcOrd="0" destOrd="0" presId="urn:microsoft.com/office/officeart/2005/8/layout/lProcess2"/>
    <dgm:cxn modelId="{846F2EC6-A0B6-4E09-A4BD-DC672A20F485}" type="presParOf" srcId="{4CC77223-8A04-4833-AE0F-87387E8B8D41}" destId="{698F76C4-06B3-4547-BBE9-73DB0FC1F963}" srcOrd="0" destOrd="0" presId="urn:microsoft.com/office/officeart/2005/8/layout/lProcess2"/>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1" qsCatId="3D" csTypeId="urn:microsoft.com/office/officeart/2005/8/colors/accent6_2" csCatId="accent6" phldr="1"/>
      <dgm:spPr/>
      <dgm:t>
        <a:bodyPr/>
        <a:lstStyle/>
        <a:p>
          <a:endParaRPr lang="en-US"/>
        </a:p>
      </dgm:t>
    </dgm:pt>
    <dgm:pt modelId="{4CEB4B20-583D-4447-8983-8CB795299817}">
      <dgm:prSet phldrT="[Text]" custT="1"/>
      <dgm:spPr>
        <a:solidFill>
          <a:schemeClr val="bg1">
            <a:lumMod val="95000"/>
          </a:schemeClr>
        </a:solidFill>
        <a:ln w="28575">
          <a:solidFill>
            <a:srgbClr val="FFC000"/>
          </a:solidFill>
        </a:ln>
      </dgm:spPr>
      <dgm:t>
        <a:bodyPr/>
        <a:lstStyle/>
        <a:p>
          <a:r>
            <a:rPr lang="en-US" sz="1400" b="1" dirty="0"/>
            <a:t>Connect </a:t>
          </a:r>
          <a:r>
            <a:rPr lang="en-US" sz="1200" dirty="0"/>
            <a:t>the D&amp;I and                                       Sustainability initiatives to                                          increase the effectiveness of both</a:t>
          </a:r>
        </a:p>
      </dgm:t>
    </dgm:pt>
    <dgm:pt modelId="{16EAA982-B0F0-49B2-96F9-0BB5D897F76E}" type="parTrans" cxnId="{346DDE9F-7E1F-4E9D-A1BF-2FA652D59A3D}">
      <dgm:prSet/>
      <dgm:spPr/>
      <dgm:t>
        <a:bodyPr/>
        <a:lstStyle/>
        <a:p>
          <a:endParaRPr lang="en-US"/>
        </a:p>
      </dgm:t>
    </dgm:pt>
    <dgm:pt modelId="{77BE9060-0DBB-451D-8F05-550BED0AE167}" type="sibTrans" cxnId="{346DDE9F-7E1F-4E9D-A1BF-2FA652D59A3D}">
      <dgm:prSet/>
      <dgm:spPr/>
      <dgm:t>
        <a:bodyPr/>
        <a:lstStyle/>
        <a:p>
          <a:endParaRPr lang="en-US"/>
        </a:p>
      </dgm:t>
    </dgm:pt>
    <dgm:pt modelId="{93A80A14-D57E-4A6D-8FB8-E3FD284C20A8}">
      <dgm:prSet phldrT="[Text]" custT="1"/>
      <dgm:spPr>
        <a:solidFill>
          <a:srgbClr val="FDF3AD"/>
        </a:solidFill>
      </dgm:spPr>
      <dgm:t>
        <a:bodyPr/>
        <a:lstStyle/>
        <a:p>
          <a:pPr>
            <a:lnSpc>
              <a:spcPct val="90000"/>
            </a:lnSpc>
            <a:spcAft>
              <a:spcPct val="35000"/>
            </a:spcAft>
          </a:pPr>
          <a:r>
            <a:rPr lang="en-US" sz="1600" b="1" dirty="0">
              <a:solidFill>
                <a:schemeClr val="tx1"/>
              </a:solidFill>
            </a:rPr>
            <a:t>Category 10</a:t>
          </a:r>
        </a:p>
        <a:p>
          <a:pPr>
            <a:lnSpc>
              <a:spcPts val="2000"/>
            </a:lnSpc>
            <a:spcAft>
              <a:spcPts val="0"/>
            </a:spcAft>
          </a:pPr>
          <a:r>
            <a:rPr lang="en-US" sz="1600" dirty="0">
              <a:solidFill>
                <a:schemeClr val="tx1"/>
              </a:solidFill>
            </a:rPr>
            <a:t>Connecting D&amp;I                               and Sustainability</a:t>
          </a:r>
        </a:p>
      </dgm:t>
    </dgm:pt>
    <dgm:pt modelId="{A906F746-A54C-4AC8-9BEC-B38A5F2EAE6D}" type="parTrans" cxnId="{7189EBA5-00C8-4FCB-9DA8-C73D2C473D8D}">
      <dgm:prSet/>
      <dgm:spPr/>
      <dgm:t>
        <a:bodyPr/>
        <a:lstStyle/>
        <a:p>
          <a:endParaRPr lang="en-US"/>
        </a:p>
      </dgm:t>
    </dgm:pt>
    <dgm:pt modelId="{712B04B8-AA68-4238-A636-3AF62BD44E22}" type="sibTrans" cxnId="{7189EBA5-00C8-4FCB-9DA8-C73D2C473D8D}">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8DBC7FAF-FA1F-49F8-A974-E860CCD9C790}" type="pres">
      <dgm:prSet presAssocID="{4CEB4B20-583D-4447-8983-8CB795299817}" presName="compNode" presStyleCnt="0"/>
      <dgm:spPr/>
    </dgm:pt>
    <dgm:pt modelId="{F7F980FF-1094-4F5D-B490-FBED9D8AF38C}" type="pres">
      <dgm:prSet presAssocID="{4CEB4B20-583D-4447-8983-8CB795299817}" presName="aNode" presStyleLbl="bgShp" presStyleIdx="0" presStyleCnt="1"/>
      <dgm:spPr/>
      <dgm:t>
        <a:bodyPr/>
        <a:lstStyle/>
        <a:p>
          <a:endParaRPr lang="en-US"/>
        </a:p>
      </dgm:t>
    </dgm:pt>
    <dgm:pt modelId="{8E8AFC57-18C6-4672-8AC6-B7F01CC0DD6B}" type="pres">
      <dgm:prSet presAssocID="{4CEB4B20-583D-4447-8983-8CB795299817}" presName="textNode" presStyleLbl="bgShp" presStyleIdx="0" presStyleCnt="1"/>
      <dgm:spPr/>
      <dgm:t>
        <a:bodyPr/>
        <a:lstStyle/>
        <a:p>
          <a:endParaRPr lang="en-US"/>
        </a:p>
      </dgm:t>
    </dgm:pt>
    <dgm:pt modelId="{98A86EA3-278D-4261-B89D-71905BEC4C13}" type="pres">
      <dgm:prSet presAssocID="{4CEB4B20-583D-4447-8983-8CB795299817}" presName="compChildNode" presStyleCnt="0"/>
      <dgm:spPr/>
    </dgm:pt>
    <dgm:pt modelId="{8BF0B8B5-8660-4F55-946C-C666D3A64FB9}" type="pres">
      <dgm:prSet presAssocID="{4CEB4B20-583D-4447-8983-8CB795299817}" presName="theInnerList" presStyleCnt="0"/>
      <dgm:spPr/>
    </dgm:pt>
    <dgm:pt modelId="{C81BCDE7-42C3-4882-AE5B-ECB891075C36}" type="pres">
      <dgm:prSet presAssocID="{93A80A14-D57E-4A6D-8FB8-E3FD284C20A8}" presName="childNode" presStyleLbl="node1" presStyleIdx="0" presStyleCnt="1">
        <dgm:presLayoutVars>
          <dgm:bulletEnabled val="1"/>
        </dgm:presLayoutVars>
      </dgm:prSet>
      <dgm:spPr/>
      <dgm:t>
        <a:bodyPr/>
        <a:lstStyle/>
        <a:p>
          <a:endParaRPr lang="en-US"/>
        </a:p>
      </dgm:t>
    </dgm:pt>
  </dgm:ptLst>
  <dgm:cxnLst>
    <dgm:cxn modelId="{C6CED55C-3DEB-4B7C-B29F-9CD154009404}" type="presOf" srcId="{4CEB4B20-583D-4447-8983-8CB795299817}" destId="{8E8AFC57-18C6-4672-8AC6-B7F01CC0DD6B}" srcOrd="1" destOrd="0" presId="urn:microsoft.com/office/officeart/2005/8/layout/lProcess2"/>
    <dgm:cxn modelId="{346DDE9F-7E1F-4E9D-A1BF-2FA652D59A3D}" srcId="{74421517-3B49-4C9A-863E-E442CA20AF79}" destId="{4CEB4B20-583D-4447-8983-8CB795299817}" srcOrd="0" destOrd="0" parTransId="{16EAA982-B0F0-49B2-96F9-0BB5D897F76E}" sibTransId="{77BE9060-0DBB-451D-8F05-550BED0AE167}"/>
    <dgm:cxn modelId="{7189EBA5-00C8-4FCB-9DA8-C73D2C473D8D}" srcId="{4CEB4B20-583D-4447-8983-8CB795299817}" destId="{93A80A14-D57E-4A6D-8FB8-E3FD284C20A8}" srcOrd="0" destOrd="0" parTransId="{A906F746-A54C-4AC8-9BEC-B38A5F2EAE6D}" sibTransId="{712B04B8-AA68-4238-A636-3AF62BD44E22}"/>
    <dgm:cxn modelId="{F15F26FC-CC42-43D0-8A41-378C23729AFD}" type="presOf" srcId="{93A80A14-D57E-4A6D-8FB8-E3FD284C20A8}" destId="{C81BCDE7-42C3-4882-AE5B-ECB891075C36}" srcOrd="0" destOrd="0" presId="urn:microsoft.com/office/officeart/2005/8/layout/lProcess2"/>
    <dgm:cxn modelId="{0C05A8C7-3B6E-4332-A773-939AA68D50F1}" type="presOf" srcId="{4CEB4B20-583D-4447-8983-8CB795299817}" destId="{F7F980FF-1094-4F5D-B490-FBED9D8AF38C}" srcOrd="0" destOrd="0" presId="urn:microsoft.com/office/officeart/2005/8/layout/lProcess2"/>
    <dgm:cxn modelId="{E514B0C2-7012-4178-A26C-7D40E31B478A}" type="presOf" srcId="{74421517-3B49-4C9A-863E-E442CA20AF79}" destId="{41332634-E755-490A-997C-AEE9175B3DB1}" srcOrd="0" destOrd="0" presId="urn:microsoft.com/office/officeart/2005/8/layout/lProcess2"/>
    <dgm:cxn modelId="{4BA0334F-7036-4086-9A40-25AE56311605}" type="presParOf" srcId="{41332634-E755-490A-997C-AEE9175B3DB1}" destId="{8DBC7FAF-FA1F-49F8-A974-E860CCD9C790}" srcOrd="0" destOrd="0" presId="urn:microsoft.com/office/officeart/2005/8/layout/lProcess2"/>
    <dgm:cxn modelId="{6BF0F3AD-25CC-43B4-9FB9-D2651BCE079C}" type="presParOf" srcId="{8DBC7FAF-FA1F-49F8-A974-E860CCD9C790}" destId="{F7F980FF-1094-4F5D-B490-FBED9D8AF38C}" srcOrd="0" destOrd="0" presId="urn:microsoft.com/office/officeart/2005/8/layout/lProcess2"/>
    <dgm:cxn modelId="{8FB5A75A-C3B3-41E0-8663-C4A8C5C00ABA}" type="presParOf" srcId="{8DBC7FAF-FA1F-49F8-A974-E860CCD9C790}" destId="{8E8AFC57-18C6-4672-8AC6-B7F01CC0DD6B}" srcOrd="1" destOrd="0" presId="urn:microsoft.com/office/officeart/2005/8/layout/lProcess2"/>
    <dgm:cxn modelId="{AB3BE6ED-2F97-4567-82C0-43C9AD675AF1}" type="presParOf" srcId="{8DBC7FAF-FA1F-49F8-A974-E860CCD9C790}" destId="{98A86EA3-278D-4261-B89D-71905BEC4C13}" srcOrd="2" destOrd="0" presId="urn:microsoft.com/office/officeart/2005/8/layout/lProcess2"/>
    <dgm:cxn modelId="{872DBD80-7CA5-4E46-B31A-2D6E6FAC2FF3}" type="presParOf" srcId="{98A86EA3-278D-4261-B89D-71905BEC4C13}" destId="{8BF0B8B5-8660-4F55-946C-C666D3A64FB9}" srcOrd="0" destOrd="0" presId="urn:microsoft.com/office/officeart/2005/8/layout/lProcess2"/>
    <dgm:cxn modelId="{243E1C7F-4632-48CB-AECE-BB97312B8DE3}" type="presParOf" srcId="{8BF0B8B5-8660-4F55-946C-C666D3A64FB9}" destId="{C81BCDE7-42C3-4882-AE5B-ECB891075C36}" srcOrd="0" destOrd="0" presId="urn:microsoft.com/office/officeart/2005/8/layout/lProcess2"/>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en-US"/>
        </a:p>
      </dgm:t>
    </dgm:pt>
    <dgm:pt modelId="{05F87B04-7B8A-4F14-B81B-C07FF5CA6DA3}">
      <dgm:prSet custT="1"/>
      <dgm:spPr>
        <a:solidFill>
          <a:schemeClr val="bg1">
            <a:lumMod val="95000"/>
          </a:schemeClr>
        </a:solidFill>
        <a:ln w="28575">
          <a:solidFill>
            <a:srgbClr val="FF0000"/>
          </a:solidFill>
        </a:ln>
      </dgm:spPr>
      <dgm:t>
        <a:bodyPr/>
        <a:lstStyle/>
        <a:p>
          <a:r>
            <a:rPr lang="en-US" sz="1400" b="1" dirty="0"/>
            <a:t>Advocate </a:t>
          </a:r>
          <a:r>
            <a:rPr lang="en-US" sz="1200" b="0" dirty="0"/>
            <a:t>for D&amp;I                                     progress within local communities and                                                society at large </a:t>
          </a:r>
        </a:p>
      </dgm:t>
    </dgm:pt>
    <dgm:pt modelId="{17E1FC35-70B4-4F6B-8464-C1ED13301E63}" type="parTrans" cxnId="{9BC5B3D4-BB88-45CE-90BD-D05587F00763}">
      <dgm:prSet/>
      <dgm:spPr/>
      <dgm:t>
        <a:bodyPr/>
        <a:lstStyle/>
        <a:p>
          <a:endParaRPr lang="en-US"/>
        </a:p>
      </dgm:t>
    </dgm:pt>
    <dgm:pt modelId="{5ACDCDFF-4E03-4838-8EC3-708B7E903442}" type="sibTrans" cxnId="{9BC5B3D4-BB88-45CE-90BD-D05587F00763}">
      <dgm:prSet/>
      <dgm:spPr/>
      <dgm:t>
        <a:bodyPr/>
        <a:lstStyle/>
        <a:p>
          <a:endParaRPr lang="en-US"/>
        </a:p>
      </dgm:t>
    </dgm:pt>
    <dgm:pt modelId="{FA49A6F7-6919-43D8-B30F-552DF1C1CBC2}">
      <dgm:prSet phldrT="[Text]" custT="1"/>
      <dgm:spPr>
        <a:solidFill>
          <a:srgbClr val="E10F41"/>
        </a:solidFill>
      </dgm:spPr>
      <dgm:t>
        <a:bodyPr/>
        <a:lstStyle/>
        <a:p>
          <a:pPr>
            <a:lnSpc>
              <a:spcPct val="90000"/>
            </a:lnSpc>
            <a:spcAft>
              <a:spcPct val="35000"/>
            </a:spcAft>
          </a:pPr>
          <a:r>
            <a:rPr lang="en-US" sz="1600" b="1" dirty="0"/>
            <a:t>Category 11</a:t>
          </a:r>
        </a:p>
        <a:p>
          <a:pPr>
            <a:lnSpc>
              <a:spcPts val="1600"/>
            </a:lnSpc>
            <a:spcAft>
              <a:spcPts val="0"/>
            </a:spcAft>
          </a:pPr>
          <a:r>
            <a:rPr lang="en-US" sz="1600" dirty="0"/>
            <a:t>  Community, Government Relations,                                      and Social Responsibility</a:t>
          </a:r>
        </a:p>
      </dgm:t>
    </dgm:pt>
    <dgm:pt modelId="{74856A95-BA26-4C1C-82B5-D4D390E7E976}" type="parTrans" cxnId="{F4C64677-67F1-4305-A4FB-41C8EA2CC158}">
      <dgm:prSet/>
      <dgm:spPr/>
      <dgm:t>
        <a:bodyPr/>
        <a:lstStyle/>
        <a:p>
          <a:endParaRPr lang="en-US"/>
        </a:p>
      </dgm:t>
    </dgm:pt>
    <dgm:pt modelId="{C08E7EE4-5212-4596-BF14-B0C17701272A}" type="sibTrans" cxnId="{F4C64677-67F1-4305-A4FB-41C8EA2CC158}">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FB1505FC-3338-40C6-8EEE-D8574A2DFF8E}" type="pres">
      <dgm:prSet presAssocID="{05F87B04-7B8A-4F14-B81B-C07FF5CA6DA3}" presName="compNode" presStyleCnt="0"/>
      <dgm:spPr/>
    </dgm:pt>
    <dgm:pt modelId="{4186198F-D164-4EAB-9C1D-CB86705797FB}" type="pres">
      <dgm:prSet presAssocID="{05F87B04-7B8A-4F14-B81B-C07FF5CA6DA3}" presName="aNode" presStyleLbl="bgShp" presStyleIdx="0" presStyleCnt="1" custLinFactNeighborX="-5512" custLinFactNeighborY="-1195"/>
      <dgm:spPr/>
      <dgm:t>
        <a:bodyPr/>
        <a:lstStyle/>
        <a:p>
          <a:endParaRPr lang="en-US"/>
        </a:p>
      </dgm:t>
    </dgm:pt>
    <dgm:pt modelId="{12772E9C-D942-4508-A991-79CB35E52B5F}" type="pres">
      <dgm:prSet presAssocID="{05F87B04-7B8A-4F14-B81B-C07FF5CA6DA3}" presName="textNode" presStyleLbl="bgShp" presStyleIdx="0" presStyleCnt="1"/>
      <dgm:spPr/>
      <dgm:t>
        <a:bodyPr/>
        <a:lstStyle/>
        <a:p>
          <a:endParaRPr lang="en-US"/>
        </a:p>
      </dgm:t>
    </dgm:pt>
    <dgm:pt modelId="{3F52D125-BEEA-4EC8-BB11-35FF4A8E73EE}" type="pres">
      <dgm:prSet presAssocID="{05F87B04-7B8A-4F14-B81B-C07FF5CA6DA3}" presName="compChildNode" presStyleCnt="0"/>
      <dgm:spPr/>
    </dgm:pt>
    <dgm:pt modelId="{F6B380B3-8CA7-4390-BEFB-72FAE68ED800}" type="pres">
      <dgm:prSet presAssocID="{05F87B04-7B8A-4F14-B81B-C07FF5CA6DA3}" presName="theInnerList" presStyleCnt="0"/>
      <dgm:spPr/>
    </dgm:pt>
    <dgm:pt modelId="{C075F576-C5C3-476C-B3C8-7D30AAD9F93A}" type="pres">
      <dgm:prSet presAssocID="{FA49A6F7-6919-43D8-B30F-552DF1C1CBC2}" presName="childNode" presStyleLbl="node1" presStyleIdx="0" presStyleCnt="1">
        <dgm:presLayoutVars>
          <dgm:bulletEnabled val="1"/>
        </dgm:presLayoutVars>
      </dgm:prSet>
      <dgm:spPr/>
      <dgm:t>
        <a:bodyPr/>
        <a:lstStyle/>
        <a:p>
          <a:endParaRPr lang="en-US"/>
        </a:p>
      </dgm:t>
    </dgm:pt>
  </dgm:ptLst>
  <dgm:cxnLst>
    <dgm:cxn modelId="{F4C64677-67F1-4305-A4FB-41C8EA2CC158}" srcId="{05F87B04-7B8A-4F14-B81B-C07FF5CA6DA3}" destId="{FA49A6F7-6919-43D8-B30F-552DF1C1CBC2}" srcOrd="0" destOrd="0" parTransId="{74856A95-BA26-4C1C-82B5-D4D390E7E976}" sibTransId="{C08E7EE4-5212-4596-BF14-B0C17701272A}"/>
    <dgm:cxn modelId="{CF90BC4A-3984-44A4-9A33-A215EB476185}" type="presOf" srcId="{05F87B04-7B8A-4F14-B81B-C07FF5CA6DA3}" destId="{4186198F-D164-4EAB-9C1D-CB86705797FB}" srcOrd="0" destOrd="0" presId="urn:microsoft.com/office/officeart/2005/8/layout/lProcess2"/>
    <dgm:cxn modelId="{9BC5B3D4-BB88-45CE-90BD-D05587F00763}" srcId="{74421517-3B49-4C9A-863E-E442CA20AF79}" destId="{05F87B04-7B8A-4F14-B81B-C07FF5CA6DA3}" srcOrd="0" destOrd="0" parTransId="{17E1FC35-70B4-4F6B-8464-C1ED13301E63}" sibTransId="{5ACDCDFF-4E03-4838-8EC3-708B7E903442}"/>
    <dgm:cxn modelId="{0D09ECD1-5B50-4E02-9B64-F4303763695D}" type="presOf" srcId="{05F87B04-7B8A-4F14-B81B-C07FF5CA6DA3}" destId="{12772E9C-D942-4508-A991-79CB35E52B5F}" srcOrd="1" destOrd="0" presId="urn:microsoft.com/office/officeart/2005/8/layout/lProcess2"/>
    <dgm:cxn modelId="{3CF5C66E-8134-4446-B52B-F1C3C44E403E}" type="presOf" srcId="{FA49A6F7-6919-43D8-B30F-552DF1C1CBC2}" destId="{C075F576-C5C3-476C-B3C8-7D30AAD9F93A}" srcOrd="0" destOrd="0" presId="urn:microsoft.com/office/officeart/2005/8/layout/lProcess2"/>
    <dgm:cxn modelId="{F3C3CBE1-47EE-4476-A95C-025C90CBD3A2}" type="presOf" srcId="{74421517-3B49-4C9A-863E-E442CA20AF79}" destId="{41332634-E755-490A-997C-AEE9175B3DB1}" srcOrd="0" destOrd="0" presId="urn:microsoft.com/office/officeart/2005/8/layout/lProcess2"/>
    <dgm:cxn modelId="{243EAB66-A7A9-4C35-A291-3DA619969D2D}" type="presParOf" srcId="{41332634-E755-490A-997C-AEE9175B3DB1}" destId="{FB1505FC-3338-40C6-8EEE-D8574A2DFF8E}" srcOrd="0" destOrd="0" presId="urn:microsoft.com/office/officeart/2005/8/layout/lProcess2"/>
    <dgm:cxn modelId="{2EE9313D-43E9-42E8-B308-955E1B32D099}" type="presParOf" srcId="{FB1505FC-3338-40C6-8EEE-D8574A2DFF8E}" destId="{4186198F-D164-4EAB-9C1D-CB86705797FB}" srcOrd="0" destOrd="0" presId="urn:microsoft.com/office/officeart/2005/8/layout/lProcess2"/>
    <dgm:cxn modelId="{416BBAA1-8AEB-4723-AD4A-95642475C472}" type="presParOf" srcId="{FB1505FC-3338-40C6-8EEE-D8574A2DFF8E}" destId="{12772E9C-D942-4508-A991-79CB35E52B5F}" srcOrd="1" destOrd="0" presId="urn:microsoft.com/office/officeart/2005/8/layout/lProcess2"/>
    <dgm:cxn modelId="{99BB5C0E-BC38-4DB4-AD26-E5ADF38B5542}" type="presParOf" srcId="{FB1505FC-3338-40C6-8EEE-D8574A2DFF8E}" destId="{3F52D125-BEEA-4EC8-BB11-35FF4A8E73EE}" srcOrd="2" destOrd="0" presId="urn:microsoft.com/office/officeart/2005/8/layout/lProcess2"/>
    <dgm:cxn modelId="{28381CC3-FF8D-42EE-9823-3B92FA3D6EF4}" type="presParOf" srcId="{3F52D125-BEEA-4EC8-BB11-35FF4A8E73EE}" destId="{F6B380B3-8CA7-4390-BEFB-72FAE68ED800}" srcOrd="0" destOrd="0" presId="urn:microsoft.com/office/officeart/2005/8/layout/lProcess2"/>
    <dgm:cxn modelId="{7FD362E0-E0C1-405F-A78C-542F9F1287E7}" type="presParOf" srcId="{F6B380B3-8CA7-4390-BEFB-72FAE68ED800}" destId="{C075F576-C5C3-476C-B3C8-7D30AAD9F93A}" srcOrd="0" destOrd="0" presId="urn:microsoft.com/office/officeart/2005/8/layout/lProcess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en-US"/>
        </a:p>
      </dgm:t>
    </dgm:pt>
    <dgm:pt modelId="{8F17DBE5-972C-4ADC-8CFC-22380A2B2B35}">
      <dgm:prSet phldrT="[Text]" custT="1"/>
      <dgm:spPr>
        <a:solidFill>
          <a:schemeClr val="bg1">
            <a:lumMod val="95000"/>
          </a:schemeClr>
        </a:solidFill>
        <a:ln w="28575">
          <a:solidFill>
            <a:srgbClr val="FF0000"/>
          </a:solidFill>
        </a:ln>
      </dgm:spPr>
      <dgm:t>
        <a:bodyPr/>
        <a:lstStyle/>
        <a:p>
          <a:r>
            <a:rPr lang="en-US" sz="1400" b="1" dirty="0"/>
            <a:t>Embed</a:t>
          </a:r>
          <a:r>
            <a:rPr lang="en-US" sz="1400" dirty="0"/>
            <a:t> </a:t>
          </a:r>
          <a:r>
            <a:rPr lang="en-US" sz="1200" dirty="0"/>
            <a:t> D&amp;I in product and service development to serve diverse customers and clients</a:t>
          </a:r>
        </a:p>
      </dgm:t>
    </dgm:pt>
    <dgm:pt modelId="{8AC79684-8C27-4AA1-9464-A7231F028B48}" type="parTrans" cxnId="{2662E5D5-488A-4858-BA44-BE5A5B196604}">
      <dgm:prSet/>
      <dgm:spPr/>
      <dgm:t>
        <a:bodyPr/>
        <a:lstStyle/>
        <a:p>
          <a:endParaRPr lang="en-US"/>
        </a:p>
      </dgm:t>
    </dgm:pt>
    <dgm:pt modelId="{E5FAFFE6-09F4-4B04-A592-805C95DFC91C}" type="sibTrans" cxnId="{2662E5D5-488A-4858-BA44-BE5A5B196604}">
      <dgm:prSet/>
      <dgm:spPr/>
      <dgm:t>
        <a:bodyPr/>
        <a:lstStyle/>
        <a:p>
          <a:endParaRPr lang="en-US"/>
        </a:p>
      </dgm:t>
    </dgm:pt>
    <dgm:pt modelId="{1302940F-A55D-4B1B-8B88-995B3CA817B0}">
      <dgm:prSet phldrT="[Text]" custT="1"/>
      <dgm:spPr>
        <a:solidFill>
          <a:srgbClr val="E10F41"/>
        </a:solidFill>
      </dgm:spPr>
      <dgm:t>
        <a:bodyPr/>
        <a:lstStyle/>
        <a:p>
          <a:pPr algn="ctr">
            <a:lnSpc>
              <a:spcPct val="90000"/>
            </a:lnSpc>
            <a:spcAft>
              <a:spcPct val="35000"/>
            </a:spcAft>
          </a:pPr>
          <a:r>
            <a:rPr lang="en-US" sz="1600" b="1" dirty="0"/>
            <a:t>Category 12</a:t>
          </a:r>
        </a:p>
        <a:p>
          <a:pPr algn="ctr">
            <a:lnSpc>
              <a:spcPts val="1600"/>
            </a:lnSpc>
            <a:spcAft>
              <a:spcPts val="0"/>
            </a:spcAft>
          </a:pPr>
          <a:r>
            <a:rPr lang="en-US" sz="1600" dirty="0"/>
            <a:t>Products and Services Development</a:t>
          </a:r>
        </a:p>
      </dgm:t>
    </dgm:pt>
    <dgm:pt modelId="{944DE744-FC73-4F56-895D-44075C5F87B8}" type="parTrans" cxnId="{2AB5C65F-F10D-4185-AB87-7BA31D37151B}">
      <dgm:prSet/>
      <dgm:spPr/>
      <dgm:t>
        <a:bodyPr/>
        <a:lstStyle/>
        <a:p>
          <a:endParaRPr lang="en-US"/>
        </a:p>
      </dgm:t>
    </dgm:pt>
    <dgm:pt modelId="{B9CF9439-86C9-49B1-8F65-E46CEB084329}" type="sibTrans" cxnId="{2AB5C65F-F10D-4185-AB87-7BA31D37151B}">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95A625B3-D7B9-4FB3-8705-294E894EFA32}" type="pres">
      <dgm:prSet presAssocID="{8F17DBE5-972C-4ADC-8CFC-22380A2B2B35}" presName="compNode" presStyleCnt="0"/>
      <dgm:spPr/>
    </dgm:pt>
    <dgm:pt modelId="{1AF8AEFB-B5FE-47F6-A431-84EADC03B605}" type="pres">
      <dgm:prSet presAssocID="{8F17DBE5-972C-4ADC-8CFC-22380A2B2B35}" presName="aNode" presStyleLbl="bgShp" presStyleIdx="0" presStyleCnt="1" custLinFactNeighborY="-514"/>
      <dgm:spPr/>
      <dgm:t>
        <a:bodyPr/>
        <a:lstStyle/>
        <a:p>
          <a:endParaRPr lang="en-US"/>
        </a:p>
      </dgm:t>
    </dgm:pt>
    <dgm:pt modelId="{C76D8B81-7325-4F2D-B4B5-2F8F993749DA}" type="pres">
      <dgm:prSet presAssocID="{8F17DBE5-972C-4ADC-8CFC-22380A2B2B35}" presName="textNode" presStyleLbl="bgShp" presStyleIdx="0" presStyleCnt="1"/>
      <dgm:spPr/>
      <dgm:t>
        <a:bodyPr/>
        <a:lstStyle/>
        <a:p>
          <a:endParaRPr lang="en-US"/>
        </a:p>
      </dgm:t>
    </dgm:pt>
    <dgm:pt modelId="{D97C3A0D-8BB6-4793-925E-3AE92609EFAC}" type="pres">
      <dgm:prSet presAssocID="{8F17DBE5-972C-4ADC-8CFC-22380A2B2B35}" presName="compChildNode" presStyleCnt="0"/>
      <dgm:spPr/>
    </dgm:pt>
    <dgm:pt modelId="{4CC77223-8A04-4833-AE0F-87387E8B8D41}" type="pres">
      <dgm:prSet presAssocID="{8F17DBE5-972C-4ADC-8CFC-22380A2B2B35}" presName="theInnerList" presStyleCnt="0"/>
      <dgm:spPr/>
    </dgm:pt>
    <dgm:pt modelId="{698F76C4-06B3-4547-BBE9-73DB0FC1F963}" type="pres">
      <dgm:prSet presAssocID="{1302940F-A55D-4B1B-8B88-995B3CA817B0}" presName="childNode" presStyleLbl="node1" presStyleIdx="0" presStyleCnt="1">
        <dgm:presLayoutVars>
          <dgm:bulletEnabled val="1"/>
        </dgm:presLayoutVars>
      </dgm:prSet>
      <dgm:spPr/>
      <dgm:t>
        <a:bodyPr/>
        <a:lstStyle/>
        <a:p>
          <a:endParaRPr lang="en-US"/>
        </a:p>
      </dgm:t>
    </dgm:pt>
  </dgm:ptLst>
  <dgm:cxnLst>
    <dgm:cxn modelId="{E7AC59E4-133D-468A-B5A0-06987FFA1F75}" type="presOf" srcId="{8F17DBE5-972C-4ADC-8CFC-22380A2B2B35}" destId="{1AF8AEFB-B5FE-47F6-A431-84EADC03B605}" srcOrd="0" destOrd="0" presId="urn:microsoft.com/office/officeart/2005/8/layout/lProcess2"/>
    <dgm:cxn modelId="{2AB5C65F-F10D-4185-AB87-7BA31D37151B}" srcId="{8F17DBE5-972C-4ADC-8CFC-22380A2B2B35}" destId="{1302940F-A55D-4B1B-8B88-995B3CA817B0}" srcOrd="0" destOrd="0" parTransId="{944DE744-FC73-4F56-895D-44075C5F87B8}" sibTransId="{B9CF9439-86C9-49B1-8F65-E46CEB084329}"/>
    <dgm:cxn modelId="{D609762A-5F44-4839-9411-7B9DA3748ABD}" type="presOf" srcId="{74421517-3B49-4C9A-863E-E442CA20AF79}" destId="{41332634-E755-490A-997C-AEE9175B3DB1}" srcOrd="0" destOrd="0" presId="urn:microsoft.com/office/officeart/2005/8/layout/lProcess2"/>
    <dgm:cxn modelId="{2662E5D5-488A-4858-BA44-BE5A5B196604}" srcId="{74421517-3B49-4C9A-863E-E442CA20AF79}" destId="{8F17DBE5-972C-4ADC-8CFC-22380A2B2B35}" srcOrd="0" destOrd="0" parTransId="{8AC79684-8C27-4AA1-9464-A7231F028B48}" sibTransId="{E5FAFFE6-09F4-4B04-A592-805C95DFC91C}"/>
    <dgm:cxn modelId="{25A1AFF7-D9FF-4B1B-8DCF-FE1257045B55}" type="presOf" srcId="{1302940F-A55D-4B1B-8B88-995B3CA817B0}" destId="{698F76C4-06B3-4547-BBE9-73DB0FC1F963}" srcOrd="0" destOrd="0" presId="urn:microsoft.com/office/officeart/2005/8/layout/lProcess2"/>
    <dgm:cxn modelId="{9B1BD09C-7FD6-4A17-AF05-E0E314B6251D}" type="presOf" srcId="{8F17DBE5-972C-4ADC-8CFC-22380A2B2B35}" destId="{C76D8B81-7325-4F2D-B4B5-2F8F993749DA}" srcOrd="1" destOrd="0" presId="urn:microsoft.com/office/officeart/2005/8/layout/lProcess2"/>
    <dgm:cxn modelId="{87AC4EBF-1750-4EBF-91EC-C3FDB54AFA11}" type="presParOf" srcId="{41332634-E755-490A-997C-AEE9175B3DB1}" destId="{95A625B3-D7B9-4FB3-8705-294E894EFA32}" srcOrd="0" destOrd="0" presId="urn:microsoft.com/office/officeart/2005/8/layout/lProcess2"/>
    <dgm:cxn modelId="{6CAE2EA0-16E6-4C1E-8B1C-BFA593F8AAD2}" type="presParOf" srcId="{95A625B3-D7B9-4FB3-8705-294E894EFA32}" destId="{1AF8AEFB-B5FE-47F6-A431-84EADC03B605}" srcOrd="0" destOrd="0" presId="urn:microsoft.com/office/officeart/2005/8/layout/lProcess2"/>
    <dgm:cxn modelId="{A01D6B8D-D5CD-4872-AE77-1CAFEEF5FD61}" type="presParOf" srcId="{95A625B3-D7B9-4FB3-8705-294E894EFA32}" destId="{C76D8B81-7325-4F2D-B4B5-2F8F993749DA}" srcOrd="1" destOrd="0" presId="urn:microsoft.com/office/officeart/2005/8/layout/lProcess2"/>
    <dgm:cxn modelId="{1C36495B-B2BE-4405-8158-3FDABDB83524}" type="presParOf" srcId="{95A625B3-D7B9-4FB3-8705-294E894EFA32}" destId="{D97C3A0D-8BB6-4793-925E-3AE92609EFAC}" srcOrd="2" destOrd="0" presId="urn:microsoft.com/office/officeart/2005/8/layout/lProcess2"/>
    <dgm:cxn modelId="{99FE2FB1-9EE3-484F-B922-C83263BFADC1}" type="presParOf" srcId="{D97C3A0D-8BB6-4793-925E-3AE92609EFAC}" destId="{4CC77223-8A04-4833-AE0F-87387E8B8D41}" srcOrd="0" destOrd="0" presId="urn:microsoft.com/office/officeart/2005/8/layout/lProcess2"/>
    <dgm:cxn modelId="{B5DB91AF-EC76-446A-A9C4-54A2D79E370C}" type="presParOf" srcId="{4CC77223-8A04-4833-AE0F-87387E8B8D41}" destId="{698F76C4-06B3-4547-BBE9-73DB0FC1F963}" srcOrd="0" destOrd="0" presId="urn:microsoft.com/office/officeart/2005/8/layout/lProcess2"/>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2" qsCatId="3D" csTypeId="urn:microsoft.com/office/officeart/2005/8/colors/accent5_2" csCatId="accent5" phldr="1"/>
      <dgm:spPr/>
      <dgm:t>
        <a:bodyPr/>
        <a:lstStyle/>
        <a:p>
          <a:endParaRPr lang="en-US"/>
        </a:p>
      </dgm:t>
    </dgm:pt>
    <dgm:pt modelId="{05F87B04-7B8A-4F14-B81B-C07FF5CA6DA3}">
      <dgm:prSet custT="1"/>
      <dgm:spPr>
        <a:solidFill>
          <a:schemeClr val="bg1">
            <a:lumMod val="95000"/>
          </a:schemeClr>
        </a:solidFill>
        <a:ln w="28575">
          <a:solidFill>
            <a:srgbClr val="FF0000"/>
          </a:solidFill>
        </a:ln>
      </dgm:spPr>
      <dgm:t>
        <a:bodyPr/>
        <a:lstStyle/>
        <a:p>
          <a:r>
            <a:rPr lang="en-US" sz="1400" b="1" dirty="0"/>
            <a:t>Integrate </a:t>
          </a:r>
          <a:r>
            <a:rPr lang="en-US" sz="1200" dirty="0"/>
            <a:t>D&amp;I into                         marketing and customer service</a:t>
          </a:r>
        </a:p>
      </dgm:t>
    </dgm:pt>
    <dgm:pt modelId="{17E1FC35-70B4-4F6B-8464-C1ED13301E63}" type="parTrans" cxnId="{9BC5B3D4-BB88-45CE-90BD-D05587F00763}">
      <dgm:prSet/>
      <dgm:spPr/>
      <dgm:t>
        <a:bodyPr/>
        <a:lstStyle/>
        <a:p>
          <a:endParaRPr lang="en-US"/>
        </a:p>
      </dgm:t>
    </dgm:pt>
    <dgm:pt modelId="{5ACDCDFF-4E03-4838-8EC3-708B7E903442}" type="sibTrans" cxnId="{9BC5B3D4-BB88-45CE-90BD-D05587F00763}">
      <dgm:prSet/>
      <dgm:spPr/>
      <dgm:t>
        <a:bodyPr/>
        <a:lstStyle/>
        <a:p>
          <a:endParaRPr lang="en-US"/>
        </a:p>
      </dgm:t>
    </dgm:pt>
    <dgm:pt modelId="{FA49A6F7-6919-43D8-B30F-552DF1C1CBC2}">
      <dgm:prSet phldrT="[Text]" custT="1"/>
      <dgm:spPr>
        <a:solidFill>
          <a:srgbClr val="E10F41"/>
        </a:solidFill>
      </dgm:spPr>
      <dgm:t>
        <a:bodyPr/>
        <a:lstStyle/>
        <a:p>
          <a:pPr>
            <a:lnSpc>
              <a:spcPct val="90000"/>
            </a:lnSpc>
            <a:spcAft>
              <a:spcPct val="35000"/>
            </a:spcAft>
          </a:pPr>
          <a:r>
            <a:rPr lang="en-US" sz="1600" b="1" dirty="0"/>
            <a:t>Category 13</a:t>
          </a:r>
        </a:p>
        <a:p>
          <a:pPr>
            <a:lnSpc>
              <a:spcPts val="1600"/>
            </a:lnSpc>
            <a:spcAft>
              <a:spcPts val="0"/>
            </a:spcAft>
          </a:pPr>
          <a:r>
            <a:rPr lang="en-US" sz="1600" dirty="0"/>
            <a:t>  Marketing and Customer Service</a:t>
          </a:r>
        </a:p>
      </dgm:t>
    </dgm:pt>
    <dgm:pt modelId="{74856A95-BA26-4C1C-82B5-D4D390E7E976}" type="parTrans" cxnId="{F4C64677-67F1-4305-A4FB-41C8EA2CC158}">
      <dgm:prSet/>
      <dgm:spPr/>
      <dgm:t>
        <a:bodyPr/>
        <a:lstStyle/>
        <a:p>
          <a:endParaRPr lang="en-US"/>
        </a:p>
      </dgm:t>
    </dgm:pt>
    <dgm:pt modelId="{C08E7EE4-5212-4596-BF14-B0C17701272A}" type="sibTrans" cxnId="{F4C64677-67F1-4305-A4FB-41C8EA2CC158}">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FB1505FC-3338-40C6-8EEE-D8574A2DFF8E}" type="pres">
      <dgm:prSet presAssocID="{05F87B04-7B8A-4F14-B81B-C07FF5CA6DA3}" presName="compNode" presStyleCnt="0"/>
      <dgm:spPr/>
    </dgm:pt>
    <dgm:pt modelId="{4186198F-D164-4EAB-9C1D-CB86705797FB}" type="pres">
      <dgm:prSet presAssocID="{05F87B04-7B8A-4F14-B81B-C07FF5CA6DA3}" presName="aNode" presStyleLbl="bgShp" presStyleIdx="0" presStyleCnt="1" custLinFactNeighborX="-686"/>
      <dgm:spPr/>
      <dgm:t>
        <a:bodyPr/>
        <a:lstStyle/>
        <a:p>
          <a:endParaRPr lang="en-US"/>
        </a:p>
      </dgm:t>
    </dgm:pt>
    <dgm:pt modelId="{12772E9C-D942-4508-A991-79CB35E52B5F}" type="pres">
      <dgm:prSet presAssocID="{05F87B04-7B8A-4F14-B81B-C07FF5CA6DA3}" presName="textNode" presStyleLbl="bgShp" presStyleIdx="0" presStyleCnt="1"/>
      <dgm:spPr/>
      <dgm:t>
        <a:bodyPr/>
        <a:lstStyle/>
        <a:p>
          <a:endParaRPr lang="en-US"/>
        </a:p>
      </dgm:t>
    </dgm:pt>
    <dgm:pt modelId="{3F52D125-BEEA-4EC8-BB11-35FF4A8E73EE}" type="pres">
      <dgm:prSet presAssocID="{05F87B04-7B8A-4F14-B81B-C07FF5CA6DA3}" presName="compChildNode" presStyleCnt="0"/>
      <dgm:spPr/>
    </dgm:pt>
    <dgm:pt modelId="{F6B380B3-8CA7-4390-BEFB-72FAE68ED800}" type="pres">
      <dgm:prSet presAssocID="{05F87B04-7B8A-4F14-B81B-C07FF5CA6DA3}" presName="theInnerList" presStyleCnt="0"/>
      <dgm:spPr/>
    </dgm:pt>
    <dgm:pt modelId="{C075F576-C5C3-476C-B3C8-7D30AAD9F93A}" type="pres">
      <dgm:prSet presAssocID="{FA49A6F7-6919-43D8-B30F-552DF1C1CBC2}" presName="childNode" presStyleLbl="node1" presStyleIdx="0" presStyleCnt="1">
        <dgm:presLayoutVars>
          <dgm:bulletEnabled val="1"/>
        </dgm:presLayoutVars>
      </dgm:prSet>
      <dgm:spPr/>
      <dgm:t>
        <a:bodyPr/>
        <a:lstStyle/>
        <a:p>
          <a:endParaRPr lang="en-US"/>
        </a:p>
      </dgm:t>
    </dgm:pt>
  </dgm:ptLst>
  <dgm:cxnLst>
    <dgm:cxn modelId="{F4C64677-67F1-4305-A4FB-41C8EA2CC158}" srcId="{05F87B04-7B8A-4F14-B81B-C07FF5CA6DA3}" destId="{FA49A6F7-6919-43D8-B30F-552DF1C1CBC2}" srcOrd="0" destOrd="0" parTransId="{74856A95-BA26-4C1C-82B5-D4D390E7E976}" sibTransId="{C08E7EE4-5212-4596-BF14-B0C17701272A}"/>
    <dgm:cxn modelId="{9BC5B3D4-BB88-45CE-90BD-D05587F00763}" srcId="{74421517-3B49-4C9A-863E-E442CA20AF79}" destId="{05F87B04-7B8A-4F14-B81B-C07FF5CA6DA3}" srcOrd="0" destOrd="0" parTransId="{17E1FC35-70B4-4F6B-8464-C1ED13301E63}" sibTransId="{5ACDCDFF-4E03-4838-8EC3-708B7E903442}"/>
    <dgm:cxn modelId="{7796C677-CBBC-40CE-A0A7-00E4EAD3D5BC}" type="presOf" srcId="{05F87B04-7B8A-4F14-B81B-C07FF5CA6DA3}" destId="{4186198F-D164-4EAB-9C1D-CB86705797FB}" srcOrd="0" destOrd="0" presId="urn:microsoft.com/office/officeart/2005/8/layout/lProcess2"/>
    <dgm:cxn modelId="{D0601105-8A3B-4D34-ACCF-F50170BF125B}" type="presOf" srcId="{74421517-3B49-4C9A-863E-E442CA20AF79}" destId="{41332634-E755-490A-997C-AEE9175B3DB1}" srcOrd="0" destOrd="0" presId="urn:microsoft.com/office/officeart/2005/8/layout/lProcess2"/>
    <dgm:cxn modelId="{E9923A74-CAD0-40EE-AAE4-151D69BD2BAD}" type="presOf" srcId="{05F87B04-7B8A-4F14-B81B-C07FF5CA6DA3}" destId="{12772E9C-D942-4508-A991-79CB35E52B5F}" srcOrd="1" destOrd="0" presId="urn:microsoft.com/office/officeart/2005/8/layout/lProcess2"/>
    <dgm:cxn modelId="{6B08F581-518B-4799-8496-0B9C36356CDB}" type="presOf" srcId="{FA49A6F7-6919-43D8-B30F-552DF1C1CBC2}" destId="{C075F576-C5C3-476C-B3C8-7D30AAD9F93A}" srcOrd="0" destOrd="0" presId="urn:microsoft.com/office/officeart/2005/8/layout/lProcess2"/>
    <dgm:cxn modelId="{655E6111-2A53-413A-BE1F-066B4B48B76D}" type="presParOf" srcId="{41332634-E755-490A-997C-AEE9175B3DB1}" destId="{FB1505FC-3338-40C6-8EEE-D8574A2DFF8E}" srcOrd="0" destOrd="0" presId="urn:microsoft.com/office/officeart/2005/8/layout/lProcess2"/>
    <dgm:cxn modelId="{65AA66C0-B7BE-471A-A8F1-5ECA89173A1B}" type="presParOf" srcId="{FB1505FC-3338-40C6-8EEE-D8574A2DFF8E}" destId="{4186198F-D164-4EAB-9C1D-CB86705797FB}" srcOrd="0" destOrd="0" presId="urn:microsoft.com/office/officeart/2005/8/layout/lProcess2"/>
    <dgm:cxn modelId="{569D3CFF-97A5-4E89-B0EF-416BE7610A29}" type="presParOf" srcId="{FB1505FC-3338-40C6-8EEE-D8574A2DFF8E}" destId="{12772E9C-D942-4508-A991-79CB35E52B5F}" srcOrd="1" destOrd="0" presId="urn:microsoft.com/office/officeart/2005/8/layout/lProcess2"/>
    <dgm:cxn modelId="{4818F708-E893-4A00-9AC8-A3CC0AD9D0C7}" type="presParOf" srcId="{FB1505FC-3338-40C6-8EEE-D8574A2DFF8E}" destId="{3F52D125-BEEA-4EC8-BB11-35FF4A8E73EE}" srcOrd="2" destOrd="0" presId="urn:microsoft.com/office/officeart/2005/8/layout/lProcess2"/>
    <dgm:cxn modelId="{98BDC33E-7B80-4A05-90DD-96230FEAB655}" type="presParOf" srcId="{3F52D125-BEEA-4EC8-BB11-35FF4A8E73EE}" destId="{F6B380B3-8CA7-4390-BEFB-72FAE68ED800}" srcOrd="0" destOrd="0" presId="urn:microsoft.com/office/officeart/2005/8/layout/lProcess2"/>
    <dgm:cxn modelId="{74103825-01DC-4595-AB2A-9EAE91DC36E1}" type="presParOf" srcId="{F6B380B3-8CA7-4390-BEFB-72FAE68ED800}" destId="{C075F576-C5C3-476C-B3C8-7D30AAD9F93A}" srcOrd="0" destOrd="0" presId="urn:microsoft.com/office/officeart/2005/8/layout/l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2" qsCatId="3D" csTypeId="urn:microsoft.com/office/officeart/2005/8/colors/accent5_2" csCatId="accent5" phldr="1"/>
      <dgm:spPr/>
      <dgm:t>
        <a:bodyPr/>
        <a:lstStyle/>
        <a:p>
          <a:endParaRPr lang="en-US"/>
        </a:p>
      </dgm:t>
    </dgm:pt>
    <dgm:pt modelId="{8F17DBE5-972C-4ADC-8CFC-22380A2B2B35}">
      <dgm:prSet phldrT="[Text]" custT="1"/>
      <dgm:spPr>
        <a:solidFill>
          <a:schemeClr val="bg1">
            <a:lumMod val="95000"/>
          </a:schemeClr>
        </a:solidFill>
        <a:ln w="28575">
          <a:solidFill>
            <a:srgbClr val="FF0000"/>
          </a:solidFill>
        </a:ln>
      </dgm:spPr>
      <dgm:t>
        <a:bodyPr/>
        <a:lstStyle/>
        <a:p>
          <a:r>
            <a:rPr lang="en-US" sz="1400" b="1" dirty="0"/>
            <a:t>Promote and nurture</a:t>
          </a:r>
          <a:r>
            <a:rPr lang="en-US" sz="1300" dirty="0"/>
            <a:t>                                           </a:t>
          </a:r>
          <a:r>
            <a:rPr lang="en-US" sz="1200" dirty="0"/>
            <a:t>a diverse supplier base and encourage suppliers                                                                   to advocate for D&amp;I</a:t>
          </a:r>
        </a:p>
      </dgm:t>
    </dgm:pt>
    <dgm:pt modelId="{8AC79684-8C27-4AA1-9464-A7231F028B48}" type="parTrans" cxnId="{2662E5D5-488A-4858-BA44-BE5A5B196604}">
      <dgm:prSet/>
      <dgm:spPr/>
      <dgm:t>
        <a:bodyPr/>
        <a:lstStyle/>
        <a:p>
          <a:endParaRPr lang="en-US"/>
        </a:p>
      </dgm:t>
    </dgm:pt>
    <dgm:pt modelId="{E5FAFFE6-09F4-4B04-A592-805C95DFC91C}" type="sibTrans" cxnId="{2662E5D5-488A-4858-BA44-BE5A5B196604}">
      <dgm:prSet/>
      <dgm:spPr/>
      <dgm:t>
        <a:bodyPr/>
        <a:lstStyle/>
        <a:p>
          <a:endParaRPr lang="en-US"/>
        </a:p>
      </dgm:t>
    </dgm:pt>
    <dgm:pt modelId="{1302940F-A55D-4B1B-8B88-995B3CA817B0}">
      <dgm:prSet phldrT="[Text]" custT="1"/>
      <dgm:spPr>
        <a:solidFill>
          <a:srgbClr val="E10F41"/>
        </a:solidFill>
      </dgm:spPr>
      <dgm:t>
        <a:bodyPr/>
        <a:lstStyle/>
        <a:p>
          <a:pPr algn="ctr">
            <a:lnSpc>
              <a:spcPct val="90000"/>
            </a:lnSpc>
            <a:spcAft>
              <a:spcPct val="35000"/>
            </a:spcAft>
          </a:pPr>
          <a:r>
            <a:rPr lang="en-US" sz="1600" b="1" dirty="0"/>
            <a:t>Category 14</a:t>
          </a:r>
        </a:p>
        <a:p>
          <a:pPr algn="ctr">
            <a:lnSpc>
              <a:spcPts val="1600"/>
            </a:lnSpc>
            <a:spcAft>
              <a:spcPts val="0"/>
            </a:spcAft>
          </a:pPr>
          <a:r>
            <a:rPr lang="en-US" sz="1600" dirty="0"/>
            <a:t>Supplier Diversity</a:t>
          </a:r>
        </a:p>
      </dgm:t>
    </dgm:pt>
    <dgm:pt modelId="{944DE744-FC73-4F56-895D-44075C5F87B8}" type="parTrans" cxnId="{2AB5C65F-F10D-4185-AB87-7BA31D37151B}">
      <dgm:prSet/>
      <dgm:spPr/>
      <dgm:t>
        <a:bodyPr/>
        <a:lstStyle/>
        <a:p>
          <a:endParaRPr lang="en-US"/>
        </a:p>
      </dgm:t>
    </dgm:pt>
    <dgm:pt modelId="{B9CF9439-86C9-49B1-8F65-E46CEB084329}" type="sibTrans" cxnId="{2AB5C65F-F10D-4185-AB87-7BA31D37151B}">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95A625B3-D7B9-4FB3-8705-294E894EFA32}" type="pres">
      <dgm:prSet presAssocID="{8F17DBE5-972C-4ADC-8CFC-22380A2B2B35}" presName="compNode" presStyleCnt="0"/>
      <dgm:spPr/>
    </dgm:pt>
    <dgm:pt modelId="{1AF8AEFB-B5FE-47F6-A431-84EADC03B605}" type="pres">
      <dgm:prSet presAssocID="{8F17DBE5-972C-4ADC-8CFC-22380A2B2B35}" presName="aNode" presStyleLbl="bgShp" presStyleIdx="0" presStyleCnt="1" custLinFactNeighborX="0"/>
      <dgm:spPr/>
      <dgm:t>
        <a:bodyPr/>
        <a:lstStyle/>
        <a:p>
          <a:endParaRPr lang="en-US"/>
        </a:p>
      </dgm:t>
    </dgm:pt>
    <dgm:pt modelId="{C76D8B81-7325-4F2D-B4B5-2F8F993749DA}" type="pres">
      <dgm:prSet presAssocID="{8F17DBE5-972C-4ADC-8CFC-22380A2B2B35}" presName="textNode" presStyleLbl="bgShp" presStyleIdx="0" presStyleCnt="1"/>
      <dgm:spPr/>
      <dgm:t>
        <a:bodyPr/>
        <a:lstStyle/>
        <a:p>
          <a:endParaRPr lang="en-US"/>
        </a:p>
      </dgm:t>
    </dgm:pt>
    <dgm:pt modelId="{D97C3A0D-8BB6-4793-925E-3AE92609EFAC}" type="pres">
      <dgm:prSet presAssocID="{8F17DBE5-972C-4ADC-8CFC-22380A2B2B35}" presName="compChildNode" presStyleCnt="0"/>
      <dgm:spPr/>
    </dgm:pt>
    <dgm:pt modelId="{4CC77223-8A04-4833-AE0F-87387E8B8D41}" type="pres">
      <dgm:prSet presAssocID="{8F17DBE5-972C-4ADC-8CFC-22380A2B2B35}" presName="theInnerList" presStyleCnt="0"/>
      <dgm:spPr/>
    </dgm:pt>
    <dgm:pt modelId="{698F76C4-06B3-4547-BBE9-73DB0FC1F963}" type="pres">
      <dgm:prSet presAssocID="{1302940F-A55D-4B1B-8B88-995B3CA817B0}" presName="childNode" presStyleLbl="node1" presStyleIdx="0" presStyleCnt="1">
        <dgm:presLayoutVars>
          <dgm:bulletEnabled val="1"/>
        </dgm:presLayoutVars>
      </dgm:prSet>
      <dgm:spPr/>
      <dgm:t>
        <a:bodyPr/>
        <a:lstStyle/>
        <a:p>
          <a:endParaRPr lang="en-US"/>
        </a:p>
      </dgm:t>
    </dgm:pt>
  </dgm:ptLst>
  <dgm:cxnLst>
    <dgm:cxn modelId="{2AB5C65F-F10D-4185-AB87-7BA31D37151B}" srcId="{8F17DBE5-972C-4ADC-8CFC-22380A2B2B35}" destId="{1302940F-A55D-4B1B-8B88-995B3CA817B0}" srcOrd="0" destOrd="0" parTransId="{944DE744-FC73-4F56-895D-44075C5F87B8}" sibTransId="{B9CF9439-86C9-49B1-8F65-E46CEB084329}"/>
    <dgm:cxn modelId="{395280D4-A205-4FE1-BDBB-B2FB01982231}" type="presOf" srcId="{8F17DBE5-972C-4ADC-8CFC-22380A2B2B35}" destId="{C76D8B81-7325-4F2D-B4B5-2F8F993749DA}" srcOrd="1" destOrd="0" presId="urn:microsoft.com/office/officeart/2005/8/layout/lProcess2"/>
    <dgm:cxn modelId="{3EACA692-83BA-41FB-AEFF-C0989731E4ED}" type="presOf" srcId="{74421517-3B49-4C9A-863E-E442CA20AF79}" destId="{41332634-E755-490A-997C-AEE9175B3DB1}" srcOrd="0" destOrd="0" presId="urn:microsoft.com/office/officeart/2005/8/layout/lProcess2"/>
    <dgm:cxn modelId="{FA97CAFE-473A-4F2B-B0F4-D10824A5FEB0}" type="presOf" srcId="{1302940F-A55D-4B1B-8B88-995B3CA817B0}" destId="{698F76C4-06B3-4547-BBE9-73DB0FC1F963}" srcOrd="0" destOrd="0" presId="urn:microsoft.com/office/officeart/2005/8/layout/lProcess2"/>
    <dgm:cxn modelId="{2662E5D5-488A-4858-BA44-BE5A5B196604}" srcId="{74421517-3B49-4C9A-863E-E442CA20AF79}" destId="{8F17DBE5-972C-4ADC-8CFC-22380A2B2B35}" srcOrd="0" destOrd="0" parTransId="{8AC79684-8C27-4AA1-9464-A7231F028B48}" sibTransId="{E5FAFFE6-09F4-4B04-A592-805C95DFC91C}"/>
    <dgm:cxn modelId="{5AFF3DD8-1ABC-4178-B298-0A9D066C8181}" type="presOf" srcId="{8F17DBE5-972C-4ADC-8CFC-22380A2B2B35}" destId="{1AF8AEFB-B5FE-47F6-A431-84EADC03B605}" srcOrd="0" destOrd="0" presId="urn:microsoft.com/office/officeart/2005/8/layout/lProcess2"/>
    <dgm:cxn modelId="{E089B35F-9285-4C2D-B02B-498B08ACF773}" type="presParOf" srcId="{41332634-E755-490A-997C-AEE9175B3DB1}" destId="{95A625B3-D7B9-4FB3-8705-294E894EFA32}" srcOrd="0" destOrd="0" presId="urn:microsoft.com/office/officeart/2005/8/layout/lProcess2"/>
    <dgm:cxn modelId="{B6A61438-77B7-4AFB-887B-642E49028701}" type="presParOf" srcId="{95A625B3-D7B9-4FB3-8705-294E894EFA32}" destId="{1AF8AEFB-B5FE-47F6-A431-84EADC03B605}" srcOrd="0" destOrd="0" presId="urn:microsoft.com/office/officeart/2005/8/layout/lProcess2"/>
    <dgm:cxn modelId="{3E82D761-3D8D-4FE2-AF0D-AEE4A27165F8}" type="presParOf" srcId="{95A625B3-D7B9-4FB3-8705-294E894EFA32}" destId="{C76D8B81-7325-4F2D-B4B5-2F8F993749DA}" srcOrd="1" destOrd="0" presId="urn:microsoft.com/office/officeart/2005/8/layout/lProcess2"/>
    <dgm:cxn modelId="{11FCCD10-9934-4FB7-988D-583528BF1503}" type="presParOf" srcId="{95A625B3-D7B9-4FB3-8705-294E894EFA32}" destId="{D97C3A0D-8BB6-4793-925E-3AE92609EFAC}" srcOrd="2" destOrd="0" presId="urn:microsoft.com/office/officeart/2005/8/layout/lProcess2"/>
    <dgm:cxn modelId="{35E9E0E8-9383-4B24-9FD7-7E72357666DD}" type="presParOf" srcId="{D97C3A0D-8BB6-4793-925E-3AE92609EFAC}" destId="{4CC77223-8A04-4833-AE0F-87387E8B8D41}" srcOrd="0" destOrd="0" presId="urn:microsoft.com/office/officeart/2005/8/layout/lProcess2"/>
    <dgm:cxn modelId="{6BCAE9E6-F909-4A7E-9575-74C7F38F050D}" type="presParOf" srcId="{4CC77223-8A04-4833-AE0F-87387E8B8D41}" destId="{698F76C4-06B3-4547-BBE9-73DB0FC1F963}" srcOrd="0" destOrd="0" presId="urn:microsoft.com/office/officeart/2005/8/layout/lProcess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362D9-51BF-40FE-A435-5B2992B295B8}" type="doc">
      <dgm:prSet loTypeId="urn:microsoft.com/office/officeart/2005/8/layout/rings+Icon" loCatId="relationship" qsTypeId="urn:microsoft.com/office/officeart/2005/8/quickstyle/3d9" qsCatId="3D" csTypeId="urn:microsoft.com/office/officeart/2005/8/colors/accent3_2" csCatId="accent3" phldr="1"/>
      <dgm:spPr>
        <a:scene3d>
          <a:camera prst="perspectiveRelaxed"/>
          <a:lightRig rig="soft" dir="t"/>
          <a:backdrop>
            <a:anchor x="0" y="0" z="-210000"/>
            <a:norm dx="0" dy="0" dz="914400"/>
            <a:up dx="0" dy="914400" dz="0"/>
          </a:backdrop>
        </a:scene3d>
      </dgm:spPr>
      <dgm:t>
        <a:bodyPr/>
        <a:lstStyle/>
        <a:p>
          <a:endParaRPr lang="en-US"/>
        </a:p>
      </dgm:t>
    </dgm:pt>
    <dgm:pt modelId="{08F277BC-70E2-4778-944E-9C5C975FB8AE}">
      <dgm:prSet phldrT="[Text]"/>
      <dgm:spPr/>
      <dgm:t>
        <a:bodyPr/>
        <a:lstStyle/>
        <a:p>
          <a:r>
            <a:rPr lang="en-US" dirty="0"/>
            <a:t> </a:t>
          </a:r>
        </a:p>
      </dgm:t>
    </dgm:pt>
    <dgm:pt modelId="{5B2018DB-C0BB-41A3-B712-BE84EB9BD509}" type="parTrans" cxnId="{C656EE91-B699-45ED-9EDF-3AC7DDE40F57}">
      <dgm:prSet/>
      <dgm:spPr/>
      <dgm:t>
        <a:bodyPr/>
        <a:lstStyle/>
        <a:p>
          <a:endParaRPr lang="en-US"/>
        </a:p>
      </dgm:t>
    </dgm:pt>
    <dgm:pt modelId="{316828BE-8594-41F0-8146-0D267E4033C3}" type="sibTrans" cxnId="{C656EE91-B699-45ED-9EDF-3AC7DDE40F57}">
      <dgm:prSet/>
      <dgm:spPr/>
      <dgm:t>
        <a:bodyPr/>
        <a:lstStyle/>
        <a:p>
          <a:endParaRPr lang="en-US"/>
        </a:p>
      </dgm:t>
    </dgm:pt>
    <dgm:pt modelId="{84DDC364-A46A-4417-A834-59A4DFD0C8E3}">
      <dgm:prSet phldrT="[Text]"/>
      <dgm:spPr/>
      <dgm:t>
        <a:bodyPr/>
        <a:lstStyle/>
        <a:p>
          <a:r>
            <a:rPr lang="en-US" dirty="0"/>
            <a:t> </a:t>
          </a:r>
        </a:p>
      </dgm:t>
    </dgm:pt>
    <dgm:pt modelId="{63E0B86E-9D04-467B-80BE-995EAB67063B}" type="parTrans" cxnId="{3E4267CC-5940-424C-A8B7-1D9740922424}">
      <dgm:prSet/>
      <dgm:spPr/>
      <dgm:t>
        <a:bodyPr/>
        <a:lstStyle/>
        <a:p>
          <a:endParaRPr lang="en-US"/>
        </a:p>
      </dgm:t>
    </dgm:pt>
    <dgm:pt modelId="{6AD20BE4-7EE7-44D4-B98E-F292FF91DAF9}" type="sibTrans" cxnId="{3E4267CC-5940-424C-A8B7-1D9740922424}">
      <dgm:prSet/>
      <dgm:spPr/>
      <dgm:t>
        <a:bodyPr/>
        <a:lstStyle/>
        <a:p>
          <a:endParaRPr lang="en-US"/>
        </a:p>
      </dgm:t>
    </dgm:pt>
    <dgm:pt modelId="{E5C20BA0-6BAB-486B-80C6-A40FEE76F657}">
      <dgm:prSet/>
      <dgm:spPr/>
      <dgm:t>
        <a:bodyPr/>
        <a:lstStyle/>
        <a:p>
          <a:r>
            <a:rPr lang="en-US" dirty="0"/>
            <a:t> </a:t>
          </a:r>
        </a:p>
      </dgm:t>
    </dgm:pt>
    <dgm:pt modelId="{391CA6DD-8E16-417F-A059-A5CCDB107465}" type="parTrans" cxnId="{6F9BE012-123A-43E8-A6DA-01EF70377ED8}">
      <dgm:prSet/>
      <dgm:spPr/>
      <dgm:t>
        <a:bodyPr/>
        <a:lstStyle/>
        <a:p>
          <a:endParaRPr lang="en-US"/>
        </a:p>
      </dgm:t>
    </dgm:pt>
    <dgm:pt modelId="{0845C2DF-9365-4A84-AA5B-4943EA48CDF5}" type="sibTrans" cxnId="{6F9BE012-123A-43E8-A6DA-01EF70377ED8}">
      <dgm:prSet/>
      <dgm:spPr/>
      <dgm:t>
        <a:bodyPr/>
        <a:lstStyle/>
        <a:p>
          <a:endParaRPr lang="en-US"/>
        </a:p>
      </dgm:t>
    </dgm:pt>
    <dgm:pt modelId="{0D796130-4E46-4FE4-999C-A964FA429CB4}">
      <dgm:prSet/>
      <dgm:spPr/>
      <dgm:t>
        <a:bodyPr/>
        <a:lstStyle/>
        <a:p>
          <a:r>
            <a:rPr lang="en-US" dirty="0"/>
            <a:t> </a:t>
          </a:r>
        </a:p>
      </dgm:t>
    </dgm:pt>
    <dgm:pt modelId="{544F85C7-7C52-4A37-B56A-D6AA41941C58}" type="parTrans" cxnId="{EEAF0478-CF51-4140-AAAE-0A3334B604F0}">
      <dgm:prSet/>
      <dgm:spPr/>
      <dgm:t>
        <a:bodyPr/>
        <a:lstStyle/>
        <a:p>
          <a:endParaRPr lang="en-US"/>
        </a:p>
      </dgm:t>
    </dgm:pt>
    <dgm:pt modelId="{073451E3-8400-4CB9-9B4D-A9F79B6F217F}" type="sibTrans" cxnId="{EEAF0478-CF51-4140-AAAE-0A3334B604F0}">
      <dgm:prSet/>
      <dgm:spPr/>
      <dgm:t>
        <a:bodyPr/>
        <a:lstStyle/>
        <a:p>
          <a:endParaRPr lang="en-US"/>
        </a:p>
      </dgm:t>
    </dgm:pt>
    <dgm:pt modelId="{B41117AB-2832-45EB-A257-58F641A56B0A}">
      <dgm:prSet phldrT="[Text]"/>
      <dgm:spPr/>
      <dgm:t>
        <a:bodyPr/>
        <a:lstStyle/>
        <a:p>
          <a:r>
            <a:rPr lang="en-US" dirty="0"/>
            <a:t> </a:t>
          </a:r>
        </a:p>
      </dgm:t>
    </dgm:pt>
    <dgm:pt modelId="{1D20CE2A-F769-485F-A449-65C77CF904F3}" type="sibTrans" cxnId="{C0EBC78C-329C-4181-BD0D-5319D9CF44BD}">
      <dgm:prSet/>
      <dgm:spPr/>
      <dgm:t>
        <a:bodyPr/>
        <a:lstStyle/>
        <a:p>
          <a:endParaRPr lang="en-US"/>
        </a:p>
      </dgm:t>
    </dgm:pt>
    <dgm:pt modelId="{55D72CA2-DB03-44B4-961E-00FFBBC0F1E7}" type="parTrans" cxnId="{C0EBC78C-329C-4181-BD0D-5319D9CF44BD}">
      <dgm:prSet/>
      <dgm:spPr/>
      <dgm:t>
        <a:bodyPr/>
        <a:lstStyle/>
        <a:p>
          <a:endParaRPr lang="en-US"/>
        </a:p>
      </dgm:t>
    </dgm:pt>
    <dgm:pt modelId="{078AE7DE-043A-4308-A83E-1975FA406C64}" type="pres">
      <dgm:prSet presAssocID="{767362D9-51BF-40FE-A435-5B2992B295B8}" presName="Name0" presStyleCnt="0">
        <dgm:presLayoutVars>
          <dgm:chMax val="7"/>
          <dgm:dir/>
          <dgm:resizeHandles val="exact"/>
        </dgm:presLayoutVars>
      </dgm:prSet>
      <dgm:spPr/>
      <dgm:t>
        <a:bodyPr/>
        <a:lstStyle/>
        <a:p>
          <a:endParaRPr lang="en-US"/>
        </a:p>
      </dgm:t>
    </dgm:pt>
    <dgm:pt modelId="{0089AE53-1370-4B48-8656-989B9BC81CD0}" type="pres">
      <dgm:prSet presAssocID="{767362D9-51BF-40FE-A435-5B2992B295B8}" presName="ellipse1" presStyleLbl="vennNode1" presStyleIdx="0" presStyleCnt="5" custLinFactNeighborX="52858" custLinFactNeighborY="28919">
        <dgm:presLayoutVars>
          <dgm:bulletEnabled val="1"/>
        </dgm:presLayoutVars>
      </dgm:prSet>
      <dgm:spPr/>
      <dgm:t>
        <a:bodyPr/>
        <a:lstStyle/>
        <a:p>
          <a:endParaRPr lang="en-US"/>
        </a:p>
      </dgm:t>
    </dgm:pt>
    <dgm:pt modelId="{B08DFAF3-4765-47F3-8BDB-999322A03184}" type="pres">
      <dgm:prSet presAssocID="{767362D9-51BF-40FE-A435-5B2992B295B8}" presName="ellipse2" presStyleLbl="vennNode1" presStyleIdx="1" presStyleCnt="5" custLinFactNeighborX="28191" custLinFactNeighborY="9184">
        <dgm:presLayoutVars>
          <dgm:bulletEnabled val="1"/>
        </dgm:presLayoutVars>
      </dgm:prSet>
      <dgm:spPr/>
      <dgm:t>
        <a:bodyPr/>
        <a:lstStyle/>
        <a:p>
          <a:endParaRPr lang="en-US"/>
        </a:p>
      </dgm:t>
    </dgm:pt>
    <dgm:pt modelId="{212DD730-B842-455F-89CB-0FB8FC091B12}" type="pres">
      <dgm:prSet presAssocID="{767362D9-51BF-40FE-A435-5B2992B295B8}" presName="ellipse3" presStyleLbl="vennNode1" presStyleIdx="2" presStyleCnt="5" custLinFactNeighborX="660" custLinFactNeighborY="-8437">
        <dgm:presLayoutVars>
          <dgm:bulletEnabled val="1"/>
        </dgm:presLayoutVars>
      </dgm:prSet>
      <dgm:spPr/>
      <dgm:t>
        <a:bodyPr/>
        <a:lstStyle/>
        <a:p>
          <a:endParaRPr lang="en-US"/>
        </a:p>
      </dgm:t>
    </dgm:pt>
    <dgm:pt modelId="{D6257B7B-2B83-4322-A0A2-273FD48887AA}" type="pres">
      <dgm:prSet presAssocID="{767362D9-51BF-40FE-A435-5B2992B295B8}" presName="ellipse4" presStyleLbl="vennNode1" presStyleIdx="3" presStyleCnt="5" custLinFactNeighborX="-21111" custLinFactNeighborY="12411">
        <dgm:presLayoutVars>
          <dgm:bulletEnabled val="1"/>
        </dgm:presLayoutVars>
      </dgm:prSet>
      <dgm:spPr/>
      <dgm:t>
        <a:bodyPr/>
        <a:lstStyle/>
        <a:p>
          <a:endParaRPr lang="en-US"/>
        </a:p>
      </dgm:t>
    </dgm:pt>
    <dgm:pt modelId="{B7110294-036E-49DC-80CE-5B6BA9A3EED7}" type="pres">
      <dgm:prSet presAssocID="{767362D9-51BF-40FE-A435-5B2992B295B8}" presName="ellipse5" presStyleLbl="vennNode1" presStyleIdx="4" presStyleCnt="5" custLinFactNeighborX="-57765" custLinFactNeighborY="25839">
        <dgm:presLayoutVars>
          <dgm:bulletEnabled val="1"/>
        </dgm:presLayoutVars>
      </dgm:prSet>
      <dgm:spPr/>
      <dgm:t>
        <a:bodyPr/>
        <a:lstStyle/>
        <a:p>
          <a:endParaRPr lang="en-US"/>
        </a:p>
      </dgm:t>
    </dgm:pt>
  </dgm:ptLst>
  <dgm:cxnLst>
    <dgm:cxn modelId="{6F9BE012-123A-43E8-A6DA-01EF70377ED8}" srcId="{767362D9-51BF-40FE-A435-5B2992B295B8}" destId="{E5C20BA0-6BAB-486B-80C6-A40FEE76F657}" srcOrd="1" destOrd="0" parTransId="{391CA6DD-8E16-417F-A059-A5CCDB107465}" sibTransId="{0845C2DF-9365-4A84-AA5B-4943EA48CDF5}"/>
    <dgm:cxn modelId="{EEAF0478-CF51-4140-AAAE-0A3334B604F0}" srcId="{767362D9-51BF-40FE-A435-5B2992B295B8}" destId="{0D796130-4E46-4FE4-999C-A964FA429CB4}" srcOrd="2" destOrd="0" parTransId="{544F85C7-7C52-4A37-B56A-D6AA41941C58}" sibTransId="{073451E3-8400-4CB9-9B4D-A9F79B6F217F}"/>
    <dgm:cxn modelId="{C0EBC78C-329C-4181-BD0D-5319D9CF44BD}" srcId="{767362D9-51BF-40FE-A435-5B2992B295B8}" destId="{B41117AB-2832-45EB-A257-58F641A56B0A}" srcOrd="0" destOrd="0" parTransId="{55D72CA2-DB03-44B4-961E-00FFBBC0F1E7}" sibTransId="{1D20CE2A-F769-485F-A449-65C77CF904F3}"/>
    <dgm:cxn modelId="{44458AAC-CDFF-4DF0-9874-AB75A63FCD91}" type="presOf" srcId="{08F277BC-70E2-4778-944E-9C5C975FB8AE}" destId="{D6257B7B-2B83-4322-A0A2-273FD48887AA}" srcOrd="0" destOrd="0" presId="urn:microsoft.com/office/officeart/2005/8/layout/rings+Icon"/>
    <dgm:cxn modelId="{8C867B30-114D-4202-9867-84F6029F4424}" type="presOf" srcId="{0D796130-4E46-4FE4-999C-A964FA429CB4}" destId="{212DD730-B842-455F-89CB-0FB8FC091B12}" srcOrd="0" destOrd="0" presId="urn:microsoft.com/office/officeart/2005/8/layout/rings+Icon"/>
    <dgm:cxn modelId="{723B0435-3178-48F4-9691-AD3103BFE3A3}" type="presOf" srcId="{767362D9-51BF-40FE-A435-5B2992B295B8}" destId="{078AE7DE-043A-4308-A83E-1975FA406C64}" srcOrd="0" destOrd="0" presId="urn:microsoft.com/office/officeart/2005/8/layout/rings+Icon"/>
    <dgm:cxn modelId="{C656EE91-B699-45ED-9EDF-3AC7DDE40F57}" srcId="{767362D9-51BF-40FE-A435-5B2992B295B8}" destId="{08F277BC-70E2-4778-944E-9C5C975FB8AE}" srcOrd="3" destOrd="0" parTransId="{5B2018DB-C0BB-41A3-B712-BE84EB9BD509}" sibTransId="{316828BE-8594-41F0-8146-0D267E4033C3}"/>
    <dgm:cxn modelId="{514F839F-252A-4395-AA54-C2619948E9E4}" type="presOf" srcId="{84DDC364-A46A-4417-A834-59A4DFD0C8E3}" destId="{B7110294-036E-49DC-80CE-5B6BA9A3EED7}" srcOrd="0" destOrd="0" presId="urn:microsoft.com/office/officeart/2005/8/layout/rings+Icon"/>
    <dgm:cxn modelId="{899F8E18-FF84-48D6-9760-8E2D5EEC7C4C}" type="presOf" srcId="{B41117AB-2832-45EB-A257-58F641A56B0A}" destId="{0089AE53-1370-4B48-8656-989B9BC81CD0}" srcOrd="0" destOrd="0" presId="urn:microsoft.com/office/officeart/2005/8/layout/rings+Icon"/>
    <dgm:cxn modelId="{3E4267CC-5940-424C-A8B7-1D9740922424}" srcId="{767362D9-51BF-40FE-A435-5B2992B295B8}" destId="{84DDC364-A46A-4417-A834-59A4DFD0C8E3}" srcOrd="4" destOrd="0" parTransId="{63E0B86E-9D04-467B-80BE-995EAB67063B}" sibTransId="{6AD20BE4-7EE7-44D4-B98E-F292FF91DAF9}"/>
    <dgm:cxn modelId="{18A83D3C-00E9-4B88-B7E1-2E9FD934488E}" type="presOf" srcId="{E5C20BA0-6BAB-486B-80C6-A40FEE76F657}" destId="{B08DFAF3-4765-47F3-8BDB-999322A03184}" srcOrd="0" destOrd="0" presId="urn:microsoft.com/office/officeart/2005/8/layout/rings+Icon"/>
    <dgm:cxn modelId="{8391D696-45E8-45ED-A99B-5C06CBAB4EC3}" type="presParOf" srcId="{078AE7DE-043A-4308-A83E-1975FA406C64}" destId="{0089AE53-1370-4B48-8656-989B9BC81CD0}" srcOrd="0" destOrd="0" presId="urn:microsoft.com/office/officeart/2005/8/layout/rings+Icon"/>
    <dgm:cxn modelId="{73B2B9C9-43CF-4925-8459-89562162617A}" type="presParOf" srcId="{078AE7DE-043A-4308-A83E-1975FA406C64}" destId="{B08DFAF3-4765-47F3-8BDB-999322A03184}" srcOrd="1" destOrd="0" presId="urn:microsoft.com/office/officeart/2005/8/layout/rings+Icon"/>
    <dgm:cxn modelId="{456F708C-4E70-4B9B-A406-AEC70DF3B3ED}" type="presParOf" srcId="{078AE7DE-043A-4308-A83E-1975FA406C64}" destId="{212DD730-B842-455F-89CB-0FB8FC091B12}" srcOrd="2" destOrd="0" presId="urn:microsoft.com/office/officeart/2005/8/layout/rings+Icon"/>
    <dgm:cxn modelId="{88A17D92-EF0E-45C3-9780-E680E12E591D}" type="presParOf" srcId="{078AE7DE-043A-4308-A83E-1975FA406C64}" destId="{D6257B7B-2B83-4322-A0A2-273FD48887AA}" srcOrd="3" destOrd="0" presId="urn:microsoft.com/office/officeart/2005/8/layout/rings+Icon"/>
    <dgm:cxn modelId="{D622BD75-3A65-43B7-A230-5445D90C1C47}" type="presParOf" srcId="{078AE7DE-043A-4308-A83E-1975FA406C64}" destId="{B7110294-036E-49DC-80CE-5B6BA9A3EED7}" srcOrd="4" destOrd="0" presId="urn:microsoft.com/office/officeart/2005/8/layout/rings+Icon"/>
  </dgm:cxnLst>
  <dgm:bg>
    <a:effectLst>
      <a:outerShdw blurRad="76200" dist="12700" dir="8100000" sy="-23000" kx="800400" algn="br" rotWithShape="0">
        <a:prstClr val="black">
          <a:alpha val="20000"/>
        </a:prst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495EDA-98BC-4327-9280-C04D3A5C3B12}"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2D3DB372-DF61-456A-93DE-C5E0D65DC04B}">
      <dgm:prSet phldrT="[Text]"/>
      <dgm:spPr>
        <a:solidFill>
          <a:schemeClr val="tx1">
            <a:lumMod val="85000"/>
            <a:lumOff val="15000"/>
          </a:schemeClr>
        </a:solidFill>
      </dgm:spPr>
      <dgm:t>
        <a:bodyPr/>
        <a:lstStyle/>
        <a:p>
          <a:r>
            <a:rPr lang="en-US" dirty="0"/>
            <a:t> </a:t>
          </a:r>
        </a:p>
      </dgm:t>
    </dgm:pt>
    <dgm:pt modelId="{CB4668B6-6586-4D4E-A77A-FD5BE599DEB7}" type="parTrans" cxnId="{139BF536-F496-4076-A5F9-A2D63BD64FF5}">
      <dgm:prSet/>
      <dgm:spPr/>
      <dgm:t>
        <a:bodyPr/>
        <a:lstStyle/>
        <a:p>
          <a:endParaRPr lang="en-US"/>
        </a:p>
      </dgm:t>
    </dgm:pt>
    <dgm:pt modelId="{A01097AD-BFF5-4776-89A8-3C229E02FF83}" type="sibTrans" cxnId="{139BF536-F496-4076-A5F9-A2D63BD64FF5}">
      <dgm:prSet/>
      <dgm:spPr/>
      <dgm:t>
        <a:bodyPr/>
        <a:lstStyle/>
        <a:p>
          <a:endParaRPr lang="en-US"/>
        </a:p>
      </dgm:t>
    </dgm:pt>
    <dgm:pt modelId="{53C98C75-6617-40EC-98BE-51FDFDFE9810}">
      <dgm:prSet phldrT="[Text]" custT="1"/>
      <dgm:spPr/>
      <dgm:t>
        <a:bodyPr/>
        <a:lstStyle/>
        <a:p>
          <a:endParaRPr lang="en-US" sz="1800" b="1" dirty="0"/>
        </a:p>
      </dgm:t>
    </dgm:pt>
    <dgm:pt modelId="{C3778EC8-5E94-445B-B17B-704C0987FB35}" type="parTrans" cxnId="{D007E714-9DE1-4AB0-AF43-0B128109951C}">
      <dgm:prSet/>
      <dgm:spPr/>
      <dgm:t>
        <a:bodyPr/>
        <a:lstStyle/>
        <a:p>
          <a:endParaRPr lang="en-US"/>
        </a:p>
      </dgm:t>
    </dgm:pt>
    <dgm:pt modelId="{5BEBD2AF-0DDE-4AD5-B30E-0A21A9434AD9}" type="sibTrans" cxnId="{D007E714-9DE1-4AB0-AF43-0B128109951C}">
      <dgm:prSet/>
      <dgm:spPr/>
      <dgm:t>
        <a:bodyPr/>
        <a:lstStyle/>
        <a:p>
          <a:endParaRPr lang="en-US"/>
        </a:p>
      </dgm:t>
    </dgm:pt>
    <dgm:pt modelId="{46CA9575-BCF9-4D17-B314-46B3BB6B19D5}">
      <dgm:prSet phldrT="[Text]"/>
      <dgm:spPr>
        <a:solidFill>
          <a:schemeClr val="bg2">
            <a:lumMod val="75000"/>
          </a:schemeClr>
        </a:solidFill>
      </dgm:spPr>
      <dgm:t>
        <a:bodyPr/>
        <a:lstStyle/>
        <a:p>
          <a:r>
            <a:rPr lang="en-US" dirty="0"/>
            <a:t>   </a:t>
          </a:r>
        </a:p>
      </dgm:t>
    </dgm:pt>
    <dgm:pt modelId="{E38F3BDD-E177-46E3-AA50-65C757D69EBD}" type="parTrans" cxnId="{70FFAAAA-1621-4334-94C9-2DCFB9FDC794}">
      <dgm:prSet/>
      <dgm:spPr/>
      <dgm:t>
        <a:bodyPr/>
        <a:lstStyle/>
        <a:p>
          <a:endParaRPr lang="en-US"/>
        </a:p>
      </dgm:t>
    </dgm:pt>
    <dgm:pt modelId="{05674255-1523-4FD9-B7A1-C17405597CE7}" type="sibTrans" cxnId="{70FFAAAA-1621-4334-94C9-2DCFB9FDC794}">
      <dgm:prSet/>
      <dgm:spPr/>
      <dgm:t>
        <a:bodyPr/>
        <a:lstStyle/>
        <a:p>
          <a:endParaRPr lang="en-US"/>
        </a:p>
      </dgm:t>
    </dgm:pt>
    <dgm:pt modelId="{9A0B1586-078D-4DF6-B4BE-BC1F1AED3C96}">
      <dgm:prSet phldrT="[Text]" custT="1"/>
      <dgm:spPr/>
      <dgm:t>
        <a:bodyPr/>
        <a:lstStyle/>
        <a:p>
          <a:endParaRPr lang="en-US" sz="1800" b="1" dirty="0"/>
        </a:p>
      </dgm:t>
    </dgm:pt>
    <dgm:pt modelId="{E3117619-E0F2-4898-BDB6-7010D34E685A}" type="parTrans" cxnId="{E3B10445-5BAA-468F-BBE6-2745DC20535B}">
      <dgm:prSet/>
      <dgm:spPr/>
      <dgm:t>
        <a:bodyPr/>
        <a:lstStyle/>
        <a:p>
          <a:endParaRPr lang="en-US"/>
        </a:p>
      </dgm:t>
    </dgm:pt>
    <dgm:pt modelId="{82E44BDD-A342-42C2-B23E-32F94333362A}" type="sibTrans" cxnId="{E3B10445-5BAA-468F-BBE6-2745DC20535B}">
      <dgm:prSet/>
      <dgm:spPr/>
      <dgm:t>
        <a:bodyPr/>
        <a:lstStyle/>
        <a:p>
          <a:endParaRPr lang="en-US"/>
        </a:p>
      </dgm:t>
    </dgm:pt>
    <dgm:pt modelId="{6B7835BD-ED77-484B-AF1B-E3EB65730FDE}">
      <dgm:prSet phldrT="[Text]"/>
      <dgm:spPr>
        <a:solidFill>
          <a:schemeClr val="bg2">
            <a:lumMod val="90000"/>
          </a:schemeClr>
        </a:solidFill>
      </dgm:spPr>
      <dgm:t>
        <a:bodyPr/>
        <a:lstStyle/>
        <a:p>
          <a:r>
            <a:rPr lang="en-US" dirty="0"/>
            <a:t>    </a:t>
          </a:r>
        </a:p>
      </dgm:t>
    </dgm:pt>
    <dgm:pt modelId="{88276666-A1A9-4138-9F1A-5DF2FF9C2051}" type="parTrans" cxnId="{822D3AC0-8C57-4DA7-810D-9C1E95D0CE8A}">
      <dgm:prSet/>
      <dgm:spPr/>
      <dgm:t>
        <a:bodyPr/>
        <a:lstStyle/>
        <a:p>
          <a:endParaRPr lang="en-US"/>
        </a:p>
      </dgm:t>
    </dgm:pt>
    <dgm:pt modelId="{C78C1B26-DC71-44E7-B963-B80FF421620C}" type="sibTrans" cxnId="{822D3AC0-8C57-4DA7-810D-9C1E95D0CE8A}">
      <dgm:prSet/>
      <dgm:spPr/>
      <dgm:t>
        <a:bodyPr/>
        <a:lstStyle/>
        <a:p>
          <a:endParaRPr lang="en-US"/>
        </a:p>
      </dgm:t>
    </dgm:pt>
    <dgm:pt modelId="{41E3A34A-C7E0-4708-BF5A-477BEE45A045}">
      <dgm:prSet phldrT="[Text]" custT="1"/>
      <dgm:spPr/>
      <dgm:t>
        <a:bodyPr/>
        <a:lstStyle/>
        <a:p>
          <a:endParaRPr lang="en-US" sz="1800" b="1" dirty="0"/>
        </a:p>
      </dgm:t>
    </dgm:pt>
    <dgm:pt modelId="{D4C34A0A-7027-457E-A7FC-15BB5A6F2159}" type="parTrans" cxnId="{316147F7-1C0C-4874-ACC1-7AD63028293C}">
      <dgm:prSet/>
      <dgm:spPr/>
      <dgm:t>
        <a:bodyPr/>
        <a:lstStyle/>
        <a:p>
          <a:endParaRPr lang="en-US"/>
        </a:p>
      </dgm:t>
    </dgm:pt>
    <dgm:pt modelId="{60794A0B-178C-41AC-989E-DED08D8BE22D}" type="sibTrans" cxnId="{316147F7-1C0C-4874-ACC1-7AD63028293C}">
      <dgm:prSet/>
      <dgm:spPr/>
      <dgm:t>
        <a:bodyPr/>
        <a:lstStyle/>
        <a:p>
          <a:endParaRPr lang="en-US"/>
        </a:p>
      </dgm:t>
    </dgm:pt>
    <dgm:pt modelId="{BCEB1A88-68C1-4301-8B45-EFD7B0454238}">
      <dgm:prSet/>
      <dgm:spPr>
        <a:solidFill>
          <a:schemeClr val="tx1">
            <a:lumMod val="50000"/>
            <a:lumOff val="50000"/>
          </a:schemeClr>
        </a:solidFill>
      </dgm:spPr>
      <dgm:t>
        <a:bodyPr/>
        <a:lstStyle/>
        <a:p>
          <a:endParaRPr lang="en-US"/>
        </a:p>
      </dgm:t>
    </dgm:pt>
    <dgm:pt modelId="{80FFED55-9A06-4D5C-9D45-FE35A2C35297}" type="sibTrans" cxnId="{DCA8B90E-C415-4879-AB17-7AD5C8A73F0D}">
      <dgm:prSet/>
      <dgm:spPr/>
      <dgm:t>
        <a:bodyPr/>
        <a:lstStyle/>
        <a:p>
          <a:endParaRPr lang="en-US"/>
        </a:p>
      </dgm:t>
    </dgm:pt>
    <dgm:pt modelId="{282D90B0-11B4-4F25-B2A8-DE92B98CB330}" type="parTrans" cxnId="{DCA8B90E-C415-4879-AB17-7AD5C8A73F0D}">
      <dgm:prSet/>
      <dgm:spPr/>
      <dgm:t>
        <a:bodyPr/>
        <a:lstStyle/>
        <a:p>
          <a:endParaRPr lang="en-US"/>
        </a:p>
      </dgm:t>
    </dgm:pt>
    <dgm:pt modelId="{60D2917C-60F2-4B0A-90F2-BB00277AC6DE}">
      <dgm:prSet/>
      <dgm:spPr>
        <a:solidFill>
          <a:schemeClr val="tx1">
            <a:lumMod val="75000"/>
            <a:lumOff val="25000"/>
          </a:schemeClr>
        </a:solidFill>
      </dgm:spPr>
      <dgm:t>
        <a:bodyPr/>
        <a:lstStyle/>
        <a:p>
          <a:endParaRPr lang="en-US"/>
        </a:p>
      </dgm:t>
    </dgm:pt>
    <dgm:pt modelId="{772A7A7B-AFB7-4729-BA4D-F032039C6FF1}" type="sibTrans" cxnId="{FFCE6F54-2C10-48BA-9EF3-44935A62DA77}">
      <dgm:prSet/>
      <dgm:spPr/>
      <dgm:t>
        <a:bodyPr/>
        <a:lstStyle/>
        <a:p>
          <a:endParaRPr lang="en-US"/>
        </a:p>
      </dgm:t>
    </dgm:pt>
    <dgm:pt modelId="{E979E8A0-5E4F-423B-A46F-B07AC1809630}" type="parTrans" cxnId="{FFCE6F54-2C10-48BA-9EF3-44935A62DA77}">
      <dgm:prSet/>
      <dgm:spPr/>
      <dgm:t>
        <a:bodyPr/>
        <a:lstStyle/>
        <a:p>
          <a:endParaRPr lang="en-US"/>
        </a:p>
      </dgm:t>
    </dgm:pt>
    <dgm:pt modelId="{95624395-F08F-46A1-B322-E5970E7BCB29}">
      <dgm:prSet custT="1"/>
      <dgm:spPr/>
      <dgm:t>
        <a:bodyPr/>
        <a:lstStyle/>
        <a:p>
          <a:endParaRPr lang="en-US" sz="1800" b="1" dirty="0"/>
        </a:p>
      </dgm:t>
    </dgm:pt>
    <dgm:pt modelId="{BC00590F-4B45-49CA-82B9-3C6AE3A9A989}" type="parTrans" cxnId="{1B77E292-541C-4AFC-9DEA-E29AE75AD33C}">
      <dgm:prSet/>
      <dgm:spPr/>
      <dgm:t>
        <a:bodyPr/>
        <a:lstStyle/>
        <a:p>
          <a:endParaRPr lang="en-US"/>
        </a:p>
      </dgm:t>
    </dgm:pt>
    <dgm:pt modelId="{10F5589B-9470-4A1F-9A7F-2ABC1EBA0FFB}" type="sibTrans" cxnId="{1B77E292-541C-4AFC-9DEA-E29AE75AD33C}">
      <dgm:prSet/>
      <dgm:spPr/>
      <dgm:t>
        <a:bodyPr/>
        <a:lstStyle/>
        <a:p>
          <a:endParaRPr lang="en-US"/>
        </a:p>
      </dgm:t>
    </dgm:pt>
    <dgm:pt modelId="{2970388E-3095-4CD7-B502-B854EDBD1296}">
      <dgm:prSet/>
      <dgm:spPr/>
      <dgm:t>
        <a:bodyPr/>
        <a:lstStyle/>
        <a:p>
          <a:endParaRPr lang="en-US" sz="1300" dirty="0"/>
        </a:p>
      </dgm:t>
    </dgm:pt>
    <dgm:pt modelId="{E99CC43B-A08F-4B36-B7E8-D953E36285A7}" type="parTrans" cxnId="{652A37EE-AD94-491F-8297-C2C81B343976}">
      <dgm:prSet/>
      <dgm:spPr/>
      <dgm:t>
        <a:bodyPr/>
        <a:lstStyle/>
        <a:p>
          <a:endParaRPr lang="en-US"/>
        </a:p>
      </dgm:t>
    </dgm:pt>
    <dgm:pt modelId="{EC9EF143-7004-485E-8DC9-6EF23904A894}" type="sibTrans" cxnId="{652A37EE-AD94-491F-8297-C2C81B343976}">
      <dgm:prSet/>
      <dgm:spPr/>
      <dgm:t>
        <a:bodyPr/>
        <a:lstStyle/>
        <a:p>
          <a:endParaRPr lang="en-US"/>
        </a:p>
      </dgm:t>
    </dgm:pt>
    <dgm:pt modelId="{EF9D2CF7-3F61-438D-B92D-DF3258B6E5E6}">
      <dgm:prSet custT="1"/>
      <dgm:spPr/>
      <dgm:t>
        <a:bodyPr/>
        <a:lstStyle/>
        <a:p>
          <a:endParaRPr lang="en-US" sz="1800" b="1" dirty="0"/>
        </a:p>
      </dgm:t>
    </dgm:pt>
    <dgm:pt modelId="{8EB31162-C64A-41C0-B926-05089FF33FD5}" type="parTrans" cxnId="{2C5A35AC-9E4A-40F7-A476-E224E0E64FC1}">
      <dgm:prSet/>
      <dgm:spPr/>
      <dgm:t>
        <a:bodyPr/>
        <a:lstStyle/>
        <a:p>
          <a:endParaRPr lang="en-US"/>
        </a:p>
      </dgm:t>
    </dgm:pt>
    <dgm:pt modelId="{528EAAE2-C0F3-4AE7-BD34-B5A821DCFFE6}" type="sibTrans" cxnId="{2C5A35AC-9E4A-40F7-A476-E224E0E64FC1}">
      <dgm:prSet/>
      <dgm:spPr/>
      <dgm:t>
        <a:bodyPr/>
        <a:lstStyle/>
        <a:p>
          <a:endParaRPr lang="en-US"/>
        </a:p>
      </dgm:t>
    </dgm:pt>
    <dgm:pt modelId="{EDC36D11-B6BF-4055-80D5-54C9B2A7A310}">
      <dgm:prSet custT="1"/>
      <dgm:spPr/>
      <dgm:t>
        <a:bodyPr/>
        <a:lstStyle/>
        <a:p>
          <a:endParaRPr lang="en-US" sz="1800" b="1" dirty="0"/>
        </a:p>
      </dgm:t>
    </dgm:pt>
    <dgm:pt modelId="{A393DA19-B922-4C35-8D87-07DDD7FC15FD}" type="parTrans" cxnId="{157898A7-6975-4547-94A1-A7202824D3CC}">
      <dgm:prSet/>
      <dgm:spPr/>
      <dgm:t>
        <a:bodyPr/>
        <a:lstStyle/>
        <a:p>
          <a:endParaRPr lang="en-US"/>
        </a:p>
      </dgm:t>
    </dgm:pt>
    <dgm:pt modelId="{D2091482-4F3B-490A-AF2F-632010CEB4CC}" type="sibTrans" cxnId="{157898A7-6975-4547-94A1-A7202824D3CC}">
      <dgm:prSet/>
      <dgm:spPr/>
      <dgm:t>
        <a:bodyPr/>
        <a:lstStyle/>
        <a:p>
          <a:endParaRPr lang="en-US"/>
        </a:p>
      </dgm:t>
    </dgm:pt>
    <dgm:pt modelId="{C215C238-556A-459A-A7B8-60D9508D3536}" type="pres">
      <dgm:prSet presAssocID="{10495EDA-98BC-4327-9280-C04D3A5C3B12}" presName="linearFlow" presStyleCnt="0">
        <dgm:presLayoutVars>
          <dgm:dir/>
          <dgm:animLvl val="lvl"/>
          <dgm:resizeHandles val="exact"/>
        </dgm:presLayoutVars>
      </dgm:prSet>
      <dgm:spPr/>
      <dgm:t>
        <a:bodyPr/>
        <a:lstStyle/>
        <a:p>
          <a:endParaRPr lang="en-US"/>
        </a:p>
      </dgm:t>
    </dgm:pt>
    <dgm:pt modelId="{C50E9B20-03F6-4E25-AB07-664E1EF0014B}" type="pres">
      <dgm:prSet presAssocID="{2D3DB372-DF61-456A-93DE-C5E0D65DC04B}" presName="composite" presStyleCnt="0"/>
      <dgm:spPr/>
    </dgm:pt>
    <dgm:pt modelId="{CA8F066E-1803-4A1F-BAB8-73D5655A9A3B}" type="pres">
      <dgm:prSet presAssocID="{2D3DB372-DF61-456A-93DE-C5E0D65DC04B}" presName="parentText" presStyleLbl="alignNode1" presStyleIdx="0" presStyleCnt="5" custAng="10800000">
        <dgm:presLayoutVars>
          <dgm:chMax val="1"/>
          <dgm:bulletEnabled val="1"/>
        </dgm:presLayoutVars>
      </dgm:prSet>
      <dgm:spPr/>
      <dgm:t>
        <a:bodyPr/>
        <a:lstStyle/>
        <a:p>
          <a:endParaRPr lang="en-US"/>
        </a:p>
      </dgm:t>
    </dgm:pt>
    <dgm:pt modelId="{C52AA0A4-7B40-4CD1-98EA-FFE5E9B135ED}" type="pres">
      <dgm:prSet presAssocID="{2D3DB372-DF61-456A-93DE-C5E0D65DC04B}" presName="descendantText" presStyleLbl="alignAcc1" presStyleIdx="0" presStyleCnt="5">
        <dgm:presLayoutVars>
          <dgm:bulletEnabled val="1"/>
        </dgm:presLayoutVars>
      </dgm:prSet>
      <dgm:spPr/>
      <dgm:t>
        <a:bodyPr/>
        <a:lstStyle/>
        <a:p>
          <a:endParaRPr lang="en-US"/>
        </a:p>
      </dgm:t>
    </dgm:pt>
    <dgm:pt modelId="{B2C29EEE-4D40-4F9A-B545-57F9D84FF717}" type="pres">
      <dgm:prSet presAssocID="{A01097AD-BFF5-4776-89A8-3C229E02FF83}" presName="sp" presStyleCnt="0"/>
      <dgm:spPr/>
    </dgm:pt>
    <dgm:pt modelId="{FB825E9B-2105-421A-BE44-9ACA42292097}" type="pres">
      <dgm:prSet presAssocID="{60D2917C-60F2-4B0A-90F2-BB00277AC6DE}" presName="composite" presStyleCnt="0"/>
      <dgm:spPr/>
    </dgm:pt>
    <dgm:pt modelId="{F150B876-BDE2-4850-A4AF-A20646BF7F8E}" type="pres">
      <dgm:prSet presAssocID="{60D2917C-60F2-4B0A-90F2-BB00277AC6DE}" presName="parentText" presStyleLbl="alignNode1" presStyleIdx="1" presStyleCnt="5" custAng="10800000">
        <dgm:presLayoutVars>
          <dgm:chMax val="1"/>
          <dgm:bulletEnabled val="1"/>
        </dgm:presLayoutVars>
      </dgm:prSet>
      <dgm:spPr/>
      <dgm:t>
        <a:bodyPr/>
        <a:lstStyle/>
        <a:p>
          <a:endParaRPr lang="en-US"/>
        </a:p>
      </dgm:t>
    </dgm:pt>
    <dgm:pt modelId="{B05C37F4-F644-43B6-A35E-9120F8172E16}" type="pres">
      <dgm:prSet presAssocID="{60D2917C-60F2-4B0A-90F2-BB00277AC6DE}" presName="descendantText" presStyleLbl="alignAcc1" presStyleIdx="1" presStyleCnt="5">
        <dgm:presLayoutVars>
          <dgm:bulletEnabled val="1"/>
        </dgm:presLayoutVars>
      </dgm:prSet>
      <dgm:spPr/>
      <dgm:t>
        <a:bodyPr/>
        <a:lstStyle/>
        <a:p>
          <a:endParaRPr lang="en-US"/>
        </a:p>
      </dgm:t>
    </dgm:pt>
    <dgm:pt modelId="{D3A96803-F20C-49F0-88C1-C5FC7567CF92}" type="pres">
      <dgm:prSet presAssocID="{772A7A7B-AFB7-4729-BA4D-F032039C6FF1}" presName="sp" presStyleCnt="0"/>
      <dgm:spPr/>
    </dgm:pt>
    <dgm:pt modelId="{3283AF94-7F70-495D-89D8-262FBE0EC1D3}" type="pres">
      <dgm:prSet presAssocID="{BCEB1A88-68C1-4301-8B45-EFD7B0454238}" presName="composite" presStyleCnt="0"/>
      <dgm:spPr/>
    </dgm:pt>
    <dgm:pt modelId="{5F3CD383-7F80-449D-AE48-4A164D576ABF}" type="pres">
      <dgm:prSet presAssocID="{BCEB1A88-68C1-4301-8B45-EFD7B0454238}" presName="parentText" presStyleLbl="alignNode1" presStyleIdx="2" presStyleCnt="5" custAng="10641756">
        <dgm:presLayoutVars>
          <dgm:chMax val="1"/>
          <dgm:bulletEnabled val="1"/>
        </dgm:presLayoutVars>
      </dgm:prSet>
      <dgm:spPr/>
      <dgm:t>
        <a:bodyPr/>
        <a:lstStyle/>
        <a:p>
          <a:endParaRPr lang="en-US"/>
        </a:p>
      </dgm:t>
    </dgm:pt>
    <dgm:pt modelId="{D9CA5AAE-A5C2-4EDF-9074-94BEB5C06D2F}" type="pres">
      <dgm:prSet presAssocID="{BCEB1A88-68C1-4301-8B45-EFD7B0454238}" presName="descendantText" presStyleLbl="alignAcc1" presStyleIdx="2" presStyleCnt="5">
        <dgm:presLayoutVars>
          <dgm:bulletEnabled val="1"/>
        </dgm:presLayoutVars>
      </dgm:prSet>
      <dgm:spPr/>
      <dgm:t>
        <a:bodyPr/>
        <a:lstStyle/>
        <a:p>
          <a:endParaRPr lang="en-US"/>
        </a:p>
      </dgm:t>
    </dgm:pt>
    <dgm:pt modelId="{62A9AF68-2886-4370-A654-8187115F7A56}" type="pres">
      <dgm:prSet presAssocID="{80FFED55-9A06-4D5C-9D45-FE35A2C35297}" presName="sp" presStyleCnt="0"/>
      <dgm:spPr/>
    </dgm:pt>
    <dgm:pt modelId="{E0C91D67-E38A-4707-A170-8503A55122BA}" type="pres">
      <dgm:prSet presAssocID="{46CA9575-BCF9-4D17-B314-46B3BB6B19D5}" presName="composite" presStyleCnt="0"/>
      <dgm:spPr/>
    </dgm:pt>
    <dgm:pt modelId="{9BAFC8AC-E6FB-4C90-A093-3453E453ABB6}" type="pres">
      <dgm:prSet presAssocID="{46CA9575-BCF9-4D17-B314-46B3BB6B19D5}" presName="parentText" presStyleLbl="alignNode1" presStyleIdx="3" presStyleCnt="5" custAng="10800000">
        <dgm:presLayoutVars>
          <dgm:chMax val="1"/>
          <dgm:bulletEnabled val="1"/>
        </dgm:presLayoutVars>
      </dgm:prSet>
      <dgm:spPr/>
      <dgm:t>
        <a:bodyPr/>
        <a:lstStyle/>
        <a:p>
          <a:endParaRPr lang="en-US"/>
        </a:p>
      </dgm:t>
    </dgm:pt>
    <dgm:pt modelId="{B719F9D3-27B1-4AE8-81FA-B915308975BA}" type="pres">
      <dgm:prSet presAssocID="{46CA9575-BCF9-4D17-B314-46B3BB6B19D5}" presName="descendantText" presStyleLbl="alignAcc1" presStyleIdx="3" presStyleCnt="5">
        <dgm:presLayoutVars>
          <dgm:bulletEnabled val="1"/>
        </dgm:presLayoutVars>
      </dgm:prSet>
      <dgm:spPr/>
      <dgm:t>
        <a:bodyPr/>
        <a:lstStyle/>
        <a:p>
          <a:endParaRPr lang="en-US"/>
        </a:p>
      </dgm:t>
    </dgm:pt>
    <dgm:pt modelId="{703088AA-1AD9-4025-93E6-B23BAFBBA904}" type="pres">
      <dgm:prSet presAssocID="{05674255-1523-4FD9-B7A1-C17405597CE7}" presName="sp" presStyleCnt="0"/>
      <dgm:spPr/>
    </dgm:pt>
    <dgm:pt modelId="{F3746CAC-DF70-4AAA-9F7A-E08D41C68BF0}" type="pres">
      <dgm:prSet presAssocID="{6B7835BD-ED77-484B-AF1B-E3EB65730FDE}" presName="composite" presStyleCnt="0"/>
      <dgm:spPr/>
    </dgm:pt>
    <dgm:pt modelId="{448DB3F5-2ACE-46FD-B093-23ED8C2D98ED}" type="pres">
      <dgm:prSet presAssocID="{6B7835BD-ED77-484B-AF1B-E3EB65730FDE}" presName="parentText" presStyleLbl="alignNode1" presStyleIdx="4" presStyleCnt="5" custAng="10800000">
        <dgm:presLayoutVars>
          <dgm:chMax val="1"/>
          <dgm:bulletEnabled val="1"/>
        </dgm:presLayoutVars>
      </dgm:prSet>
      <dgm:spPr/>
      <dgm:t>
        <a:bodyPr/>
        <a:lstStyle/>
        <a:p>
          <a:endParaRPr lang="en-US"/>
        </a:p>
      </dgm:t>
    </dgm:pt>
    <dgm:pt modelId="{408FEF9E-9844-44CB-A112-C0D46BBEA632}" type="pres">
      <dgm:prSet presAssocID="{6B7835BD-ED77-484B-AF1B-E3EB65730FDE}" presName="descendantText" presStyleLbl="alignAcc1" presStyleIdx="4" presStyleCnt="5">
        <dgm:presLayoutVars>
          <dgm:bulletEnabled val="1"/>
        </dgm:presLayoutVars>
      </dgm:prSet>
      <dgm:spPr/>
      <dgm:t>
        <a:bodyPr/>
        <a:lstStyle/>
        <a:p>
          <a:endParaRPr lang="en-US"/>
        </a:p>
      </dgm:t>
    </dgm:pt>
  </dgm:ptLst>
  <dgm:cxnLst>
    <dgm:cxn modelId="{1CC96024-B722-4371-A40B-C5080C6F947D}" type="presOf" srcId="{9A0B1586-078D-4DF6-B4BE-BC1F1AED3C96}" destId="{B719F9D3-27B1-4AE8-81FA-B915308975BA}" srcOrd="0" destOrd="0" presId="urn:microsoft.com/office/officeart/2005/8/layout/chevron2"/>
    <dgm:cxn modelId="{1B77E292-541C-4AFC-9DEA-E29AE75AD33C}" srcId="{60D2917C-60F2-4B0A-90F2-BB00277AC6DE}" destId="{95624395-F08F-46A1-B322-E5970E7BCB29}" srcOrd="0" destOrd="0" parTransId="{BC00590F-4B45-49CA-82B9-3C6AE3A9A989}" sibTransId="{10F5589B-9470-4A1F-9A7F-2ABC1EBA0FFB}"/>
    <dgm:cxn modelId="{DCA8B90E-C415-4879-AB17-7AD5C8A73F0D}" srcId="{10495EDA-98BC-4327-9280-C04D3A5C3B12}" destId="{BCEB1A88-68C1-4301-8B45-EFD7B0454238}" srcOrd="2" destOrd="0" parTransId="{282D90B0-11B4-4F25-B2A8-DE92B98CB330}" sibTransId="{80FFED55-9A06-4D5C-9D45-FE35A2C35297}"/>
    <dgm:cxn modelId="{65687900-972A-4DB1-9A45-BE522D542D9E}" type="presOf" srcId="{10495EDA-98BC-4327-9280-C04D3A5C3B12}" destId="{C215C238-556A-459A-A7B8-60D9508D3536}" srcOrd="0" destOrd="0" presId="urn:microsoft.com/office/officeart/2005/8/layout/chevron2"/>
    <dgm:cxn modelId="{4715F1A7-8868-413D-AEB5-6CBC067ABD1B}" type="presOf" srcId="{60D2917C-60F2-4B0A-90F2-BB00277AC6DE}" destId="{F150B876-BDE2-4850-A4AF-A20646BF7F8E}" srcOrd="0" destOrd="0" presId="urn:microsoft.com/office/officeart/2005/8/layout/chevron2"/>
    <dgm:cxn modelId="{139BF536-F496-4076-A5F9-A2D63BD64FF5}" srcId="{10495EDA-98BC-4327-9280-C04D3A5C3B12}" destId="{2D3DB372-DF61-456A-93DE-C5E0D65DC04B}" srcOrd="0" destOrd="0" parTransId="{CB4668B6-6586-4D4E-A77A-FD5BE599DEB7}" sibTransId="{A01097AD-BFF5-4776-89A8-3C229E02FF83}"/>
    <dgm:cxn modelId="{4EA582C8-519D-46CA-9AED-E35E640F416C}" type="presOf" srcId="{6B7835BD-ED77-484B-AF1B-E3EB65730FDE}" destId="{448DB3F5-2ACE-46FD-B093-23ED8C2D98ED}" srcOrd="0" destOrd="0" presId="urn:microsoft.com/office/officeart/2005/8/layout/chevron2"/>
    <dgm:cxn modelId="{2C5A35AC-9E4A-40F7-A476-E224E0E64FC1}" srcId="{BCEB1A88-68C1-4301-8B45-EFD7B0454238}" destId="{EF9D2CF7-3F61-438D-B92D-DF3258B6E5E6}" srcOrd="0" destOrd="0" parTransId="{8EB31162-C64A-41C0-B926-05089FF33FD5}" sibTransId="{528EAAE2-C0F3-4AE7-BD34-B5A821DCFFE6}"/>
    <dgm:cxn modelId="{E3B10445-5BAA-468F-BBE6-2745DC20535B}" srcId="{46CA9575-BCF9-4D17-B314-46B3BB6B19D5}" destId="{9A0B1586-078D-4DF6-B4BE-BC1F1AED3C96}" srcOrd="0" destOrd="0" parTransId="{E3117619-E0F2-4898-BDB6-7010D34E685A}" sibTransId="{82E44BDD-A342-42C2-B23E-32F94333362A}"/>
    <dgm:cxn modelId="{6667982D-8E3D-43DC-AFD5-2CAF59005C74}" type="presOf" srcId="{EDC36D11-B6BF-4055-80D5-54C9B2A7A310}" destId="{B05C37F4-F644-43B6-A35E-9120F8172E16}" srcOrd="0" destOrd="1" presId="urn:microsoft.com/office/officeart/2005/8/layout/chevron2"/>
    <dgm:cxn modelId="{E22C0C2D-D1E1-41DC-A3D4-F70C0A23869C}" type="presOf" srcId="{BCEB1A88-68C1-4301-8B45-EFD7B0454238}" destId="{5F3CD383-7F80-449D-AE48-4A164D576ABF}" srcOrd="0" destOrd="0" presId="urn:microsoft.com/office/officeart/2005/8/layout/chevron2"/>
    <dgm:cxn modelId="{ACE5A704-D613-410F-9F5B-1046F849B911}" type="presOf" srcId="{EF9D2CF7-3F61-438D-B92D-DF3258B6E5E6}" destId="{D9CA5AAE-A5C2-4EDF-9074-94BEB5C06D2F}" srcOrd="0" destOrd="0" presId="urn:microsoft.com/office/officeart/2005/8/layout/chevron2"/>
    <dgm:cxn modelId="{D007E714-9DE1-4AB0-AF43-0B128109951C}" srcId="{2D3DB372-DF61-456A-93DE-C5E0D65DC04B}" destId="{53C98C75-6617-40EC-98BE-51FDFDFE9810}" srcOrd="0" destOrd="0" parTransId="{C3778EC8-5E94-445B-B17B-704C0987FB35}" sibTransId="{5BEBD2AF-0DDE-4AD5-B30E-0A21A9434AD9}"/>
    <dgm:cxn modelId="{FFCE6F54-2C10-48BA-9EF3-44935A62DA77}" srcId="{10495EDA-98BC-4327-9280-C04D3A5C3B12}" destId="{60D2917C-60F2-4B0A-90F2-BB00277AC6DE}" srcOrd="1" destOrd="0" parTransId="{E979E8A0-5E4F-423B-A46F-B07AC1809630}" sibTransId="{772A7A7B-AFB7-4729-BA4D-F032039C6FF1}"/>
    <dgm:cxn modelId="{97A6BFAA-B3EB-494B-8A39-0A2EAC74B47D}" type="presOf" srcId="{2D3DB372-DF61-456A-93DE-C5E0D65DC04B}" destId="{CA8F066E-1803-4A1F-BAB8-73D5655A9A3B}" srcOrd="0" destOrd="0" presId="urn:microsoft.com/office/officeart/2005/8/layout/chevron2"/>
    <dgm:cxn modelId="{316147F7-1C0C-4874-ACC1-7AD63028293C}" srcId="{6B7835BD-ED77-484B-AF1B-E3EB65730FDE}" destId="{41E3A34A-C7E0-4708-BF5A-477BEE45A045}" srcOrd="0" destOrd="0" parTransId="{D4C34A0A-7027-457E-A7FC-15BB5A6F2159}" sibTransId="{60794A0B-178C-41AC-989E-DED08D8BE22D}"/>
    <dgm:cxn modelId="{70FFAAAA-1621-4334-94C9-2DCFB9FDC794}" srcId="{10495EDA-98BC-4327-9280-C04D3A5C3B12}" destId="{46CA9575-BCF9-4D17-B314-46B3BB6B19D5}" srcOrd="3" destOrd="0" parTransId="{E38F3BDD-E177-46E3-AA50-65C757D69EBD}" sibTransId="{05674255-1523-4FD9-B7A1-C17405597CE7}"/>
    <dgm:cxn modelId="{157898A7-6975-4547-94A1-A7202824D3CC}" srcId="{95624395-F08F-46A1-B322-E5970E7BCB29}" destId="{EDC36D11-B6BF-4055-80D5-54C9B2A7A310}" srcOrd="0" destOrd="0" parTransId="{A393DA19-B922-4C35-8D87-07DDD7FC15FD}" sibTransId="{D2091482-4F3B-490A-AF2F-632010CEB4CC}"/>
    <dgm:cxn modelId="{79A97D48-77E9-44C5-8456-2D864BF9F5E0}" type="presOf" srcId="{95624395-F08F-46A1-B322-E5970E7BCB29}" destId="{B05C37F4-F644-43B6-A35E-9120F8172E16}" srcOrd="0" destOrd="0" presId="urn:microsoft.com/office/officeart/2005/8/layout/chevron2"/>
    <dgm:cxn modelId="{A1AA1441-404A-4E11-B153-7262DDEB8EE5}" type="presOf" srcId="{41E3A34A-C7E0-4708-BF5A-477BEE45A045}" destId="{408FEF9E-9844-44CB-A112-C0D46BBEA632}" srcOrd="0" destOrd="0" presId="urn:microsoft.com/office/officeart/2005/8/layout/chevron2"/>
    <dgm:cxn modelId="{28197DF0-6740-40E1-AC51-9FE99FFDF170}" type="presOf" srcId="{53C98C75-6617-40EC-98BE-51FDFDFE9810}" destId="{C52AA0A4-7B40-4CD1-98EA-FFE5E9B135ED}" srcOrd="0" destOrd="0" presId="urn:microsoft.com/office/officeart/2005/8/layout/chevron2"/>
    <dgm:cxn modelId="{5D4C04E5-FD7B-40B5-97D5-E39F2C03EF79}" type="presOf" srcId="{46CA9575-BCF9-4D17-B314-46B3BB6B19D5}" destId="{9BAFC8AC-E6FB-4C90-A093-3453E453ABB6}" srcOrd="0" destOrd="0" presId="urn:microsoft.com/office/officeart/2005/8/layout/chevron2"/>
    <dgm:cxn modelId="{822D3AC0-8C57-4DA7-810D-9C1E95D0CE8A}" srcId="{10495EDA-98BC-4327-9280-C04D3A5C3B12}" destId="{6B7835BD-ED77-484B-AF1B-E3EB65730FDE}" srcOrd="4" destOrd="0" parTransId="{88276666-A1A9-4138-9F1A-5DF2FF9C2051}" sibTransId="{C78C1B26-DC71-44E7-B963-B80FF421620C}"/>
    <dgm:cxn modelId="{652A37EE-AD94-491F-8297-C2C81B343976}" srcId="{95624395-F08F-46A1-B322-E5970E7BCB29}" destId="{2970388E-3095-4CD7-B502-B854EDBD1296}" srcOrd="1" destOrd="0" parTransId="{E99CC43B-A08F-4B36-B7E8-D953E36285A7}" sibTransId="{EC9EF143-7004-485E-8DC9-6EF23904A894}"/>
    <dgm:cxn modelId="{F5EC3535-F39E-407C-9D73-24FF26E5BBD8}" type="presOf" srcId="{2970388E-3095-4CD7-B502-B854EDBD1296}" destId="{B05C37F4-F644-43B6-A35E-9120F8172E16}" srcOrd="0" destOrd="2" presId="urn:microsoft.com/office/officeart/2005/8/layout/chevron2"/>
    <dgm:cxn modelId="{789DBC1E-A0A6-4DE9-BFB0-C38F08A9FC56}" type="presParOf" srcId="{C215C238-556A-459A-A7B8-60D9508D3536}" destId="{C50E9B20-03F6-4E25-AB07-664E1EF0014B}" srcOrd="0" destOrd="0" presId="urn:microsoft.com/office/officeart/2005/8/layout/chevron2"/>
    <dgm:cxn modelId="{60A33817-E649-47EF-A828-95B46F82293F}" type="presParOf" srcId="{C50E9B20-03F6-4E25-AB07-664E1EF0014B}" destId="{CA8F066E-1803-4A1F-BAB8-73D5655A9A3B}" srcOrd="0" destOrd="0" presId="urn:microsoft.com/office/officeart/2005/8/layout/chevron2"/>
    <dgm:cxn modelId="{7B0AB035-CC40-452D-82C3-469EC28049F7}" type="presParOf" srcId="{C50E9B20-03F6-4E25-AB07-664E1EF0014B}" destId="{C52AA0A4-7B40-4CD1-98EA-FFE5E9B135ED}" srcOrd="1" destOrd="0" presId="urn:microsoft.com/office/officeart/2005/8/layout/chevron2"/>
    <dgm:cxn modelId="{BE7CFBB7-1E89-42F0-84BC-EE1D6CA969BA}" type="presParOf" srcId="{C215C238-556A-459A-A7B8-60D9508D3536}" destId="{B2C29EEE-4D40-4F9A-B545-57F9D84FF717}" srcOrd="1" destOrd="0" presId="urn:microsoft.com/office/officeart/2005/8/layout/chevron2"/>
    <dgm:cxn modelId="{892BF963-6462-429E-8BE4-B993A2C27F61}" type="presParOf" srcId="{C215C238-556A-459A-A7B8-60D9508D3536}" destId="{FB825E9B-2105-421A-BE44-9ACA42292097}" srcOrd="2" destOrd="0" presId="urn:microsoft.com/office/officeart/2005/8/layout/chevron2"/>
    <dgm:cxn modelId="{0CF759D7-C95C-4767-8FAB-5A72385B9A22}" type="presParOf" srcId="{FB825E9B-2105-421A-BE44-9ACA42292097}" destId="{F150B876-BDE2-4850-A4AF-A20646BF7F8E}" srcOrd="0" destOrd="0" presId="urn:microsoft.com/office/officeart/2005/8/layout/chevron2"/>
    <dgm:cxn modelId="{27E65D4E-1557-4369-A0BC-17EA7AD81902}" type="presParOf" srcId="{FB825E9B-2105-421A-BE44-9ACA42292097}" destId="{B05C37F4-F644-43B6-A35E-9120F8172E16}" srcOrd="1" destOrd="0" presId="urn:microsoft.com/office/officeart/2005/8/layout/chevron2"/>
    <dgm:cxn modelId="{B7443185-6240-4B0A-838B-C7211E4F65E6}" type="presParOf" srcId="{C215C238-556A-459A-A7B8-60D9508D3536}" destId="{D3A96803-F20C-49F0-88C1-C5FC7567CF92}" srcOrd="3" destOrd="0" presId="urn:microsoft.com/office/officeart/2005/8/layout/chevron2"/>
    <dgm:cxn modelId="{ABE78E9D-577A-4AA2-94B5-1D4945EBBCC0}" type="presParOf" srcId="{C215C238-556A-459A-A7B8-60D9508D3536}" destId="{3283AF94-7F70-495D-89D8-262FBE0EC1D3}" srcOrd="4" destOrd="0" presId="urn:microsoft.com/office/officeart/2005/8/layout/chevron2"/>
    <dgm:cxn modelId="{B3FB4F84-741A-45AD-8145-7B2EA27A50CC}" type="presParOf" srcId="{3283AF94-7F70-495D-89D8-262FBE0EC1D3}" destId="{5F3CD383-7F80-449D-AE48-4A164D576ABF}" srcOrd="0" destOrd="0" presId="urn:microsoft.com/office/officeart/2005/8/layout/chevron2"/>
    <dgm:cxn modelId="{BCAA1716-A9BD-448A-B459-780E9FAB4ED5}" type="presParOf" srcId="{3283AF94-7F70-495D-89D8-262FBE0EC1D3}" destId="{D9CA5AAE-A5C2-4EDF-9074-94BEB5C06D2F}" srcOrd="1" destOrd="0" presId="urn:microsoft.com/office/officeart/2005/8/layout/chevron2"/>
    <dgm:cxn modelId="{6FD4BB16-A670-4236-9B19-27C5920B8232}" type="presParOf" srcId="{C215C238-556A-459A-A7B8-60D9508D3536}" destId="{62A9AF68-2886-4370-A654-8187115F7A56}" srcOrd="5" destOrd="0" presId="urn:microsoft.com/office/officeart/2005/8/layout/chevron2"/>
    <dgm:cxn modelId="{C419A313-5DC4-4BEA-A3DA-680F2E66961C}" type="presParOf" srcId="{C215C238-556A-459A-A7B8-60D9508D3536}" destId="{E0C91D67-E38A-4707-A170-8503A55122BA}" srcOrd="6" destOrd="0" presId="urn:microsoft.com/office/officeart/2005/8/layout/chevron2"/>
    <dgm:cxn modelId="{45B83595-F6C3-4205-B895-88861E5293F6}" type="presParOf" srcId="{E0C91D67-E38A-4707-A170-8503A55122BA}" destId="{9BAFC8AC-E6FB-4C90-A093-3453E453ABB6}" srcOrd="0" destOrd="0" presId="urn:microsoft.com/office/officeart/2005/8/layout/chevron2"/>
    <dgm:cxn modelId="{9C81E279-34AA-47C9-8391-5B0A68CE6BC0}" type="presParOf" srcId="{E0C91D67-E38A-4707-A170-8503A55122BA}" destId="{B719F9D3-27B1-4AE8-81FA-B915308975BA}" srcOrd="1" destOrd="0" presId="urn:microsoft.com/office/officeart/2005/8/layout/chevron2"/>
    <dgm:cxn modelId="{0D078354-F89F-4290-8F5F-D9289273EC41}" type="presParOf" srcId="{C215C238-556A-459A-A7B8-60D9508D3536}" destId="{703088AA-1AD9-4025-93E6-B23BAFBBA904}" srcOrd="7" destOrd="0" presId="urn:microsoft.com/office/officeart/2005/8/layout/chevron2"/>
    <dgm:cxn modelId="{20A4746D-CC84-4E87-AB7A-4368623943F4}" type="presParOf" srcId="{C215C238-556A-459A-A7B8-60D9508D3536}" destId="{F3746CAC-DF70-4AAA-9F7A-E08D41C68BF0}" srcOrd="8" destOrd="0" presId="urn:microsoft.com/office/officeart/2005/8/layout/chevron2"/>
    <dgm:cxn modelId="{F70AA935-EFB6-4CC6-BEBA-1E8A6FE4000C}" type="presParOf" srcId="{F3746CAC-DF70-4AAA-9F7A-E08D41C68BF0}" destId="{448DB3F5-2ACE-46FD-B093-23ED8C2D98ED}" srcOrd="0" destOrd="0" presId="urn:microsoft.com/office/officeart/2005/8/layout/chevron2"/>
    <dgm:cxn modelId="{72E68732-A805-4041-B54B-6B7095D43CFD}" type="presParOf" srcId="{F3746CAC-DF70-4AAA-9F7A-E08D41C68BF0}" destId="{408FEF9E-9844-44CB-A112-C0D46BBEA63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1" qsCatId="3D" csTypeId="urn:microsoft.com/office/officeart/2005/8/colors/accent6_2" csCatId="accent6" phldr="1"/>
      <dgm:spPr/>
      <dgm:t>
        <a:bodyPr/>
        <a:lstStyle/>
        <a:p>
          <a:endParaRPr lang="en-US"/>
        </a:p>
      </dgm:t>
    </dgm:pt>
    <dgm:pt modelId="{FA49A6F7-6919-43D8-B30F-552DF1C1CBC2}">
      <dgm:prSet phldrT="[Text]" custT="1"/>
      <dgm:spPr>
        <a:solidFill>
          <a:srgbClr val="92D050"/>
        </a:solidFill>
      </dgm:spPr>
      <dgm:t>
        <a:bodyPr/>
        <a:lstStyle/>
        <a:p>
          <a:pPr>
            <a:lnSpc>
              <a:spcPct val="90000"/>
            </a:lnSpc>
            <a:spcAft>
              <a:spcPct val="35000"/>
            </a:spcAft>
          </a:pPr>
          <a:r>
            <a:rPr lang="en-US" sz="1600" b="1" dirty="0"/>
            <a:t>Category 1</a:t>
          </a:r>
        </a:p>
        <a:p>
          <a:pPr>
            <a:lnSpc>
              <a:spcPts val="2000"/>
            </a:lnSpc>
            <a:spcAft>
              <a:spcPts val="0"/>
            </a:spcAft>
          </a:pPr>
          <a:r>
            <a:rPr lang="en-US" sz="1600" dirty="0"/>
            <a:t>  D&amp;I Vision, Strategy, and Business Case</a:t>
          </a:r>
        </a:p>
      </dgm:t>
    </dgm:pt>
    <dgm:pt modelId="{74856A95-BA26-4C1C-82B5-D4D390E7E976}" type="parTrans" cxnId="{F4C64677-67F1-4305-A4FB-41C8EA2CC158}">
      <dgm:prSet/>
      <dgm:spPr/>
      <dgm:t>
        <a:bodyPr/>
        <a:lstStyle/>
        <a:p>
          <a:endParaRPr lang="en-US"/>
        </a:p>
      </dgm:t>
    </dgm:pt>
    <dgm:pt modelId="{C08E7EE4-5212-4596-BF14-B0C17701272A}" type="sibTrans" cxnId="{F4C64677-67F1-4305-A4FB-41C8EA2CC158}">
      <dgm:prSet/>
      <dgm:spPr/>
      <dgm:t>
        <a:bodyPr/>
        <a:lstStyle/>
        <a:p>
          <a:endParaRPr lang="en-US"/>
        </a:p>
      </dgm:t>
    </dgm:pt>
    <dgm:pt modelId="{05F87B04-7B8A-4F14-B81B-C07FF5CA6DA3}">
      <dgm:prSet custT="1"/>
      <dgm:spPr>
        <a:solidFill>
          <a:schemeClr val="bg1">
            <a:lumMod val="95000"/>
          </a:schemeClr>
        </a:solidFill>
        <a:ln w="28575">
          <a:solidFill>
            <a:srgbClr val="92D050"/>
          </a:solidFill>
        </a:ln>
      </dgm:spPr>
      <dgm:t>
        <a:bodyPr/>
        <a:lstStyle/>
        <a:p>
          <a:r>
            <a:rPr lang="en-US" sz="1400" b="1" dirty="0">
              <a:solidFill>
                <a:schemeClr val="tx1"/>
              </a:solidFill>
            </a:rPr>
            <a:t>Develop</a:t>
          </a:r>
          <a:r>
            <a:rPr lang="en-US" sz="1300" dirty="0">
              <a:solidFill>
                <a:schemeClr val="tx1"/>
              </a:solidFill>
            </a:rPr>
            <a:t> </a:t>
          </a:r>
          <a:r>
            <a:rPr lang="en-US" sz="1200" dirty="0">
              <a:solidFill>
                <a:schemeClr val="tx1"/>
              </a:solidFill>
            </a:rPr>
            <a:t>a strong rationale for                          D&amp;I vision and strategy and                               align it to organizational goals </a:t>
          </a:r>
        </a:p>
      </dgm:t>
    </dgm:pt>
    <dgm:pt modelId="{5ACDCDFF-4E03-4838-8EC3-708B7E903442}" type="sibTrans" cxnId="{9BC5B3D4-BB88-45CE-90BD-D05587F00763}">
      <dgm:prSet/>
      <dgm:spPr/>
      <dgm:t>
        <a:bodyPr/>
        <a:lstStyle/>
        <a:p>
          <a:endParaRPr lang="en-US"/>
        </a:p>
      </dgm:t>
    </dgm:pt>
    <dgm:pt modelId="{17E1FC35-70B4-4F6B-8464-C1ED13301E63}" type="parTrans" cxnId="{9BC5B3D4-BB88-45CE-90BD-D05587F00763}">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FB1505FC-3338-40C6-8EEE-D8574A2DFF8E}" type="pres">
      <dgm:prSet presAssocID="{05F87B04-7B8A-4F14-B81B-C07FF5CA6DA3}" presName="compNode" presStyleCnt="0"/>
      <dgm:spPr/>
    </dgm:pt>
    <dgm:pt modelId="{4186198F-D164-4EAB-9C1D-CB86705797FB}" type="pres">
      <dgm:prSet presAssocID="{05F87B04-7B8A-4F14-B81B-C07FF5CA6DA3}" presName="aNode" presStyleLbl="bgShp" presStyleIdx="0" presStyleCnt="1" custLinFactNeighborX="-5512" custLinFactNeighborY="-1195"/>
      <dgm:spPr/>
      <dgm:t>
        <a:bodyPr/>
        <a:lstStyle/>
        <a:p>
          <a:endParaRPr lang="en-US"/>
        </a:p>
      </dgm:t>
    </dgm:pt>
    <dgm:pt modelId="{12772E9C-D942-4508-A991-79CB35E52B5F}" type="pres">
      <dgm:prSet presAssocID="{05F87B04-7B8A-4F14-B81B-C07FF5CA6DA3}" presName="textNode" presStyleLbl="bgShp" presStyleIdx="0" presStyleCnt="1"/>
      <dgm:spPr/>
      <dgm:t>
        <a:bodyPr/>
        <a:lstStyle/>
        <a:p>
          <a:endParaRPr lang="en-US"/>
        </a:p>
      </dgm:t>
    </dgm:pt>
    <dgm:pt modelId="{3F52D125-BEEA-4EC8-BB11-35FF4A8E73EE}" type="pres">
      <dgm:prSet presAssocID="{05F87B04-7B8A-4F14-B81B-C07FF5CA6DA3}" presName="compChildNode" presStyleCnt="0"/>
      <dgm:spPr/>
    </dgm:pt>
    <dgm:pt modelId="{F6B380B3-8CA7-4390-BEFB-72FAE68ED800}" type="pres">
      <dgm:prSet presAssocID="{05F87B04-7B8A-4F14-B81B-C07FF5CA6DA3}" presName="theInnerList" presStyleCnt="0"/>
      <dgm:spPr/>
    </dgm:pt>
    <dgm:pt modelId="{C075F576-C5C3-476C-B3C8-7D30AAD9F93A}" type="pres">
      <dgm:prSet presAssocID="{FA49A6F7-6919-43D8-B30F-552DF1C1CBC2}" presName="childNode" presStyleLbl="node1" presStyleIdx="0" presStyleCnt="1">
        <dgm:presLayoutVars>
          <dgm:bulletEnabled val="1"/>
        </dgm:presLayoutVars>
      </dgm:prSet>
      <dgm:spPr/>
      <dgm:t>
        <a:bodyPr/>
        <a:lstStyle/>
        <a:p>
          <a:endParaRPr lang="en-US"/>
        </a:p>
      </dgm:t>
    </dgm:pt>
  </dgm:ptLst>
  <dgm:cxnLst>
    <dgm:cxn modelId="{9BC5B3D4-BB88-45CE-90BD-D05587F00763}" srcId="{74421517-3B49-4C9A-863E-E442CA20AF79}" destId="{05F87B04-7B8A-4F14-B81B-C07FF5CA6DA3}" srcOrd="0" destOrd="0" parTransId="{17E1FC35-70B4-4F6B-8464-C1ED13301E63}" sibTransId="{5ACDCDFF-4E03-4838-8EC3-708B7E903442}"/>
    <dgm:cxn modelId="{27BCB947-9646-4802-905F-0F0895743D5D}" type="presOf" srcId="{05F87B04-7B8A-4F14-B81B-C07FF5CA6DA3}" destId="{4186198F-D164-4EAB-9C1D-CB86705797FB}" srcOrd="0" destOrd="0" presId="urn:microsoft.com/office/officeart/2005/8/layout/lProcess2"/>
    <dgm:cxn modelId="{740EE30E-8C3E-4CEB-8434-ED33E4156843}" type="presOf" srcId="{05F87B04-7B8A-4F14-B81B-C07FF5CA6DA3}" destId="{12772E9C-D942-4508-A991-79CB35E52B5F}" srcOrd="1" destOrd="0" presId="urn:microsoft.com/office/officeart/2005/8/layout/lProcess2"/>
    <dgm:cxn modelId="{F4C64677-67F1-4305-A4FB-41C8EA2CC158}" srcId="{05F87B04-7B8A-4F14-B81B-C07FF5CA6DA3}" destId="{FA49A6F7-6919-43D8-B30F-552DF1C1CBC2}" srcOrd="0" destOrd="0" parTransId="{74856A95-BA26-4C1C-82B5-D4D390E7E976}" sibTransId="{C08E7EE4-5212-4596-BF14-B0C17701272A}"/>
    <dgm:cxn modelId="{4BDFDF29-58F6-46F2-AB4C-1FC0C0711C93}" type="presOf" srcId="{FA49A6F7-6919-43D8-B30F-552DF1C1CBC2}" destId="{C075F576-C5C3-476C-B3C8-7D30AAD9F93A}" srcOrd="0" destOrd="0" presId="urn:microsoft.com/office/officeart/2005/8/layout/lProcess2"/>
    <dgm:cxn modelId="{6D5F05AA-621D-401C-8A73-1ED43E00BC62}" type="presOf" srcId="{74421517-3B49-4C9A-863E-E442CA20AF79}" destId="{41332634-E755-490A-997C-AEE9175B3DB1}" srcOrd="0" destOrd="0" presId="urn:microsoft.com/office/officeart/2005/8/layout/lProcess2"/>
    <dgm:cxn modelId="{224E8D45-DE77-46B8-8EDB-C108A3CC8154}" type="presParOf" srcId="{41332634-E755-490A-997C-AEE9175B3DB1}" destId="{FB1505FC-3338-40C6-8EEE-D8574A2DFF8E}" srcOrd="0" destOrd="0" presId="urn:microsoft.com/office/officeart/2005/8/layout/lProcess2"/>
    <dgm:cxn modelId="{D2023F29-FDB6-405D-9755-73CB25223028}" type="presParOf" srcId="{FB1505FC-3338-40C6-8EEE-D8574A2DFF8E}" destId="{4186198F-D164-4EAB-9C1D-CB86705797FB}" srcOrd="0" destOrd="0" presId="urn:microsoft.com/office/officeart/2005/8/layout/lProcess2"/>
    <dgm:cxn modelId="{40E3C548-C9F3-4E05-8789-128AD745A4C6}" type="presParOf" srcId="{FB1505FC-3338-40C6-8EEE-D8574A2DFF8E}" destId="{12772E9C-D942-4508-A991-79CB35E52B5F}" srcOrd="1" destOrd="0" presId="urn:microsoft.com/office/officeart/2005/8/layout/lProcess2"/>
    <dgm:cxn modelId="{CFB9D401-1ABF-4B22-B678-67917409C931}" type="presParOf" srcId="{FB1505FC-3338-40C6-8EEE-D8574A2DFF8E}" destId="{3F52D125-BEEA-4EC8-BB11-35FF4A8E73EE}" srcOrd="2" destOrd="0" presId="urn:microsoft.com/office/officeart/2005/8/layout/lProcess2"/>
    <dgm:cxn modelId="{FDB41E1A-3165-4DEF-82E6-2180950AB720}" type="presParOf" srcId="{3F52D125-BEEA-4EC8-BB11-35FF4A8E73EE}" destId="{F6B380B3-8CA7-4390-BEFB-72FAE68ED800}" srcOrd="0" destOrd="0" presId="urn:microsoft.com/office/officeart/2005/8/layout/lProcess2"/>
    <dgm:cxn modelId="{EFA7C9E1-8460-48B7-A6B5-DC126F2B5CF1}" type="presParOf" srcId="{F6B380B3-8CA7-4390-BEFB-72FAE68ED800}" destId="{C075F576-C5C3-476C-B3C8-7D30AAD9F93A}" srcOrd="0" destOrd="0" presId="urn:microsoft.com/office/officeart/2005/8/layout/lProcess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1" qsCatId="3D" csTypeId="urn:microsoft.com/office/officeart/2005/8/colors/accent6_2" csCatId="accent6" phldr="1"/>
      <dgm:spPr/>
      <dgm:t>
        <a:bodyPr/>
        <a:lstStyle/>
        <a:p>
          <a:endParaRPr lang="en-US"/>
        </a:p>
      </dgm:t>
    </dgm:pt>
    <dgm:pt modelId="{8F17DBE5-972C-4ADC-8CFC-22380A2B2B35}">
      <dgm:prSet phldrT="[Text]" custT="1"/>
      <dgm:spPr>
        <a:solidFill>
          <a:schemeClr val="bg1">
            <a:lumMod val="95000"/>
          </a:schemeClr>
        </a:solidFill>
        <a:ln w="28575">
          <a:solidFill>
            <a:srgbClr val="92D050"/>
          </a:solidFill>
        </a:ln>
      </dgm:spPr>
      <dgm:t>
        <a:bodyPr/>
        <a:lstStyle/>
        <a:p>
          <a:r>
            <a:rPr lang="en-US" sz="1400" b="1" dirty="0"/>
            <a:t>Hold</a:t>
          </a:r>
          <a:r>
            <a:rPr lang="en-US" sz="1100" dirty="0"/>
            <a:t> </a:t>
          </a:r>
          <a:r>
            <a:rPr lang="en-US" sz="1200" dirty="0"/>
            <a:t>leaders accountable for implementing the organization’s                                                            D&amp;I vision, setting goals, achieving                       results, and being role models</a:t>
          </a:r>
        </a:p>
      </dgm:t>
    </dgm:pt>
    <dgm:pt modelId="{8AC79684-8C27-4AA1-9464-A7231F028B48}" type="parTrans" cxnId="{2662E5D5-488A-4858-BA44-BE5A5B196604}">
      <dgm:prSet/>
      <dgm:spPr/>
      <dgm:t>
        <a:bodyPr/>
        <a:lstStyle/>
        <a:p>
          <a:endParaRPr lang="en-US"/>
        </a:p>
      </dgm:t>
    </dgm:pt>
    <dgm:pt modelId="{E5FAFFE6-09F4-4B04-A592-805C95DFC91C}" type="sibTrans" cxnId="{2662E5D5-488A-4858-BA44-BE5A5B196604}">
      <dgm:prSet/>
      <dgm:spPr/>
      <dgm:t>
        <a:bodyPr/>
        <a:lstStyle/>
        <a:p>
          <a:endParaRPr lang="en-US"/>
        </a:p>
      </dgm:t>
    </dgm:pt>
    <dgm:pt modelId="{1302940F-A55D-4B1B-8B88-995B3CA817B0}">
      <dgm:prSet phldrT="[Text]" custT="1"/>
      <dgm:spPr>
        <a:solidFill>
          <a:srgbClr val="92D050"/>
        </a:solidFill>
      </dgm:spPr>
      <dgm:t>
        <a:bodyPr/>
        <a:lstStyle/>
        <a:p>
          <a:pPr algn="ctr">
            <a:lnSpc>
              <a:spcPct val="90000"/>
            </a:lnSpc>
            <a:spcAft>
              <a:spcPct val="35000"/>
            </a:spcAft>
          </a:pPr>
          <a:r>
            <a:rPr lang="en-US" sz="1600" b="1" dirty="0"/>
            <a:t>Category 2</a:t>
          </a:r>
        </a:p>
        <a:p>
          <a:pPr algn="ctr">
            <a:lnSpc>
              <a:spcPts val="2000"/>
            </a:lnSpc>
            <a:spcAft>
              <a:spcPts val="0"/>
            </a:spcAft>
          </a:pPr>
          <a:r>
            <a:rPr lang="en-US" sz="1600" dirty="0"/>
            <a:t>Leadership and Accountability</a:t>
          </a:r>
        </a:p>
      </dgm:t>
    </dgm:pt>
    <dgm:pt modelId="{944DE744-FC73-4F56-895D-44075C5F87B8}" type="parTrans" cxnId="{2AB5C65F-F10D-4185-AB87-7BA31D37151B}">
      <dgm:prSet/>
      <dgm:spPr/>
      <dgm:t>
        <a:bodyPr/>
        <a:lstStyle/>
        <a:p>
          <a:endParaRPr lang="en-US"/>
        </a:p>
      </dgm:t>
    </dgm:pt>
    <dgm:pt modelId="{B9CF9439-86C9-49B1-8F65-E46CEB084329}" type="sibTrans" cxnId="{2AB5C65F-F10D-4185-AB87-7BA31D37151B}">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95A625B3-D7B9-4FB3-8705-294E894EFA32}" type="pres">
      <dgm:prSet presAssocID="{8F17DBE5-972C-4ADC-8CFC-22380A2B2B35}" presName="compNode" presStyleCnt="0"/>
      <dgm:spPr/>
    </dgm:pt>
    <dgm:pt modelId="{1AF8AEFB-B5FE-47F6-A431-84EADC03B605}" type="pres">
      <dgm:prSet presAssocID="{8F17DBE5-972C-4ADC-8CFC-22380A2B2B35}" presName="aNode" presStyleLbl="bgShp" presStyleIdx="0" presStyleCnt="1" custLinFactNeighborX="0"/>
      <dgm:spPr/>
      <dgm:t>
        <a:bodyPr/>
        <a:lstStyle/>
        <a:p>
          <a:endParaRPr lang="en-US"/>
        </a:p>
      </dgm:t>
    </dgm:pt>
    <dgm:pt modelId="{C76D8B81-7325-4F2D-B4B5-2F8F993749DA}" type="pres">
      <dgm:prSet presAssocID="{8F17DBE5-972C-4ADC-8CFC-22380A2B2B35}" presName="textNode" presStyleLbl="bgShp" presStyleIdx="0" presStyleCnt="1"/>
      <dgm:spPr/>
      <dgm:t>
        <a:bodyPr/>
        <a:lstStyle/>
        <a:p>
          <a:endParaRPr lang="en-US"/>
        </a:p>
      </dgm:t>
    </dgm:pt>
    <dgm:pt modelId="{D97C3A0D-8BB6-4793-925E-3AE92609EFAC}" type="pres">
      <dgm:prSet presAssocID="{8F17DBE5-972C-4ADC-8CFC-22380A2B2B35}" presName="compChildNode" presStyleCnt="0"/>
      <dgm:spPr/>
    </dgm:pt>
    <dgm:pt modelId="{4CC77223-8A04-4833-AE0F-87387E8B8D41}" type="pres">
      <dgm:prSet presAssocID="{8F17DBE5-972C-4ADC-8CFC-22380A2B2B35}" presName="theInnerList" presStyleCnt="0"/>
      <dgm:spPr/>
    </dgm:pt>
    <dgm:pt modelId="{698F76C4-06B3-4547-BBE9-73DB0FC1F963}" type="pres">
      <dgm:prSet presAssocID="{1302940F-A55D-4B1B-8B88-995B3CA817B0}" presName="childNode" presStyleLbl="node1" presStyleIdx="0" presStyleCnt="1">
        <dgm:presLayoutVars>
          <dgm:bulletEnabled val="1"/>
        </dgm:presLayoutVars>
      </dgm:prSet>
      <dgm:spPr/>
      <dgm:t>
        <a:bodyPr/>
        <a:lstStyle/>
        <a:p>
          <a:endParaRPr lang="en-US"/>
        </a:p>
      </dgm:t>
    </dgm:pt>
  </dgm:ptLst>
  <dgm:cxnLst>
    <dgm:cxn modelId="{57590EA5-6934-4E13-9FCE-C846180315D0}" type="presOf" srcId="{8F17DBE5-972C-4ADC-8CFC-22380A2B2B35}" destId="{C76D8B81-7325-4F2D-B4B5-2F8F993749DA}" srcOrd="1" destOrd="0" presId="urn:microsoft.com/office/officeart/2005/8/layout/lProcess2"/>
    <dgm:cxn modelId="{E7C67FAC-F599-4C7E-BC3B-40E6F5086FBC}" type="presOf" srcId="{8F17DBE5-972C-4ADC-8CFC-22380A2B2B35}" destId="{1AF8AEFB-B5FE-47F6-A431-84EADC03B605}" srcOrd="0" destOrd="0" presId="urn:microsoft.com/office/officeart/2005/8/layout/lProcess2"/>
    <dgm:cxn modelId="{2AB5C65F-F10D-4185-AB87-7BA31D37151B}" srcId="{8F17DBE5-972C-4ADC-8CFC-22380A2B2B35}" destId="{1302940F-A55D-4B1B-8B88-995B3CA817B0}" srcOrd="0" destOrd="0" parTransId="{944DE744-FC73-4F56-895D-44075C5F87B8}" sibTransId="{B9CF9439-86C9-49B1-8F65-E46CEB084329}"/>
    <dgm:cxn modelId="{CABBDCA7-31B5-49A0-A2D5-347BE14303C8}" type="presOf" srcId="{1302940F-A55D-4B1B-8B88-995B3CA817B0}" destId="{698F76C4-06B3-4547-BBE9-73DB0FC1F963}" srcOrd="0" destOrd="0" presId="urn:microsoft.com/office/officeart/2005/8/layout/lProcess2"/>
    <dgm:cxn modelId="{2662E5D5-488A-4858-BA44-BE5A5B196604}" srcId="{74421517-3B49-4C9A-863E-E442CA20AF79}" destId="{8F17DBE5-972C-4ADC-8CFC-22380A2B2B35}" srcOrd="0" destOrd="0" parTransId="{8AC79684-8C27-4AA1-9464-A7231F028B48}" sibTransId="{E5FAFFE6-09F4-4B04-A592-805C95DFC91C}"/>
    <dgm:cxn modelId="{2A7B3824-C078-471F-A627-E2C048775A81}" type="presOf" srcId="{74421517-3B49-4C9A-863E-E442CA20AF79}" destId="{41332634-E755-490A-997C-AEE9175B3DB1}" srcOrd="0" destOrd="0" presId="urn:microsoft.com/office/officeart/2005/8/layout/lProcess2"/>
    <dgm:cxn modelId="{ED747F17-8623-4424-A5F9-0D09B0DD581A}" type="presParOf" srcId="{41332634-E755-490A-997C-AEE9175B3DB1}" destId="{95A625B3-D7B9-4FB3-8705-294E894EFA32}" srcOrd="0" destOrd="0" presId="urn:microsoft.com/office/officeart/2005/8/layout/lProcess2"/>
    <dgm:cxn modelId="{680B03A2-CF6E-400F-805D-139D1DD6DA91}" type="presParOf" srcId="{95A625B3-D7B9-4FB3-8705-294E894EFA32}" destId="{1AF8AEFB-B5FE-47F6-A431-84EADC03B605}" srcOrd="0" destOrd="0" presId="urn:microsoft.com/office/officeart/2005/8/layout/lProcess2"/>
    <dgm:cxn modelId="{0AB3BD8E-3BCF-4E28-94BD-EF9A6A641558}" type="presParOf" srcId="{95A625B3-D7B9-4FB3-8705-294E894EFA32}" destId="{C76D8B81-7325-4F2D-B4B5-2F8F993749DA}" srcOrd="1" destOrd="0" presId="urn:microsoft.com/office/officeart/2005/8/layout/lProcess2"/>
    <dgm:cxn modelId="{C4A94BAF-224A-47FA-96EB-B44E467356FD}" type="presParOf" srcId="{95A625B3-D7B9-4FB3-8705-294E894EFA32}" destId="{D97C3A0D-8BB6-4793-925E-3AE92609EFAC}" srcOrd="2" destOrd="0" presId="urn:microsoft.com/office/officeart/2005/8/layout/lProcess2"/>
    <dgm:cxn modelId="{CF729666-2A6F-4DEC-83E5-0B3FB61CB9D1}" type="presParOf" srcId="{D97C3A0D-8BB6-4793-925E-3AE92609EFAC}" destId="{4CC77223-8A04-4833-AE0F-87387E8B8D41}" srcOrd="0" destOrd="0" presId="urn:microsoft.com/office/officeart/2005/8/layout/lProcess2"/>
    <dgm:cxn modelId="{41BE848A-457D-4AA5-98EA-2929C7BE9F4E}" type="presParOf" srcId="{4CC77223-8A04-4833-AE0F-87387E8B8D41}" destId="{698F76C4-06B3-4547-BBE9-73DB0FC1F963}" srcOrd="0" destOrd="0" presId="urn:microsoft.com/office/officeart/2005/8/layout/lProcess2"/>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1" qsCatId="3D" csTypeId="urn:microsoft.com/office/officeart/2005/8/colors/accent6_2" csCatId="accent6" phldr="1"/>
      <dgm:spPr/>
      <dgm:t>
        <a:bodyPr/>
        <a:lstStyle/>
        <a:p>
          <a:endParaRPr lang="en-US"/>
        </a:p>
      </dgm:t>
    </dgm:pt>
    <dgm:pt modelId="{4CEB4B20-583D-4447-8983-8CB795299817}">
      <dgm:prSet phldrT="[Text]" custT="1"/>
      <dgm:spPr>
        <a:solidFill>
          <a:schemeClr val="bg1">
            <a:lumMod val="95000"/>
          </a:schemeClr>
        </a:solidFill>
        <a:ln w="28575">
          <a:solidFill>
            <a:srgbClr val="92D050"/>
          </a:solidFill>
        </a:ln>
      </dgm:spPr>
      <dgm:t>
        <a:bodyPr/>
        <a:lstStyle/>
        <a:p>
          <a:r>
            <a:rPr lang="en-US" sz="1400" b="1" dirty="0"/>
            <a:t>Provide </a:t>
          </a:r>
          <a:r>
            <a:rPr lang="en-US" sz="1200" dirty="0"/>
            <a:t>dedicated support                                               and structure with authority                                and budget to                                                                                                           effectively implement D&amp;I</a:t>
          </a:r>
        </a:p>
      </dgm:t>
    </dgm:pt>
    <dgm:pt modelId="{16EAA982-B0F0-49B2-96F9-0BB5D897F76E}" type="parTrans" cxnId="{346DDE9F-7E1F-4E9D-A1BF-2FA652D59A3D}">
      <dgm:prSet/>
      <dgm:spPr/>
      <dgm:t>
        <a:bodyPr/>
        <a:lstStyle/>
        <a:p>
          <a:endParaRPr lang="en-US"/>
        </a:p>
      </dgm:t>
    </dgm:pt>
    <dgm:pt modelId="{77BE9060-0DBB-451D-8F05-550BED0AE167}" type="sibTrans" cxnId="{346DDE9F-7E1F-4E9D-A1BF-2FA652D59A3D}">
      <dgm:prSet/>
      <dgm:spPr/>
      <dgm:t>
        <a:bodyPr/>
        <a:lstStyle/>
        <a:p>
          <a:endParaRPr lang="en-US"/>
        </a:p>
      </dgm:t>
    </dgm:pt>
    <dgm:pt modelId="{93A80A14-D57E-4A6D-8FB8-E3FD284C20A8}">
      <dgm:prSet phldrT="[Text]" custT="1"/>
      <dgm:spPr>
        <a:solidFill>
          <a:srgbClr val="92D050"/>
        </a:solidFill>
      </dgm:spPr>
      <dgm:t>
        <a:bodyPr/>
        <a:lstStyle/>
        <a:p>
          <a:pPr>
            <a:lnSpc>
              <a:spcPct val="90000"/>
            </a:lnSpc>
            <a:spcAft>
              <a:spcPct val="35000"/>
            </a:spcAft>
          </a:pPr>
          <a:r>
            <a:rPr lang="en-US" sz="1600" b="1" dirty="0"/>
            <a:t>Category 3  </a:t>
          </a:r>
        </a:p>
        <a:p>
          <a:pPr>
            <a:lnSpc>
              <a:spcPts val="2000"/>
            </a:lnSpc>
            <a:spcAft>
              <a:spcPts val="0"/>
            </a:spcAft>
          </a:pPr>
          <a:r>
            <a:rPr lang="en-US" sz="1600" dirty="0"/>
            <a:t>D&amp;I Structure and Implementation </a:t>
          </a:r>
        </a:p>
      </dgm:t>
    </dgm:pt>
    <dgm:pt modelId="{A906F746-A54C-4AC8-9BEC-B38A5F2EAE6D}" type="parTrans" cxnId="{7189EBA5-00C8-4FCB-9DA8-C73D2C473D8D}">
      <dgm:prSet/>
      <dgm:spPr/>
      <dgm:t>
        <a:bodyPr/>
        <a:lstStyle/>
        <a:p>
          <a:endParaRPr lang="en-US"/>
        </a:p>
      </dgm:t>
    </dgm:pt>
    <dgm:pt modelId="{712B04B8-AA68-4238-A636-3AF62BD44E22}" type="sibTrans" cxnId="{7189EBA5-00C8-4FCB-9DA8-C73D2C473D8D}">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8DBC7FAF-FA1F-49F8-A974-E860CCD9C790}" type="pres">
      <dgm:prSet presAssocID="{4CEB4B20-583D-4447-8983-8CB795299817}" presName="compNode" presStyleCnt="0"/>
      <dgm:spPr/>
    </dgm:pt>
    <dgm:pt modelId="{F7F980FF-1094-4F5D-B490-FBED9D8AF38C}" type="pres">
      <dgm:prSet presAssocID="{4CEB4B20-583D-4447-8983-8CB795299817}" presName="aNode" presStyleLbl="bgShp" presStyleIdx="0" presStyleCnt="1" custLinFactNeighborX="-49" custLinFactNeighborY="-514"/>
      <dgm:spPr/>
      <dgm:t>
        <a:bodyPr/>
        <a:lstStyle/>
        <a:p>
          <a:endParaRPr lang="en-US"/>
        </a:p>
      </dgm:t>
    </dgm:pt>
    <dgm:pt modelId="{8E8AFC57-18C6-4672-8AC6-B7F01CC0DD6B}" type="pres">
      <dgm:prSet presAssocID="{4CEB4B20-583D-4447-8983-8CB795299817}" presName="textNode" presStyleLbl="bgShp" presStyleIdx="0" presStyleCnt="1"/>
      <dgm:spPr/>
      <dgm:t>
        <a:bodyPr/>
        <a:lstStyle/>
        <a:p>
          <a:endParaRPr lang="en-US"/>
        </a:p>
      </dgm:t>
    </dgm:pt>
    <dgm:pt modelId="{98A86EA3-278D-4261-B89D-71905BEC4C13}" type="pres">
      <dgm:prSet presAssocID="{4CEB4B20-583D-4447-8983-8CB795299817}" presName="compChildNode" presStyleCnt="0"/>
      <dgm:spPr/>
    </dgm:pt>
    <dgm:pt modelId="{8BF0B8B5-8660-4F55-946C-C666D3A64FB9}" type="pres">
      <dgm:prSet presAssocID="{4CEB4B20-583D-4447-8983-8CB795299817}" presName="theInnerList" presStyleCnt="0"/>
      <dgm:spPr/>
    </dgm:pt>
    <dgm:pt modelId="{C81BCDE7-42C3-4882-AE5B-ECB891075C36}" type="pres">
      <dgm:prSet presAssocID="{93A80A14-D57E-4A6D-8FB8-E3FD284C20A8}" presName="childNode" presStyleLbl="node1" presStyleIdx="0" presStyleCnt="1">
        <dgm:presLayoutVars>
          <dgm:bulletEnabled val="1"/>
        </dgm:presLayoutVars>
      </dgm:prSet>
      <dgm:spPr/>
      <dgm:t>
        <a:bodyPr/>
        <a:lstStyle/>
        <a:p>
          <a:endParaRPr lang="en-US"/>
        </a:p>
      </dgm:t>
    </dgm:pt>
  </dgm:ptLst>
  <dgm:cxnLst>
    <dgm:cxn modelId="{77585B30-0885-4D23-B762-7F857BEF175C}" type="presOf" srcId="{4CEB4B20-583D-4447-8983-8CB795299817}" destId="{8E8AFC57-18C6-4672-8AC6-B7F01CC0DD6B}" srcOrd="1" destOrd="0" presId="urn:microsoft.com/office/officeart/2005/8/layout/lProcess2"/>
    <dgm:cxn modelId="{346DDE9F-7E1F-4E9D-A1BF-2FA652D59A3D}" srcId="{74421517-3B49-4C9A-863E-E442CA20AF79}" destId="{4CEB4B20-583D-4447-8983-8CB795299817}" srcOrd="0" destOrd="0" parTransId="{16EAA982-B0F0-49B2-96F9-0BB5D897F76E}" sibTransId="{77BE9060-0DBB-451D-8F05-550BED0AE167}"/>
    <dgm:cxn modelId="{7189EBA5-00C8-4FCB-9DA8-C73D2C473D8D}" srcId="{4CEB4B20-583D-4447-8983-8CB795299817}" destId="{93A80A14-D57E-4A6D-8FB8-E3FD284C20A8}" srcOrd="0" destOrd="0" parTransId="{A906F746-A54C-4AC8-9BEC-B38A5F2EAE6D}" sibTransId="{712B04B8-AA68-4238-A636-3AF62BD44E22}"/>
    <dgm:cxn modelId="{A5C79FA8-A1F7-4605-8C69-684165C3B554}" type="presOf" srcId="{74421517-3B49-4C9A-863E-E442CA20AF79}" destId="{41332634-E755-490A-997C-AEE9175B3DB1}" srcOrd="0" destOrd="0" presId="urn:microsoft.com/office/officeart/2005/8/layout/lProcess2"/>
    <dgm:cxn modelId="{9FBC6CFE-CABA-4144-9893-A4E69DC37C4B}" type="presOf" srcId="{93A80A14-D57E-4A6D-8FB8-E3FD284C20A8}" destId="{C81BCDE7-42C3-4882-AE5B-ECB891075C36}" srcOrd="0" destOrd="0" presId="urn:microsoft.com/office/officeart/2005/8/layout/lProcess2"/>
    <dgm:cxn modelId="{9F81267A-2F8F-451B-81EC-E71D7F076C98}" type="presOf" srcId="{4CEB4B20-583D-4447-8983-8CB795299817}" destId="{F7F980FF-1094-4F5D-B490-FBED9D8AF38C}" srcOrd="0" destOrd="0" presId="urn:microsoft.com/office/officeart/2005/8/layout/lProcess2"/>
    <dgm:cxn modelId="{3A876020-B060-4F39-ABCA-7378C1A52D71}" type="presParOf" srcId="{41332634-E755-490A-997C-AEE9175B3DB1}" destId="{8DBC7FAF-FA1F-49F8-A974-E860CCD9C790}" srcOrd="0" destOrd="0" presId="urn:microsoft.com/office/officeart/2005/8/layout/lProcess2"/>
    <dgm:cxn modelId="{A2A0EF26-2DBE-4BFF-9142-503467141E7C}" type="presParOf" srcId="{8DBC7FAF-FA1F-49F8-A974-E860CCD9C790}" destId="{F7F980FF-1094-4F5D-B490-FBED9D8AF38C}" srcOrd="0" destOrd="0" presId="urn:microsoft.com/office/officeart/2005/8/layout/lProcess2"/>
    <dgm:cxn modelId="{E696DD22-2427-439D-B60D-49D9279D804F}" type="presParOf" srcId="{8DBC7FAF-FA1F-49F8-A974-E860CCD9C790}" destId="{8E8AFC57-18C6-4672-8AC6-B7F01CC0DD6B}" srcOrd="1" destOrd="0" presId="urn:microsoft.com/office/officeart/2005/8/layout/lProcess2"/>
    <dgm:cxn modelId="{EF142FD2-0471-4B95-9117-52CEF721F8FD}" type="presParOf" srcId="{8DBC7FAF-FA1F-49F8-A974-E860CCD9C790}" destId="{98A86EA3-278D-4261-B89D-71905BEC4C13}" srcOrd="2" destOrd="0" presId="urn:microsoft.com/office/officeart/2005/8/layout/lProcess2"/>
    <dgm:cxn modelId="{81411600-D420-462A-B0AB-11799D14867C}" type="presParOf" srcId="{98A86EA3-278D-4261-B89D-71905BEC4C13}" destId="{8BF0B8B5-8660-4F55-946C-C666D3A64FB9}" srcOrd="0" destOrd="0" presId="urn:microsoft.com/office/officeart/2005/8/layout/lProcess2"/>
    <dgm:cxn modelId="{4FD30903-98BB-4DE3-81DD-68B05B509461}" type="presParOf" srcId="{8BF0B8B5-8660-4F55-946C-C666D3A64FB9}" destId="{C81BCDE7-42C3-4882-AE5B-ECB891075C36}" srcOrd="0" destOrd="0" presId="urn:microsoft.com/office/officeart/2005/8/layout/lProcess2"/>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en-US"/>
        </a:p>
      </dgm:t>
    </dgm:pt>
    <dgm:pt modelId="{05F87B04-7B8A-4F14-B81B-C07FF5CA6DA3}">
      <dgm:prSet custT="1"/>
      <dgm:spPr>
        <a:solidFill>
          <a:schemeClr val="bg1">
            <a:lumMod val="95000"/>
          </a:schemeClr>
        </a:solidFill>
        <a:ln w="28575">
          <a:solidFill>
            <a:srgbClr val="00B0F0"/>
          </a:solidFill>
        </a:ln>
      </dgm:spPr>
      <dgm:t>
        <a:bodyPr/>
        <a:lstStyle/>
        <a:p>
          <a:r>
            <a:rPr lang="en-US" sz="1400" b="1" dirty="0"/>
            <a:t>Ensure</a:t>
          </a:r>
          <a:r>
            <a:rPr lang="en-US" sz="1100" b="1" dirty="0"/>
            <a:t> </a:t>
          </a:r>
          <a:r>
            <a:rPr lang="en-US" sz="1200" dirty="0"/>
            <a:t>that D&amp;I is                            integrated into recruitment, talent development, advancement, and retention </a:t>
          </a:r>
        </a:p>
      </dgm:t>
    </dgm:pt>
    <dgm:pt modelId="{17E1FC35-70B4-4F6B-8464-C1ED13301E63}" type="parTrans" cxnId="{9BC5B3D4-BB88-45CE-90BD-D05587F00763}">
      <dgm:prSet/>
      <dgm:spPr/>
      <dgm:t>
        <a:bodyPr/>
        <a:lstStyle/>
        <a:p>
          <a:endParaRPr lang="en-US"/>
        </a:p>
      </dgm:t>
    </dgm:pt>
    <dgm:pt modelId="{5ACDCDFF-4E03-4838-8EC3-708B7E903442}" type="sibTrans" cxnId="{9BC5B3D4-BB88-45CE-90BD-D05587F00763}">
      <dgm:prSet/>
      <dgm:spPr/>
      <dgm:t>
        <a:bodyPr/>
        <a:lstStyle/>
        <a:p>
          <a:endParaRPr lang="en-US"/>
        </a:p>
      </dgm:t>
    </dgm:pt>
    <dgm:pt modelId="{FA49A6F7-6919-43D8-B30F-552DF1C1CBC2}">
      <dgm:prSet phldrT="[Text]" custT="1"/>
      <dgm:spPr>
        <a:solidFill>
          <a:srgbClr val="00B0F0"/>
        </a:solidFill>
      </dgm:spPr>
      <dgm:t>
        <a:bodyPr/>
        <a:lstStyle/>
        <a:p>
          <a:pPr>
            <a:lnSpc>
              <a:spcPct val="90000"/>
            </a:lnSpc>
            <a:spcAft>
              <a:spcPct val="35000"/>
            </a:spcAft>
          </a:pPr>
          <a:r>
            <a:rPr lang="en-US" sz="1600" b="1" dirty="0"/>
            <a:t>Category 4</a:t>
          </a:r>
        </a:p>
        <a:p>
          <a:pPr>
            <a:lnSpc>
              <a:spcPts val="1600"/>
            </a:lnSpc>
            <a:spcAft>
              <a:spcPts val="0"/>
            </a:spcAft>
          </a:pPr>
          <a:r>
            <a:rPr lang="en-US" sz="1600" dirty="0"/>
            <a:t>  Recruitment, Retention, Development, and Advancement</a:t>
          </a:r>
        </a:p>
      </dgm:t>
    </dgm:pt>
    <dgm:pt modelId="{74856A95-BA26-4C1C-82B5-D4D390E7E976}" type="parTrans" cxnId="{F4C64677-67F1-4305-A4FB-41C8EA2CC158}">
      <dgm:prSet/>
      <dgm:spPr/>
      <dgm:t>
        <a:bodyPr/>
        <a:lstStyle/>
        <a:p>
          <a:endParaRPr lang="en-US"/>
        </a:p>
      </dgm:t>
    </dgm:pt>
    <dgm:pt modelId="{C08E7EE4-5212-4596-BF14-B0C17701272A}" type="sibTrans" cxnId="{F4C64677-67F1-4305-A4FB-41C8EA2CC158}">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FB1505FC-3338-40C6-8EEE-D8574A2DFF8E}" type="pres">
      <dgm:prSet presAssocID="{05F87B04-7B8A-4F14-B81B-C07FF5CA6DA3}" presName="compNode" presStyleCnt="0"/>
      <dgm:spPr/>
    </dgm:pt>
    <dgm:pt modelId="{4186198F-D164-4EAB-9C1D-CB86705797FB}" type="pres">
      <dgm:prSet presAssocID="{05F87B04-7B8A-4F14-B81B-C07FF5CA6DA3}" presName="aNode" presStyleLbl="bgShp" presStyleIdx="0" presStyleCnt="1" custLinFactNeighborX="-5512" custLinFactNeighborY="-1195"/>
      <dgm:spPr/>
      <dgm:t>
        <a:bodyPr/>
        <a:lstStyle/>
        <a:p>
          <a:endParaRPr lang="en-US"/>
        </a:p>
      </dgm:t>
    </dgm:pt>
    <dgm:pt modelId="{12772E9C-D942-4508-A991-79CB35E52B5F}" type="pres">
      <dgm:prSet presAssocID="{05F87B04-7B8A-4F14-B81B-C07FF5CA6DA3}" presName="textNode" presStyleLbl="bgShp" presStyleIdx="0" presStyleCnt="1"/>
      <dgm:spPr/>
      <dgm:t>
        <a:bodyPr/>
        <a:lstStyle/>
        <a:p>
          <a:endParaRPr lang="en-US"/>
        </a:p>
      </dgm:t>
    </dgm:pt>
    <dgm:pt modelId="{3F52D125-BEEA-4EC8-BB11-35FF4A8E73EE}" type="pres">
      <dgm:prSet presAssocID="{05F87B04-7B8A-4F14-B81B-C07FF5CA6DA3}" presName="compChildNode" presStyleCnt="0"/>
      <dgm:spPr/>
    </dgm:pt>
    <dgm:pt modelId="{F6B380B3-8CA7-4390-BEFB-72FAE68ED800}" type="pres">
      <dgm:prSet presAssocID="{05F87B04-7B8A-4F14-B81B-C07FF5CA6DA3}" presName="theInnerList" presStyleCnt="0"/>
      <dgm:spPr/>
    </dgm:pt>
    <dgm:pt modelId="{C075F576-C5C3-476C-B3C8-7D30AAD9F93A}" type="pres">
      <dgm:prSet presAssocID="{FA49A6F7-6919-43D8-B30F-552DF1C1CBC2}" presName="childNode" presStyleLbl="node1" presStyleIdx="0" presStyleCnt="1">
        <dgm:presLayoutVars>
          <dgm:bulletEnabled val="1"/>
        </dgm:presLayoutVars>
      </dgm:prSet>
      <dgm:spPr/>
      <dgm:t>
        <a:bodyPr/>
        <a:lstStyle/>
        <a:p>
          <a:endParaRPr lang="en-US"/>
        </a:p>
      </dgm:t>
    </dgm:pt>
  </dgm:ptLst>
  <dgm:cxnLst>
    <dgm:cxn modelId="{9BC5B3D4-BB88-45CE-90BD-D05587F00763}" srcId="{74421517-3B49-4C9A-863E-E442CA20AF79}" destId="{05F87B04-7B8A-4F14-B81B-C07FF5CA6DA3}" srcOrd="0" destOrd="0" parTransId="{17E1FC35-70B4-4F6B-8464-C1ED13301E63}" sibTransId="{5ACDCDFF-4E03-4838-8EC3-708B7E903442}"/>
    <dgm:cxn modelId="{880EFB1E-5B03-46D2-AA95-7A241E30191A}" type="presOf" srcId="{FA49A6F7-6919-43D8-B30F-552DF1C1CBC2}" destId="{C075F576-C5C3-476C-B3C8-7D30AAD9F93A}" srcOrd="0" destOrd="0" presId="urn:microsoft.com/office/officeart/2005/8/layout/lProcess2"/>
    <dgm:cxn modelId="{F4C64677-67F1-4305-A4FB-41C8EA2CC158}" srcId="{05F87B04-7B8A-4F14-B81B-C07FF5CA6DA3}" destId="{FA49A6F7-6919-43D8-B30F-552DF1C1CBC2}" srcOrd="0" destOrd="0" parTransId="{74856A95-BA26-4C1C-82B5-D4D390E7E976}" sibTransId="{C08E7EE4-5212-4596-BF14-B0C17701272A}"/>
    <dgm:cxn modelId="{C3A83763-69DA-4C29-BCA3-0494FE176869}" type="presOf" srcId="{05F87B04-7B8A-4F14-B81B-C07FF5CA6DA3}" destId="{12772E9C-D942-4508-A991-79CB35E52B5F}" srcOrd="1" destOrd="0" presId="urn:microsoft.com/office/officeart/2005/8/layout/lProcess2"/>
    <dgm:cxn modelId="{4CD1A5E4-B878-4C74-9E32-DCA63AF6AD7E}" type="presOf" srcId="{74421517-3B49-4C9A-863E-E442CA20AF79}" destId="{41332634-E755-490A-997C-AEE9175B3DB1}" srcOrd="0" destOrd="0" presId="urn:microsoft.com/office/officeart/2005/8/layout/lProcess2"/>
    <dgm:cxn modelId="{3A1004BB-47C9-4A45-95C0-983AA47A2B37}" type="presOf" srcId="{05F87B04-7B8A-4F14-B81B-C07FF5CA6DA3}" destId="{4186198F-D164-4EAB-9C1D-CB86705797FB}" srcOrd="0" destOrd="0" presId="urn:microsoft.com/office/officeart/2005/8/layout/lProcess2"/>
    <dgm:cxn modelId="{229CAC4C-398E-4AC7-B585-3DB6029A40A3}" type="presParOf" srcId="{41332634-E755-490A-997C-AEE9175B3DB1}" destId="{FB1505FC-3338-40C6-8EEE-D8574A2DFF8E}" srcOrd="0" destOrd="0" presId="urn:microsoft.com/office/officeart/2005/8/layout/lProcess2"/>
    <dgm:cxn modelId="{9FFE5888-EDFB-4A9F-BAB0-8CD60F672B06}" type="presParOf" srcId="{FB1505FC-3338-40C6-8EEE-D8574A2DFF8E}" destId="{4186198F-D164-4EAB-9C1D-CB86705797FB}" srcOrd="0" destOrd="0" presId="urn:microsoft.com/office/officeart/2005/8/layout/lProcess2"/>
    <dgm:cxn modelId="{D682F0C3-58C9-4339-81FF-076F5758D251}" type="presParOf" srcId="{FB1505FC-3338-40C6-8EEE-D8574A2DFF8E}" destId="{12772E9C-D942-4508-A991-79CB35E52B5F}" srcOrd="1" destOrd="0" presId="urn:microsoft.com/office/officeart/2005/8/layout/lProcess2"/>
    <dgm:cxn modelId="{8F0EEAFB-855D-4A3F-B17E-FD1A0F9AAD0F}" type="presParOf" srcId="{FB1505FC-3338-40C6-8EEE-D8574A2DFF8E}" destId="{3F52D125-BEEA-4EC8-BB11-35FF4A8E73EE}" srcOrd="2" destOrd="0" presId="urn:microsoft.com/office/officeart/2005/8/layout/lProcess2"/>
    <dgm:cxn modelId="{1F3C9909-2E1A-4CAB-94B9-0882571A7F10}" type="presParOf" srcId="{3F52D125-BEEA-4EC8-BB11-35FF4A8E73EE}" destId="{F6B380B3-8CA7-4390-BEFB-72FAE68ED800}" srcOrd="0" destOrd="0" presId="urn:microsoft.com/office/officeart/2005/8/layout/lProcess2"/>
    <dgm:cxn modelId="{BE03F2D3-C206-4B45-B9BA-2EF11AD9868B}" type="presParOf" srcId="{F6B380B3-8CA7-4390-BEFB-72FAE68ED800}" destId="{C075F576-C5C3-476C-B3C8-7D30AAD9F93A}" srcOrd="0" destOrd="0" presId="urn:microsoft.com/office/officeart/2005/8/layout/lProcess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2" qsCatId="3D" csTypeId="urn:microsoft.com/office/officeart/2005/8/colors/accent5_2" csCatId="accent5" phldr="1"/>
      <dgm:spPr/>
      <dgm:t>
        <a:bodyPr/>
        <a:lstStyle/>
        <a:p>
          <a:endParaRPr lang="en-US"/>
        </a:p>
      </dgm:t>
    </dgm:pt>
    <dgm:pt modelId="{05F87B04-7B8A-4F14-B81B-C07FF5CA6DA3}">
      <dgm:prSet custT="1"/>
      <dgm:spPr>
        <a:solidFill>
          <a:schemeClr val="bg1">
            <a:lumMod val="95000"/>
          </a:schemeClr>
        </a:solidFill>
        <a:ln w="28575">
          <a:solidFill>
            <a:srgbClr val="00B0F0"/>
          </a:solidFill>
        </a:ln>
      </dgm:spPr>
      <dgm:t>
        <a:bodyPr/>
        <a:lstStyle/>
        <a:p>
          <a:r>
            <a:rPr lang="en-US" sz="1400" b="1" dirty="0"/>
            <a:t>Ensure </a:t>
          </a:r>
          <a:r>
            <a:rPr lang="en-US" sz="1200" dirty="0"/>
            <a:t>that job design and classification are unbiased, and compensation is equitable</a:t>
          </a:r>
        </a:p>
      </dgm:t>
    </dgm:pt>
    <dgm:pt modelId="{17E1FC35-70B4-4F6B-8464-C1ED13301E63}" type="parTrans" cxnId="{9BC5B3D4-BB88-45CE-90BD-D05587F00763}">
      <dgm:prSet/>
      <dgm:spPr/>
      <dgm:t>
        <a:bodyPr/>
        <a:lstStyle/>
        <a:p>
          <a:endParaRPr lang="en-US"/>
        </a:p>
      </dgm:t>
    </dgm:pt>
    <dgm:pt modelId="{5ACDCDFF-4E03-4838-8EC3-708B7E903442}" type="sibTrans" cxnId="{9BC5B3D4-BB88-45CE-90BD-D05587F00763}">
      <dgm:prSet/>
      <dgm:spPr/>
      <dgm:t>
        <a:bodyPr/>
        <a:lstStyle/>
        <a:p>
          <a:endParaRPr lang="en-US"/>
        </a:p>
      </dgm:t>
    </dgm:pt>
    <dgm:pt modelId="{FA49A6F7-6919-43D8-B30F-552DF1C1CBC2}">
      <dgm:prSet phldrT="[Text]" custT="1"/>
      <dgm:spPr>
        <a:solidFill>
          <a:srgbClr val="00B0F0"/>
        </a:solidFill>
      </dgm:spPr>
      <dgm:t>
        <a:bodyPr/>
        <a:lstStyle/>
        <a:p>
          <a:pPr>
            <a:lnSpc>
              <a:spcPct val="90000"/>
            </a:lnSpc>
            <a:spcAft>
              <a:spcPct val="35000"/>
            </a:spcAft>
          </a:pPr>
          <a:r>
            <a:rPr lang="en-US" sz="1600" b="1" dirty="0"/>
            <a:t>Category 6</a:t>
          </a:r>
        </a:p>
        <a:p>
          <a:pPr>
            <a:lnSpc>
              <a:spcPts val="1600"/>
            </a:lnSpc>
            <a:spcAft>
              <a:spcPts val="0"/>
            </a:spcAft>
          </a:pPr>
          <a:r>
            <a:rPr lang="en-US" sz="1600" dirty="0"/>
            <a:t>  Job Design, Classification, and Compensation</a:t>
          </a:r>
        </a:p>
      </dgm:t>
    </dgm:pt>
    <dgm:pt modelId="{74856A95-BA26-4C1C-82B5-D4D390E7E976}" type="parTrans" cxnId="{F4C64677-67F1-4305-A4FB-41C8EA2CC158}">
      <dgm:prSet/>
      <dgm:spPr/>
      <dgm:t>
        <a:bodyPr/>
        <a:lstStyle/>
        <a:p>
          <a:endParaRPr lang="en-US"/>
        </a:p>
      </dgm:t>
    </dgm:pt>
    <dgm:pt modelId="{C08E7EE4-5212-4596-BF14-B0C17701272A}" type="sibTrans" cxnId="{F4C64677-67F1-4305-A4FB-41C8EA2CC158}">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FB1505FC-3338-40C6-8EEE-D8574A2DFF8E}" type="pres">
      <dgm:prSet presAssocID="{05F87B04-7B8A-4F14-B81B-C07FF5CA6DA3}" presName="compNode" presStyleCnt="0"/>
      <dgm:spPr/>
    </dgm:pt>
    <dgm:pt modelId="{4186198F-D164-4EAB-9C1D-CB86705797FB}" type="pres">
      <dgm:prSet presAssocID="{05F87B04-7B8A-4F14-B81B-C07FF5CA6DA3}" presName="aNode" presStyleLbl="bgShp" presStyleIdx="0" presStyleCnt="1" custLinFactNeighborX="-5512" custLinFactNeighborY="-1195"/>
      <dgm:spPr/>
      <dgm:t>
        <a:bodyPr/>
        <a:lstStyle/>
        <a:p>
          <a:endParaRPr lang="en-US"/>
        </a:p>
      </dgm:t>
    </dgm:pt>
    <dgm:pt modelId="{12772E9C-D942-4508-A991-79CB35E52B5F}" type="pres">
      <dgm:prSet presAssocID="{05F87B04-7B8A-4F14-B81B-C07FF5CA6DA3}" presName="textNode" presStyleLbl="bgShp" presStyleIdx="0" presStyleCnt="1"/>
      <dgm:spPr/>
      <dgm:t>
        <a:bodyPr/>
        <a:lstStyle/>
        <a:p>
          <a:endParaRPr lang="en-US"/>
        </a:p>
      </dgm:t>
    </dgm:pt>
    <dgm:pt modelId="{3F52D125-BEEA-4EC8-BB11-35FF4A8E73EE}" type="pres">
      <dgm:prSet presAssocID="{05F87B04-7B8A-4F14-B81B-C07FF5CA6DA3}" presName="compChildNode" presStyleCnt="0"/>
      <dgm:spPr/>
    </dgm:pt>
    <dgm:pt modelId="{F6B380B3-8CA7-4390-BEFB-72FAE68ED800}" type="pres">
      <dgm:prSet presAssocID="{05F87B04-7B8A-4F14-B81B-C07FF5CA6DA3}" presName="theInnerList" presStyleCnt="0"/>
      <dgm:spPr/>
    </dgm:pt>
    <dgm:pt modelId="{C075F576-C5C3-476C-B3C8-7D30AAD9F93A}" type="pres">
      <dgm:prSet presAssocID="{FA49A6F7-6919-43D8-B30F-552DF1C1CBC2}" presName="childNode" presStyleLbl="node1" presStyleIdx="0" presStyleCnt="1">
        <dgm:presLayoutVars>
          <dgm:bulletEnabled val="1"/>
        </dgm:presLayoutVars>
      </dgm:prSet>
      <dgm:spPr/>
      <dgm:t>
        <a:bodyPr/>
        <a:lstStyle/>
        <a:p>
          <a:endParaRPr lang="en-US"/>
        </a:p>
      </dgm:t>
    </dgm:pt>
  </dgm:ptLst>
  <dgm:cxnLst>
    <dgm:cxn modelId="{F4C64677-67F1-4305-A4FB-41C8EA2CC158}" srcId="{05F87B04-7B8A-4F14-B81B-C07FF5CA6DA3}" destId="{FA49A6F7-6919-43D8-B30F-552DF1C1CBC2}" srcOrd="0" destOrd="0" parTransId="{74856A95-BA26-4C1C-82B5-D4D390E7E976}" sibTransId="{C08E7EE4-5212-4596-BF14-B0C17701272A}"/>
    <dgm:cxn modelId="{9BC5B3D4-BB88-45CE-90BD-D05587F00763}" srcId="{74421517-3B49-4C9A-863E-E442CA20AF79}" destId="{05F87B04-7B8A-4F14-B81B-C07FF5CA6DA3}" srcOrd="0" destOrd="0" parTransId="{17E1FC35-70B4-4F6B-8464-C1ED13301E63}" sibTransId="{5ACDCDFF-4E03-4838-8EC3-708B7E903442}"/>
    <dgm:cxn modelId="{9D994F16-04E4-44E3-A15C-9CEF9BF5C19C}" type="presOf" srcId="{FA49A6F7-6919-43D8-B30F-552DF1C1CBC2}" destId="{C075F576-C5C3-476C-B3C8-7D30AAD9F93A}" srcOrd="0" destOrd="0" presId="urn:microsoft.com/office/officeart/2005/8/layout/lProcess2"/>
    <dgm:cxn modelId="{6E671460-D359-4D46-B39B-61CD2253CC36}" type="presOf" srcId="{05F87B04-7B8A-4F14-B81B-C07FF5CA6DA3}" destId="{12772E9C-D942-4508-A991-79CB35E52B5F}" srcOrd="1" destOrd="0" presId="urn:microsoft.com/office/officeart/2005/8/layout/lProcess2"/>
    <dgm:cxn modelId="{69C83C5C-1A4C-4C0D-B717-7D3510FED6AE}" type="presOf" srcId="{05F87B04-7B8A-4F14-B81B-C07FF5CA6DA3}" destId="{4186198F-D164-4EAB-9C1D-CB86705797FB}" srcOrd="0" destOrd="0" presId="urn:microsoft.com/office/officeart/2005/8/layout/lProcess2"/>
    <dgm:cxn modelId="{7688FDE3-48A4-46ED-975B-45571163041E}" type="presOf" srcId="{74421517-3B49-4C9A-863E-E442CA20AF79}" destId="{41332634-E755-490A-997C-AEE9175B3DB1}" srcOrd="0" destOrd="0" presId="urn:microsoft.com/office/officeart/2005/8/layout/lProcess2"/>
    <dgm:cxn modelId="{9CF6A114-EC9D-4F85-9E83-D77D016383B0}" type="presParOf" srcId="{41332634-E755-490A-997C-AEE9175B3DB1}" destId="{FB1505FC-3338-40C6-8EEE-D8574A2DFF8E}" srcOrd="0" destOrd="0" presId="urn:microsoft.com/office/officeart/2005/8/layout/lProcess2"/>
    <dgm:cxn modelId="{2B476F43-DE83-4BC4-B6BA-D50CD9D99631}" type="presParOf" srcId="{FB1505FC-3338-40C6-8EEE-D8574A2DFF8E}" destId="{4186198F-D164-4EAB-9C1D-CB86705797FB}" srcOrd="0" destOrd="0" presId="urn:microsoft.com/office/officeart/2005/8/layout/lProcess2"/>
    <dgm:cxn modelId="{712F2BD8-44C5-44C3-A9E4-BFC1970EE835}" type="presParOf" srcId="{FB1505FC-3338-40C6-8EEE-D8574A2DFF8E}" destId="{12772E9C-D942-4508-A991-79CB35E52B5F}" srcOrd="1" destOrd="0" presId="urn:microsoft.com/office/officeart/2005/8/layout/lProcess2"/>
    <dgm:cxn modelId="{A92E6007-1AD5-41E0-BC6A-64F71E3E7572}" type="presParOf" srcId="{FB1505FC-3338-40C6-8EEE-D8574A2DFF8E}" destId="{3F52D125-BEEA-4EC8-BB11-35FF4A8E73EE}" srcOrd="2" destOrd="0" presId="urn:microsoft.com/office/officeart/2005/8/layout/lProcess2"/>
    <dgm:cxn modelId="{F8F07EFE-A272-41D5-8C37-FA244ED488D0}" type="presParOf" srcId="{3F52D125-BEEA-4EC8-BB11-35FF4A8E73EE}" destId="{F6B380B3-8CA7-4390-BEFB-72FAE68ED800}" srcOrd="0" destOrd="0" presId="urn:microsoft.com/office/officeart/2005/8/layout/lProcess2"/>
    <dgm:cxn modelId="{483F4A46-15BE-40B9-B796-197BB7ACC6D9}" type="presParOf" srcId="{F6B380B3-8CA7-4390-BEFB-72FAE68ED800}" destId="{C075F576-C5C3-476C-B3C8-7D30AAD9F93A}" srcOrd="0"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421517-3B49-4C9A-863E-E442CA20AF79}"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en-US"/>
        </a:p>
      </dgm:t>
    </dgm:pt>
    <dgm:pt modelId="{8F17DBE5-972C-4ADC-8CFC-22380A2B2B35}">
      <dgm:prSet phldrT="[Text]" custT="1"/>
      <dgm:spPr>
        <a:solidFill>
          <a:schemeClr val="bg1">
            <a:lumMod val="95000"/>
          </a:schemeClr>
        </a:solidFill>
        <a:ln w="28575">
          <a:solidFill>
            <a:srgbClr val="00B0F0"/>
          </a:solidFill>
        </a:ln>
      </dgm:spPr>
      <dgm:t>
        <a:bodyPr/>
        <a:lstStyle/>
        <a:p>
          <a:r>
            <a:rPr lang="en-US" sz="1400" b="1" dirty="0"/>
            <a:t>Achieve</a:t>
          </a:r>
          <a:r>
            <a:rPr lang="en-US" sz="1400" dirty="0"/>
            <a:t> </a:t>
          </a:r>
          <a:r>
            <a:rPr lang="en-US" sz="1200" dirty="0"/>
            <a:t>work-life                                               integration and flexibility</a:t>
          </a:r>
        </a:p>
      </dgm:t>
    </dgm:pt>
    <dgm:pt modelId="{8AC79684-8C27-4AA1-9464-A7231F028B48}" type="parTrans" cxnId="{2662E5D5-488A-4858-BA44-BE5A5B196604}">
      <dgm:prSet/>
      <dgm:spPr/>
      <dgm:t>
        <a:bodyPr/>
        <a:lstStyle/>
        <a:p>
          <a:endParaRPr lang="en-US"/>
        </a:p>
      </dgm:t>
    </dgm:pt>
    <dgm:pt modelId="{E5FAFFE6-09F4-4B04-A592-805C95DFC91C}" type="sibTrans" cxnId="{2662E5D5-488A-4858-BA44-BE5A5B196604}">
      <dgm:prSet/>
      <dgm:spPr/>
      <dgm:t>
        <a:bodyPr/>
        <a:lstStyle/>
        <a:p>
          <a:endParaRPr lang="en-US"/>
        </a:p>
      </dgm:t>
    </dgm:pt>
    <dgm:pt modelId="{1302940F-A55D-4B1B-8B88-995B3CA817B0}">
      <dgm:prSet phldrT="[Text]" custT="1"/>
      <dgm:spPr>
        <a:solidFill>
          <a:srgbClr val="00B0F0"/>
        </a:solidFill>
      </dgm:spPr>
      <dgm:t>
        <a:bodyPr/>
        <a:lstStyle/>
        <a:p>
          <a:pPr algn="ctr">
            <a:lnSpc>
              <a:spcPct val="90000"/>
            </a:lnSpc>
            <a:spcAft>
              <a:spcPct val="35000"/>
            </a:spcAft>
          </a:pPr>
          <a:r>
            <a:rPr lang="en-US" sz="1600" b="1" dirty="0"/>
            <a:t>Category 5  </a:t>
          </a:r>
        </a:p>
        <a:p>
          <a:pPr algn="ctr">
            <a:lnSpc>
              <a:spcPts val="1600"/>
            </a:lnSpc>
            <a:spcAft>
              <a:spcPts val="0"/>
            </a:spcAft>
          </a:pPr>
          <a:r>
            <a:rPr lang="en-US" sz="1600" dirty="0"/>
            <a:t>Benefits, Work-Life Integration, and Flexibility</a:t>
          </a:r>
        </a:p>
      </dgm:t>
    </dgm:pt>
    <dgm:pt modelId="{944DE744-FC73-4F56-895D-44075C5F87B8}" type="parTrans" cxnId="{2AB5C65F-F10D-4185-AB87-7BA31D37151B}">
      <dgm:prSet/>
      <dgm:spPr/>
      <dgm:t>
        <a:bodyPr/>
        <a:lstStyle/>
        <a:p>
          <a:endParaRPr lang="en-US"/>
        </a:p>
      </dgm:t>
    </dgm:pt>
    <dgm:pt modelId="{B9CF9439-86C9-49B1-8F65-E46CEB084329}" type="sibTrans" cxnId="{2AB5C65F-F10D-4185-AB87-7BA31D37151B}">
      <dgm:prSet/>
      <dgm:spPr/>
      <dgm:t>
        <a:bodyPr/>
        <a:lstStyle/>
        <a:p>
          <a:endParaRPr lang="en-US"/>
        </a:p>
      </dgm:t>
    </dgm:pt>
    <dgm:pt modelId="{41332634-E755-490A-997C-AEE9175B3DB1}" type="pres">
      <dgm:prSet presAssocID="{74421517-3B49-4C9A-863E-E442CA20AF79}" presName="theList" presStyleCnt="0">
        <dgm:presLayoutVars>
          <dgm:dir/>
          <dgm:animLvl val="lvl"/>
          <dgm:resizeHandles val="exact"/>
        </dgm:presLayoutVars>
      </dgm:prSet>
      <dgm:spPr/>
      <dgm:t>
        <a:bodyPr/>
        <a:lstStyle/>
        <a:p>
          <a:endParaRPr lang="en-US"/>
        </a:p>
      </dgm:t>
    </dgm:pt>
    <dgm:pt modelId="{95A625B3-D7B9-4FB3-8705-294E894EFA32}" type="pres">
      <dgm:prSet presAssocID="{8F17DBE5-972C-4ADC-8CFC-22380A2B2B35}" presName="compNode" presStyleCnt="0"/>
      <dgm:spPr/>
    </dgm:pt>
    <dgm:pt modelId="{1AF8AEFB-B5FE-47F6-A431-84EADC03B605}" type="pres">
      <dgm:prSet presAssocID="{8F17DBE5-972C-4ADC-8CFC-22380A2B2B35}" presName="aNode" presStyleLbl="bgShp" presStyleIdx="0" presStyleCnt="1" custLinFactNeighborX="0"/>
      <dgm:spPr/>
      <dgm:t>
        <a:bodyPr/>
        <a:lstStyle/>
        <a:p>
          <a:endParaRPr lang="en-US"/>
        </a:p>
      </dgm:t>
    </dgm:pt>
    <dgm:pt modelId="{C76D8B81-7325-4F2D-B4B5-2F8F993749DA}" type="pres">
      <dgm:prSet presAssocID="{8F17DBE5-972C-4ADC-8CFC-22380A2B2B35}" presName="textNode" presStyleLbl="bgShp" presStyleIdx="0" presStyleCnt="1"/>
      <dgm:spPr/>
      <dgm:t>
        <a:bodyPr/>
        <a:lstStyle/>
        <a:p>
          <a:endParaRPr lang="en-US"/>
        </a:p>
      </dgm:t>
    </dgm:pt>
    <dgm:pt modelId="{D97C3A0D-8BB6-4793-925E-3AE92609EFAC}" type="pres">
      <dgm:prSet presAssocID="{8F17DBE5-972C-4ADC-8CFC-22380A2B2B35}" presName="compChildNode" presStyleCnt="0"/>
      <dgm:spPr/>
    </dgm:pt>
    <dgm:pt modelId="{4CC77223-8A04-4833-AE0F-87387E8B8D41}" type="pres">
      <dgm:prSet presAssocID="{8F17DBE5-972C-4ADC-8CFC-22380A2B2B35}" presName="theInnerList" presStyleCnt="0"/>
      <dgm:spPr/>
    </dgm:pt>
    <dgm:pt modelId="{698F76C4-06B3-4547-BBE9-73DB0FC1F963}" type="pres">
      <dgm:prSet presAssocID="{1302940F-A55D-4B1B-8B88-995B3CA817B0}" presName="childNode" presStyleLbl="node1" presStyleIdx="0" presStyleCnt="1">
        <dgm:presLayoutVars>
          <dgm:bulletEnabled val="1"/>
        </dgm:presLayoutVars>
      </dgm:prSet>
      <dgm:spPr/>
      <dgm:t>
        <a:bodyPr/>
        <a:lstStyle/>
        <a:p>
          <a:endParaRPr lang="en-US"/>
        </a:p>
      </dgm:t>
    </dgm:pt>
  </dgm:ptLst>
  <dgm:cxnLst>
    <dgm:cxn modelId="{CF5D4727-64E3-46C5-A5D6-89E880E09BDD}" type="presOf" srcId="{8F17DBE5-972C-4ADC-8CFC-22380A2B2B35}" destId="{C76D8B81-7325-4F2D-B4B5-2F8F993749DA}" srcOrd="1" destOrd="0" presId="urn:microsoft.com/office/officeart/2005/8/layout/lProcess2"/>
    <dgm:cxn modelId="{2AB5C65F-F10D-4185-AB87-7BA31D37151B}" srcId="{8F17DBE5-972C-4ADC-8CFC-22380A2B2B35}" destId="{1302940F-A55D-4B1B-8B88-995B3CA817B0}" srcOrd="0" destOrd="0" parTransId="{944DE744-FC73-4F56-895D-44075C5F87B8}" sibTransId="{B9CF9439-86C9-49B1-8F65-E46CEB084329}"/>
    <dgm:cxn modelId="{84E62E96-63F9-4334-8654-0BFFD34FA5D2}" type="presOf" srcId="{1302940F-A55D-4B1B-8B88-995B3CA817B0}" destId="{698F76C4-06B3-4547-BBE9-73DB0FC1F963}" srcOrd="0" destOrd="0" presId="urn:microsoft.com/office/officeart/2005/8/layout/lProcess2"/>
    <dgm:cxn modelId="{2662E5D5-488A-4858-BA44-BE5A5B196604}" srcId="{74421517-3B49-4C9A-863E-E442CA20AF79}" destId="{8F17DBE5-972C-4ADC-8CFC-22380A2B2B35}" srcOrd="0" destOrd="0" parTransId="{8AC79684-8C27-4AA1-9464-A7231F028B48}" sibTransId="{E5FAFFE6-09F4-4B04-A592-805C95DFC91C}"/>
    <dgm:cxn modelId="{4F536FC2-8B43-468F-AD64-F64F3D079F50}" type="presOf" srcId="{8F17DBE5-972C-4ADC-8CFC-22380A2B2B35}" destId="{1AF8AEFB-B5FE-47F6-A431-84EADC03B605}" srcOrd="0" destOrd="0" presId="urn:microsoft.com/office/officeart/2005/8/layout/lProcess2"/>
    <dgm:cxn modelId="{CC884A4D-08ED-4C94-9BA4-365BA5C47D77}" type="presOf" srcId="{74421517-3B49-4C9A-863E-E442CA20AF79}" destId="{41332634-E755-490A-997C-AEE9175B3DB1}" srcOrd="0" destOrd="0" presId="urn:microsoft.com/office/officeart/2005/8/layout/lProcess2"/>
    <dgm:cxn modelId="{8E9EDFBD-2F28-4645-90E5-4F19757B10F0}" type="presParOf" srcId="{41332634-E755-490A-997C-AEE9175B3DB1}" destId="{95A625B3-D7B9-4FB3-8705-294E894EFA32}" srcOrd="0" destOrd="0" presId="urn:microsoft.com/office/officeart/2005/8/layout/lProcess2"/>
    <dgm:cxn modelId="{52580788-9C6B-4BF4-B7CE-1BDBC26E1BA9}" type="presParOf" srcId="{95A625B3-D7B9-4FB3-8705-294E894EFA32}" destId="{1AF8AEFB-B5FE-47F6-A431-84EADC03B605}" srcOrd="0" destOrd="0" presId="urn:microsoft.com/office/officeart/2005/8/layout/lProcess2"/>
    <dgm:cxn modelId="{B7F65970-7065-49AF-832F-5FDA838EE8E5}" type="presParOf" srcId="{95A625B3-D7B9-4FB3-8705-294E894EFA32}" destId="{C76D8B81-7325-4F2D-B4B5-2F8F993749DA}" srcOrd="1" destOrd="0" presId="urn:microsoft.com/office/officeart/2005/8/layout/lProcess2"/>
    <dgm:cxn modelId="{4680A5CB-F252-4147-84D7-2C47EF5BE85F}" type="presParOf" srcId="{95A625B3-D7B9-4FB3-8705-294E894EFA32}" destId="{D97C3A0D-8BB6-4793-925E-3AE92609EFAC}" srcOrd="2" destOrd="0" presId="urn:microsoft.com/office/officeart/2005/8/layout/lProcess2"/>
    <dgm:cxn modelId="{BB6D0BCF-AC60-4E4E-82E5-2CEFC6B71729}" type="presParOf" srcId="{D97C3A0D-8BB6-4793-925E-3AE92609EFAC}" destId="{4CC77223-8A04-4833-AE0F-87387E8B8D41}" srcOrd="0" destOrd="0" presId="urn:microsoft.com/office/officeart/2005/8/layout/lProcess2"/>
    <dgm:cxn modelId="{7660ECA8-BA8E-4C18-A2A3-CCE8A5398E04}" type="presParOf" srcId="{4CC77223-8A04-4833-AE0F-87387E8B8D41}" destId="{698F76C4-06B3-4547-BBE9-73DB0FC1F963}" srcOrd="0" destOrd="0" presId="urn:microsoft.com/office/officeart/2005/8/layout/lProcess2"/>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8453E-E6A3-43F9-AE90-875E4BD89BC5}">
      <dsp:nvSpPr>
        <dsp:cNvPr id="0" name=""/>
        <dsp:cNvSpPr/>
      </dsp:nvSpPr>
      <dsp:spPr>
        <a:xfrm>
          <a:off x="0" y="655643"/>
          <a:ext cx="10655317" cy="6659573"/>
        </a:xfrm>
        <a:prstGeom prst="swooshArrow">
          <a:avLst>
            <a:gd name="adj1" fmla="val 25000"/>
            <a:gd name="adj2" fmla="val 25000"/>
          </a:avLst>
        </a:prstGeom>
        <a:solidFill>
          <a:schemeClr val="accent5">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81DC6047-B82D-4512-90BE-DF0A3351AE00}">
      <dsp:nvSpPr>
        <dsp:cNvPr id="0" name=""/>
        <dsp:cNvSpPr/>
      </dsp:nvSpPr>
      <dsp:spPr>
        <a:xfrm>
          <a:off x="534441" y="6219520"/>
          <a:ext cx="245072" cy="245072"/>
        </a:xfrm>
        <a:prstGeom prst="ellipse">
          <a:avLst/>
        </a:prstGeom>
        <a:solidFill>
          <a:schemeClr val="bg2">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489E2A-0A9C-4B8D-A42B-63D8D60CC6E7}">
      <dsp:nvSpPr>
        <dsp:cNvPr id="0" name=""/>
        <dsp:cNvSpPr/>
      </dsp:nvSpPr>
      <dsp:spPr>
        <a:xfrm>
          <a:off x="1172084" y="6093651"/>
          <a:ext cx="1395846" cy="1584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59" tIns="0" rIns="0" bIns="0" numCol="1" spcCol="1270" anchor="t" anchorCtr="0">
          <a:noAutofit/>
        </a:bodyPr>
        <a:lstStyle/>
        <a:p>
          <a:pPr lvl="0" algn="l" defTabSz="2889250">
            <a:lnSpc>
              <a:spcPct val="90000"/>
            </a:lnSpc>
            <a:spcBef>
              <a:spcPct val="0"/>
            </a:spcBef>
            <a:spcAft>
              <a:spcPct val="35000"/>
            </a:spcAft>
          </a:pPr>
          <a:r>
            <a:rPr lang="en-US" sz="6500" kern="1200" dirty="0"/>
            <a:t> </a:t>
          </a:r>
        </a:p>
      </dsp:txBody>
      <dsp:txXfrm>
        <a:off x="1172084" y="6093651"/>
        <a:ext cx="1395846" cy="1584978"/>
      </dsp:txXfrm>
    </dsp:sp>
    <dsp:sp modelId="{D0EAF6FF-93BE-4CFE-BDF5-DC1B6574E51F}">
      <dsp:nvSpPr>
        <dsp:cNvPr id="0" name=""/>
        <dsp:cNvSpPr/>
      </dsp:nvSpPr>
      <dsp:spPr>
        <a:xfrm>
          <a:off x="1417820" y="5147982"/>
          <a:ext cx="383591" cy="383591"/>
        </a:xfrm>
        <a:prstGeom prst="ellipse">
          <a:avLst/>
        </a:prstGeom>
        <a:solidFill>
          <a:schemeClr val="bg2">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4C1E8C1-D2BA-4852-A015-3732B7D2AB1B}">
      <dsp:nvSpPr>
        <dsp:cNvPr id="0" name=""/>
        <dsp:cNvSpPr/>
      </dsp:nvSpPr>
      <dsp:spPr>
        <a:xfrm>
          <a:off x="2567931" y="4888268"/>
          <a:ext cx="1768782" cy="279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57" tIns="0" rIns="0" bIns="0" numCol="1" spcCol="1270" anchor="t" anchorCtr="0">
          <a:noAutofit/>
        </a:bodyPr>
        <a:lstStyle/>
        <a:p>
          <a:pPr lvl="0" algn="l" defTabSz="2889250">
            <a:lnSpc>
              <a:spcPct val="90000"/>
            </a:lnSpc>
            <a:spcBef>
              <a:spcPct val="0"/>
            </a:spcBef>
            <a:spcAft>
              <a:spcPct val="35000"/>
            </a:spcAft>
          </a:pPr>
          <a:r>
            <a:rPr lang="en-US" sz="6500" kern="1200" dirty="0"/>
            <a:t> </a:t>
          </a:r>
        </a:p>
      </dsp:txBody>
      <dsp:txXfrm>
        <a:off x="2567931" y="4888268"/>
        <a:ext cx="1768782" cy="2790361"/>
      </dsp:txXfrm>
    </dsp:sp>
    <dsp:sp modelId="{15EED186-9F78-4231-80EF-A4EA854E5F9D}">
      <dsp:nvSpPr>
        <dsp:cNvPr id="0" name=""/>
        <dsp:cNvSpPr/>
      </dsp:nvSpPr>
      <dsp:spPr>
        <a:xfrm>
          <a:off x="2614981" y="4169479"/>
          <a:ext cx="511455" cy="511455"/>
        </a:xfrm>
        <a:prstGeom prst="ellipse">
          <a:avLst/>
        </a:prstGeom>
        <a:solidFill>
          <a:schemeClr val="bg2">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3CF3E82-7C12-4C24-8A1C-7EEC9A805EAB}">
      <dsp:nvSpPr>
        <dsp:cNvPr id="0" name=""/>
        <dsp:cNvSpPr/>
      </dsp:nvSpPr>
      <dsp:spPr>
        <a:xfrm>
          <a:off x="4336714" y="3935949"/>
          <a:ext cx="2056476" cy="374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010" tIns="0" rIns="0" bIns="0" numCol="1" spcCol="1270" anchor="t" anchorCtr="0">
          <a:noAutofit/>
        </a:bodyPr>
        <a:lstStyle/>
        <a:p>
          <a:pPr lvl="0" algn="l" defTabSz="2889250">
            <a:lnSpc>
              <a:spcPct val="90000"/>
            </a:lnSpc>
            <a:spcBef>
              <a:spcPct val="0"/>
            </a:spcBef>
            <a:spcAft>
              <a:spcPct val="35000"/>
            </a:spcAft>
          </a:pPr>
          <a:r>
            <a:rPr lang="en-US" sz="6500" kern="1200" dirty="0"/>
            <a:t> </a:t>
          </a:r>
        </a:p>
      </dsp:txBody>
      <dsp:txXfrm>
        <a:off x="4336714" y="3935949"/>
        <a:ext cx="2056476" cy="3742680"/>
      </dsp:txXfrm>
    </dsp:sp>
    <dsp:sp modelId="{324451F6-EC0F-42B2-8BA4-C201F1B823BF}">
      <dsp:nvSpPr>
        <dsp:cNvPr id="0" name=""/>
        <dsp:cNvSpPr/>
      </dsp:nvSpPr>
      <dsp:spPr>
        <a:xfrm>
          <a:off x="4675572" y="3026507"/>
          <a:ext cx="660629" cy="660629"/>
        </a:xfrm>
        <a:prstGeom prst="ellipse">
          <a:avLst/>
        </a:prstGeom>
        <a:solidFill>
          <a:schemeClr val="bg2">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76A92FE-460E-4B37-ACB1-D5F37DE77492}">
      <dsp:nvSpPr>
        <dsp:cNvPr id="0" name=""/>
        <dsp:cNvSpPr/>
      </dsp:nvSpPr>
      <dsp:spPr>
        <a:xfrm>
          <a:off x="6393190" y="3216715"/>
          <a:ext cx="2131063" cy="4461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054" tIns="0" rIns="0" bIns="0" numCol="1" spcCol="1270" anchor="t" anchorCtr="0">
          <a:noAutofit/>
        </a:bodyPr>
        <a:lstStyle/>
        <a:p>
          <a:pPr lvl="0" algn="l" defTabSz="2889250">
            <a:lnSpc>
              <a:spcPct val="90000"/>
            </a:lnSpc>
            <a:spcBef>
              <a:spcPct val="0"/>
            </a:spcBef>
            <a:spcAft>
              <a:spcPct val="35000"/>
            </a:spcAft>
          </a:pPr>
          <a:endParaRPr lang="en-US" sz="6500" kern="1200"/>
        </a:p>
      </dsp:txBody>
      <dsp:txXfrm>
        <a:off x="6393190" y="3216715"/>
        <a:ext cx="2131063" cy="4461913"/>
      </dsp:txXfrm>
    </dsp:sp>
    <dsp:sp modelId="{2A2FE044-5C36-4B69-B1B3-B8F67DBFBBC5}">
      <dsp:nvSpPr>
        <dsp:cNvPr id="0" name=""/>
        <dsp:cNvSpPr/>
      </dsp:nvSpPr>
      <dsp:spPr>
        <a:xfrm>
          <a:off x="7197556" y="2142867"/>
          <a:ext cx="841770" cy="841770"/>
        </a:xfrm>
        <a:prstGeom prst="ellipse">
          <a:avLst/>
        </a:prstGeom>
        <a:solidFill>
          <a:schemeClr val="bg2">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FBD2FB5-D7DD-47B0-B0FB-ED4B596714A0}">
      <dsp:nvSpPr>
        <dsp:cNvPr id="0" name=""/>
        <dsp:cNvSpPr/>
      </dsp:nvSpPr>
      <dsp:spPr>
        <a:xfrm>
          <a:off x="8524253" y="2777183"/>
          <a:ext cx="2131063" cy="4901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6037" tIns="0" rIns="0" bIns="0" numCol="1" spcCol="1270" anchor="t" anchorCtr="0">
          <a:noAutofit/>
        </a:bodyPr>
        <a:lstStyle/>
        <a:p>
          <a:pPr lvl="0" algn="l" defTabSz="2889250">
            <a:lnSpc>
              <a:spcPct val="90000"/>
            </a:lnSpc>
            <a:spcBef>
              <a:spcPct val="0"/>
            </a:spcBef>
            <a:spcAft>
              <a:spcPct val="35000"/>
            </a:spcAft>
          </a:pPr>
          <a:endParaRPr lang="en-US" sz="6500" kern="1200"/>
        </a:p>
      </dsp:txBody>
      <dsp:txXfrm>
        <a:off x="8524253" y="2777183"/>
        <a:ext cx="2131063" cy="49014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8AEFB-B5FE-47F6-A431-84EADC03B605}">
      <dsp:nvSpPr>
        <dsp:cNvPr id="0" name=""/>
        <dsp:cNvSpPr/>
      </dsp:nvSpPr>
      <dsp:spPr>
        <a:xfrm>
          <a:off x="0" y="0"/>
          <a:ext cx="2104422" cy="2225894"/>
        </a:xfrm>
        <a:prstGeom prst="roundRect">
          <a:avLst>
            <a:gd name="adj" fmla="val 10000"/>
          </a:avLst>
        </a:prstGeom>
        <a:solidFill>
          <a:schemeClr val="bg1">
            <a:lumMod val="95000"/>
          </a:schemeClr>
        </a:solidFill>
        <a:ln w="28575">
          <a:solidFill>
            <a:srgbClr val="00B0F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Educate</a:t>
          </a:r>
          <a:r>
            <a:rPr lang="en-US" sz="1300" kern="1200" dirty="0"/>
            <a:t> </a:t>
          </a:r>
          <a:r>
            <a:rPr lang="en-US" sz="1200" kern="1200" dirty="0"/>
            <a:t>leaders and employees so they have a high level of D&amp;I competence</a:t>
          </a:r>
        </a:p>
      </dsp:txBody>
      <dsp:txXfrm>
        <a:off x="0" y="0"/>
        <a:ext cx="2104422" cy="667768"/>
      </dsp:txXfrm>
    </dsp:sp>
    <dsp:sp modelId="{698F76C4-06B3-4547-BBE9-73DB0FC1F963}">
      <dsp:nvSpPr>
        <dsp:cNvPr id="0" name=""/>
        <dsp:cNvSpPr/>
      </dsp:nvSpPr>
      <dsp:spPr>
        <a:xfrm>
          <a:off x="210442" y="667768"/>
          <a:ext cx="1683537" cy="1446831"/>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7</a:t>
          </a:r>
        </a:p>
        <a:p>
          <a:pPr lvl="0" algn="ctr" defTabSz="711200">
            <a:lnSpc>
              <a:spcPts val="1600"/>
            </a:lnSpc>
            <a:spcBef>
              <a:spcPct val="0"/>
            </a:spcBef>
            <a:spcAft>
              <a:spcPts val="0"/>
            </a:spcAft>
          </a:pPr>
          <a:r>
            <a:rPr lang="en-US" sz="1600" kern="1200" dirty="0"/>
            <a:t>D&amp;I Learning                   and Education </a:t>
          </a:r>
        </a:p>
      </dsp:txBody>
      <dsp:txXfrm>
        <a:off x="252818" y="710144"/>
        <a:ext cx="1598785" cy="13620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6198F-D164-4EAB-9C1D-CB86705797FB}">
      <dsp:nvSpPr>
        <dsp:cNvPr id="0" name=""/>
        <dsp:cNvSpPr/>
      </dsp:nvSpPr>
      <dsp:spPr>
        <a:xfrm>
          <a:off x="0" y="0"/>
          <a:ext cx="2568931" cy="2310225"/>
        </a:xfrm>
        <a:prstGeom prst="roundRect">
          <a:avLst>
            <a:gd name="adj" fmla="val 10000"/>
          </a:avLst>
        </a:prstGeom>
        <a:solidFill>
          <a:schemeClr val="bg1">
            <a:lumMod val="95000"/>
          </a:schemeClr>
        </a:solidFill>
        <a:ln w="28575">
          <a:solidFill>
            <a:srgbClr val="FFC000"/>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Ensure</a:t>
          </a:r>
          <a:r>
            <a:rPr lang="en-US" sz="1300" kern="1200" dirty="0">
              <a:solidFill>
                <a:schemeClr val="tx1"/>
              </a:solidFill>
            </a:rPr>
            <a:t> </a:t>
          </a:r>
          <a:r>
            <a:rPr lang="en-US" sz="1200" kern="1200" dirty="0">
              <a:solidFill>
                <a:schemeClr val="tx1"/>
              </a:solidFill>
            </a:rPr>
            <a:t>that assessment, measurement, and research                                           guide D&amp;I decisions</a:t>
          </a:r>
        </a:p>
      </dsp:txBody>
      <dsp:txXfrm>
        <a:off x="0" y="0"/>
        <a:ext cx="2568931" cy="693067"/>
      </dsp:txXfrm>
    </dsp:sp>
    <dsp:sp modelId="{C075F576-C5C3-476C-B3C8-7D30AAD9F93A}">
      <dsp:nvSpPr>
        <dsp:cNvPr id="0" name=""/>
        <dsp:cNvSpPr/>
      </dsp:nvSpPr>
      <dsp:spPr>
        <a:xfrm>
          <a:off x="256893" y="693067"/>
          <a:ext cx="2055144" cy="1501646"/>
        </a:xfrm>
        <a:prstGeom prst="roundRect">
          <a:avLst>
            <a:gd name="adj" fmla="val 10000"/>
          </a:avLst>
        </a:prstGeom>
        <a:solidFill>
          <a:srgbClr val="FDF3A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Category 8</a:t>
          </a:r>
        </a:p>
        <a:p>
          <a:pPr lvl="0" algn="ctr" defTabSz="711200">
            <a:lnSpc>
              <a:spcPts val="2000"/>
            </a:lnSpc>
            <a:spcBef>
              <a:spcPct val="0"/>
            </a:spcBef>
            <a:spcAft>
              <a:spcPts val="0"/>
            </a:spcAft>
          </a:pPr>
          <a:r>
            <a:rPr lang="en-US" sz="1600" kern="1200" dirty="0">
              <a:solidFill>
                <a:schemeClr val="tx1"/>
              </a:solidFill>
            </a:rPr>
            <a:t>  Assessment, Measurement, and Research </a:t>
          </a:r>
        </a:p>
      </dsp:txBody>
      <dsp:txXfrm>
        <a:off x="300875" y="737049"/>
        <a:ext cx="1967180" cy="14136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8AEFB-B5FE-47F6-A431-84EADC03B605}">
      <dsp:nvSpPr>
        <dsp:cNvPr id="0" name=""/>
        <dsp:cNvSpPr/>
      </dsp:nvSpPr>
      <dsp:spPr>
        <a:xfrm>
          <a:off x="0" y="0"/>
          <a:ext cx="2568931" cy="2310225"/>
        </a:xfrm>
        <a:prstGeom prst="roundRect">
          <a:avLst>
            <a:gd name="adj" fmla="val 10000"/>
          </a:avLst>
        </a:prstGeom>
        <a:solidFill>
          <a:schemeClr val="bg1">
            <a:lumMod val="95000"/>
          </a:schemeClr>
        </a:solidFill>
        <a:ln w="28575">
          <a:solidFill>
            <a:srgbClr val="FFC000"/>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Make </a:t>
          </a:r>
          <a:r>
            <a:rPr lang="en-US" sz="1200" kern="1200" dirty="0"/>
            <a:t>communication a                                                         crucial force in achieving the organization’s D&amp;I goals.</a:t>
          </a:r>
        </a:p>
      </dsp:txBody>
      <dsp:txXfrm>
        <a:off x="0" y="0"/>
        <a:ext cx="2568931" cy="693067"/>
      </dsp:txXfrm>
    </dsp:sp>
    <dsp:sp modelId="{698F76C4-06B3-4547-BBE9-73DB0FC1F963}">
      <dsp:nvSpPr>
        <dsp:cNvPr id="0" name=""/>
        <dsp:cNvSpPr/>
      </dsp:nvSpPr>
      <dsp:spPr>
        <a:xfrm>
          <a:off x="256893" y="693067"/>
          <a:ext cx="2055144" cy="1501646"/>
        </a:xfrm>
        <a:prstGeom prst="roundRect">
          <a:avLst>
            <a:gd name="adj" fmla="val 10000"/>
          </a:avLst>
        </a:prstGeom>
        <a:solidFill>
          <a:srgbClr val="FDF3A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Category 9</a:t>
          </a:r>
        </a:p>
        <a:p>
          <a:pPr lvl="0" algn="ctr" defTabSz="711200">
            <a:lnSpc>
              <a:spcPts val="2000"/>
            </a:lnSpc>
            <a:spcBef>
              <a:spcPct val="0"/>
            </a:spcBef>
            <a:spcAft>
              <a:spcPts val="0"/>
            </a:spcAft>
          </a:pPr>
          <a:r>
            <a:rPr lang="en-US" sz="1600" kern="1200" dirty="0">
              <a:solidFill>
                <a:schemeClr val="tx1"/>
              </a:solidFill>
            </a:rPr>
            <a:t>D&amp;I Communications</a:t>
          </a:r>
        </a:p>
        <a:p>
          <a:pPr lvl="0" algn="ctr" defTabSz="711200">
            <a:lnSpc>
              <a:spcPts val="2000"/>
            </a:lnSpc>
            <a:spcBef>
              <a:spcPct val="0"/>
            </a:spcBef>
            <a:spcAft>
              <a:spcPts val="0"/>
            </a:spcAft>
          </a:pPr>
          <a:endParaRPr lang="en-US" sz="1600" kern="1200" dirty="0">
            <a:solidFill>
              <a:schemeClr val="tx1"/>
            </a:solidFill>
          </a:endParaRPr>
        </a:p>
      </dsp:txBody>
      <dsp:txXfrm>
        <a:off x="300875" y="737049"/>
        <a:ext cx="1967180" cy="14136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980FF-1094-4F5D-B490-FBED9D8AF38C}">
      <dsp:nvSpPr>
        <dsp:cNvPr id="0" name=""/>
        <dsp:cNvSpPr/>
      </dsp:nvSpPr>
      <dsp:spPr>
        <a:xfrm>
          <a:off x="0" y="0"/>
          <a:ext cx="2568931" cy="2310225"/>
        </a:xfrm>
        <a:prstGeom prst="roundRect">
          <a:avLst>
            <a:gd name="adj" fmla="val 10000"/>
          </a:avLst>
        </a:prstGeom>
        <a:solidFill>
          <a:schemeClr val="bg1">
            <a:lumMod val="95000"/>
          </a:schemeClr>
        </a:solidFill>
        <a:ln w="28575">
          <a:solidFill>
            <a:srgbClr val="FFC000"/>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Connect </a:t>
          </a:r>
          <a:r>
            <a:rPr lang="en-US" sz="1200" kern="1200" dirty="0"/>
            <a:t>the D&amp;I and                                       Sustainability initiatives to                                          increase the effectiveness of both</a:t>
          </a:r>
        </a:p>
      </dsp:txBody>
      <dsp:txXfrm>
        <a:off x="0" y="0"/>
        <a:ext cx="2568931" cy="693067"/>
      </dsp:txXfrm>
    </dsp:sp>
    <dsp:sp modelId="{C81BCDE7-42C3-4882-AE5B-ECB891075C36}">
      <dsp:nvSpPr>
        <dsp:cNvPr id="0" name=""/>
        <dsp:cNvSpPr/>
      </dsp:nvSpPr>
      <dsp:spPr>
        <a:xfrm>
          <a:off x="256893" y="693067"/>
          <a:ext cx="2055144" cy="1501646"/>
        </a:xfrm>
        <a:prstGeom prst="roundRect">
          <a:avLst>
            <a:gd name="adj" fmla="val 10000"/>
          </a:avLst>
        </a:prstGeom>
        <a:solidFill>
          <a:srgbClr val="FDF3A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Category 10</a:t>
          </a:r>
        </a:p>
        <a:p>
          <a:pPr lvl="0" algn="ctr" defTabSz="711200">
            <a:lnSpc>
              <a:spcPts val="2000"/>
            </a:lnSpc>
            <a:spcBef>
              <a:spcPct val="0"/>
            </a:spcBef>
            <a:spcAft>
              <a:spcPts val="0"/>
            </a:spcAft>
          </a:pPr>
          <a:r>
            <a:rPr lang="en-US" sz="1600" kern="1200" dirty="0">
              <a:solidFill>
                <a:schemeClr val="tx1"/>
              </a:solidFill>
            </a:rPr>
            <a:t>Connecting D&amp;I                               and Sustainability</a:t>
          </a:r>
        </a:p>
      </dsp:txBody>
      <dsp:txXfrm>
        <a:off x="300875" y="737049"/>
        <a:ext cx="1967180" cy="14136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6198F-D164-4EAB-9C1D-CB86705797FB}">
      <dsp:nvSpPr>
        <dsp:cNvPr id="0" name=""/>
        <dsp:cNvSpPr/>
      </dsp:nvSpPr>
      <dsp:spPr>
        <a:xfrm>
          <a:off x="0" y="0"/>
          <a:ext cx="2124279" cy="2225894"/>
        </a:xfrm>
        <a:prstGeom prst="roundRect">
          <a:avLst>
            <a:gd name="adj" fmla="val 10000"/>
          </a:avLst>
        </a:prstGeom>
        <a:solidFill>
          <a:schemeClr val="bg1">
            <a:lumMod val="95000"/>
          </a:schemeClr>
        </a:solidFill>
        <a:ln w="28575">
          <a:solidFill>
            <a:srgbClr val="FF000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Advocate </a:t>
          </a:r>
          <a:r>
            <a:rPr lang="en-US" sz="1200" b="0" kern="1200" dirty="0"/>
            <a:t>for D&amp;I                                     progress within local communities and                                                society at large </a:t>
          </a:r>
        </a:p>
      </dsp:txBody>
      <dsp:txXfrm>
        <a:off x="0" y="0"/>
        <a:ext cx="2124279" cy="667768"/>
      </dsp:txXfrm>
    </dsp:sp>
    <dsp:sp modelId="{C075F576-C5C3-476C-B3C8-7D30AAD9F93A}">
      <dsp:nvSpPr>
        <dsp:cNvPr id="0" name=""/>
        <dsp:cNvSpPr/>
      </dsp:nvSpPr>
      <dsp:spPr>
        <a:xfrm>
          <a:off x="213466" y="667768"/>
          <a:ext cx="1699423" cy="1446831"/>
        </a:xfrm>
        <a:prstGeom prst="roundRect">
          <a:avLst>
            <a:gd name="adj" fmla="val 10000"/>
          </a:avLst>
        </a:prstGeom>
        <a:solidFill>
          <a:srgbClr val="E10F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11</a:t>
          </a:r>
        </a:p>
        <a:p>
          <a:pPr lvl="0" algn="ctr" defTabSz="711200">
            <a:lnSpc>
              <a:spcPts val="1600"/>
            </a:lnSpc>
            <a:spcBef>
              <a:spcPct val="0"/>
            </a:spcBef>
            <a:spcAft>
              <a:spcPts val="0"/>
            </a:spcAft>
          </a:pPr>
          <a:r>
            <a:rPr lang="en-US" sz="1600" kern="1200" dirty="0"/>
            <a:t>  Community, Government Relations,                                      and Social Responsibility</a:t>
          </a:r>
        </a:p>
      </dsp:txBody>
      <dsp:txXfrm>
        <a:off x="255842" y="710144"/>
        <a:ext cx="1614671" cy="13620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8AEFB-B5FE-47F6-A431-84EADC03B605}">
      <dsp:nvSpPr>
        <dsp:cNvPr id="0" name=""/>
        <dsp:cNvSpPr/>
      </dsp:nvSpPr>
      <dsp:spPr>
        <a:xfrm>
          <a:off x="1028" y="0"/>
          <a:ext cx="2104865" cy="2225894"/>
        </a:xfrm>
        <a:prstGeom prst="roundRect">
          <a:avLst>
            <a:gd name="adj" fmla="val 10000"/>
          </a:avLst>
        </a:prstGeom>
        <a:solidFill>
          <a:schemeClr val="bg1">
            <a:lumMod val="95000"/>
          </a:schemeClr>
        </a:solidFill>
        <a:ln w="28575">
          <a:solidFill>
            <a:srgbClr val="FF000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Embed</a:t>
          </a:r>
          <a:r>
            <a:rPr lang="en-US" sz="1400" kern="1200" dirty="0"/>
            <a:t> </a:t>
          </a:r>
          <a:r>
            <a:rPr lang="en-US" sz="1200" kern="1200" dirty="0"/>
            <a:t> D&amp;I in product and service development to serve diverse customers and clients</a:t>
          </a:r>
        </a:p>
      </dsp:txBody>
      <dsp:txXfrm>
        <a:off x="1028" y="0"/>
        <a:ext cx="2104865" cy="667768"/>
      </dsp:txXfrm>
    </dsp:sp>
    <dsp:sp modelId="{698F76C4-06B3-4547-BBE9-73DB0FC1F963}">
      <dsp:nvSpPr>
        <dsp:cNvPr id="0" name=""/>
        <dsp:cNvSpPr/>
      </dsp:nvSpPr>
      <dsp:spPr>
        <a:xfrm>
          <a:off x="211515" y="667768"/>
          <a:ext cx="1683892" cy="1446831"/>
        </a:xfrm>
        <a:prstGeom prst="roundRect">
          <a:avLst>
            <a:gd name="adj" fmla="val 10000"/>
          </a:avLst>
        </a:prstGeom>
        <a:solidFill>
          <a:srgbClr val="E10F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12</a:t>
          </a:r>
        </a:p>
        <a:p>
          <a:pPr lvl="0" algn="ctr" defTabSz="711200">
            <a:lnSpc>
              <a:spcPts val="1600"/>
            </a:lnSpc>
            <a:spcBef>
              <a:spcPct val="0"/>
            </a:spcBef>
            <a:spcAft>
              <a:spcPts val="0"/>
            </a:spcAft>
          </a:pPr>
          <a:r>
            <a:rPr lang="en-US" sz="1600" kern="1200" dirty="0"/>
            <a:t>Products and Services Development</a:t>
          </a:r>
        </a:p>
      </dsp:txBody>
      <dsp:txXfrm>
        <a:off x="253891" y="710144"/>
        <a:ext cx="1599140" cy="13620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6198F-D164-4EAB-9C1D-CB86705797FB}">
      <dsp:nvSpPr>
        <dsp:cNvPr id="0" name=""/>
        <dsp:cNvSpPr/>
      </dsp:nvSpPr>
      <dsp:spPr>
        <a:xfrm>
          <a:off x="0" y="0"/>
          <a:ext cx="2116077" cy="2225894"/>
        </a:xfrm>
        <a:prstGeom prst="roundRect">
          <a:avLst>
            <a:gd name="adj" fmla="val 10000"/>
          </a:avLst>
        </a:prstGeom>
        <a:solidFill>
          <a:schemeClr val="bg1">
            <a:lumMod val="95000"/>
          </a:schemeClr>
        </a:solidFill>
        <a:ln w="28575">
          <a:solidFill>
            <a:srgbClr val="FF000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Integrate </a:t>
          </a:r>
          <a:r>
            <a:rPr lang="en-US" sz="1200" kern="1200" dirty="0"/>
            <a:t>D&amp;I into                         marketing and customer service</a:t>
          </a:r>
        </a:p>
      </dsp:txBody>
      <dsp:txXfrm>
        <a:off x="0" y="0"/>
        <a:ext cx="2116077" cy="667768"/>
      </dsp:txXfrm>
    </dsp:sp>
    <dsp:sp modelId="{C075F576-C5C3-476C-B3C8-7D30AAD9F93A}">
      <dsp:nvSpPr>
        <dsp:cNvPr id="0" name=""/>
        <dsp:cNvSpPr/>
      </dsp:nvSpPr>
      <dsp:spPr>
        <a:xfrm>
          <a:off x="211607" y="667768"/>
          <a:ext cx="1692861" cy="1446831"/>
        </a:xfrm>
        <a:prstGeom prst="roundRect">
          <a:avLst>
            <a:gd name="adj" fmla="val 10000"/>
          </a:avLst>
        </a:prstGeom>
        <a:solidFill>
          <a:srgbClr val="E10F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13</a:t>
          </a:r>
        </a:p>
        <a:p>
          <a:pPr lvl="0" algn="ctr" defTabSz="711200">
            <a:lnSpc>
              <a:spcPts val="1600"/>
            </a:lnSpc>
            <a:spcBef>
              <a:spcPct val="0"/>
            </a:spcBef>
            <a:spcAft>
              <a:spcPts val="0"/>
            </a:spcAft>
          </a:pPr>
          <a:r>
            <a:rPr lang="en-US" sz="1600" kern="1200" dirty="0"/>
            <a:t>  Marketing and Customer Service</a:t>
          </a:r>
        </a:p>
      </dsp:txBody>
      <dsp:txXfrm>
        <a:off x="253983" y="710144"/>
        <a:ext cx="1608109" cy="136207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8AEFB-B5FE-47F6-A431-84EADC03B605}">
      <dsp:nvSpPr>
        <dsp:cNvPr id="0" name=""/>
        <dsp:cNvSpPr/>
      </dsp:nvSpPr>
      <dsp:spPr>
        <a:xfrm>
          <a:off x="1036" y="0"/>
          <a:ext cx="2119891" cy="2225894"/>
        </a:xfrm>
        <a:prstGeom prst="roundRect">
          <a:avLst>
            <a:gd name="adj" fmla="val 10000"/>
          </a:avLst>
        </a:prstGeom>
        <a:solidFill>
          <a:schemeClr val="bg1">
            <a:lumMod val="95000"/>
          </a:schemeClr>
        </a:solidFill>
        <a:ln w="28575">
          <a:solidFill>
            <a:srgbClr val="FF000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Promote and nurture</a:t>
          </a:r>
          <a:r>
            <a:rPr lang="en-US" sz="1300" kern="1200" dirty="0"/>
            <a:t>                                           </a:t>
          </a:r>
          <a:r>
            <a:rPr lang="en-US" sz="1200" kern="1200" dirty="0"/>
            <a:t>a diverse supplier base and encourage suppliers                                                                   to advocate for D&amp;I</a:t>
          </a:r>
        </a:p>
      </dsp:txBody>
      <dsp:txXfrm>
        <a:off x="1036" y="0"/>
        <a:ext cx="2119891" cy="667768"/>
      </dsp:txXfrm>
    </dsp:sp>
    <dsp:sp modelId="{698F76C4-06B3-4547-BBE9-73DB0FC1F963}">
      <dsp:nvSpPr>
        <dsp:cNvPr id="0" name=""/>
        <dsp:cNvSpPr/>
      </dsp:nvSpPr>
      <dsp:spPr>
        <a:xfrm>
          <a:off x="213025" y="667768"/>
          <a:ext cx="1695913" cy="1446831"/>
        </a:xfrm>
        <a:prstGeom prst="roundRect">
          <a:avLst>
            <a:gd name="adj" fmla="val 10000"/>
          </a:avLst>
        </a:prstGeom>
        <a:solidFill>
          <a:srgbClr val="E10F4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14</a:t>
          </a:r>
        </a:p>
        <a:p>
          <a:pPr lvl="0" algn="ctr" defTabSz="711200">
            <a:lnSpc>
              <a:spcPts val="1600"/>
            </a:lnSpc>
            <a:spcBef>
              <a:spcPct val="0"/>
            </a:spcBef>
            <a:spcAft>
              <a:spcPts val="0"/>
            </a:spcAft>
          </a:pPr>
          <a:r>
            <a:rPr lang="en-US" sz="1600" kern="1200" dirty="0"/>
            <a:t>Supplier Diversity</a:t>
          </a:r>
        </a:p>
      </dsp:txBody>
      <dsp:txXfrm>
        <a:off x="255401" y="710144"/>
        <a:ext cx="1611161" cy="1362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9AE53-1370-4B48-8656-989B9BC81CD0}">
      <dsp:nvSpPr>
        <dsp:cNvPr id="0" name=""/>
        <dsp:cNvSpPr/>
      </dsp:nvSpPr>
      <dsp:spPr>
        <a:xfrm>
          <a:off x="1596185" y="2792850"/>
          <a:ext cx="3019762" cy="3019754"/>
        </a:xfrm>
        <a:prstGeom prst="ellipse">
          <a:avLst/>
        </a:prstGeom>
        <a:solidFill>
          <a:schemeClr val="accent3">
            <a:alpha val="50000"/>
            <a:hueOff val="0"/>
            <a:satOff val="0"/>
            <a:lumOff val="0"/>
            <a:alphaOff val="0"/>
          </a:schemeClr>
        </a:solidFill>
        <a:ln>
          <a:noFill/>
        </a:ln>
        <a:effectLst>
          <a:outerShdw blurRad="40000" dist="23000" dir="5400000" rotWithShape="0">
            <a:srgbClr val="000000">
              <a:alpha val="35000"/>
            </a:srgbClr>
          </a:outerShdw>
        </a:effectLst>
        <a:scene3d>
          <a:camera prst="perspectiveRelaxed"/>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247650" tIns="247650" rIns="247650" bIns="247650"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a:t> </a:t>
          </a:r>
        </a:p>
      </dsp:txBody>
      <dsp:txXfrm>
        <a:off x="2038419" y="3235083"/>
        <a:ext cx="2135294" cy="2135288"/>
      </dsp:txXfrm>
    </dsp:sp>
    <dsp:sp modelId="{B08DFAF3-4765-47F3-8BDB-999322A03184}">
      <dsp:nvSpPr>
        <dsp:cNvPr id="0" name=""/>
        <dsp:cNvSpPr/>
      </dsp:nvSpPr>
      <dsp:spPr>
        <a:xfrm>
          <a:off x="2404110" y="4210911"/>
          <a:ext cx="3019762" cy="3019754"/>
        </a:xfrm>
        <a:prstGeom prst="ellipse">
          <a:avLst/>
        </a:prstGeom>
        <a:solidFill>
          <a:schemeClr val="accent3">
            <a:alpha val="50000"/>
            <a:hueOff val="0"/>
            <a:satOff val="0"/>
            <a:lumOff val="0"/>
            <a:alphaOff val="0"/>
          </a:schemeClr>
        </a:solidFill>
        <a:ln>
          <a:noFill/>
        </a:ln>
        <a:effectLst>
          <a:outerShdw blurRad="40000" dist="23000" dir="5400000" rotWithShape="0">
            <a:srgbClr val="000000">
              <a:alpha val="35000"/>
            </a:srgbClr>
          </a:outerShdw>
        </a:effectLst>
        <a:scene3d>
          <a:camera prst="perspectiveRelaxed"/>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247650" tIns="247650" rIns="247650" bIns="247650"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a:t> </a:t>
          </a:r>
        </a:p>
      </dsp:txBody>
      <dsp:txXfrm>
        <a:off x="2846344" y="4653144"/>
        <a:ext cx="2135294" cy="2135288"/>
      </dsp:txXfrm>
    </dsp:sp>
    <dsp:sp modelId="{212DD730-B842-455F-89CB-0FB8FC091B12}">
      <dsp:nvSpPr>
        <dsp:cNvPr id="0" name=""/>
        <dsp:cNvSpPr/>
      </dsp:nvSpPr>
      <dsp:spPr>
        <a:xfrm>
          <a:off x="3126472" y="1664791"/>
          <a:ext cx="3019762" cy="3019754"/>
        </a:xfrm>
        <a:prstGeom prst="ellipse">
          <a:avLst/>
        </a:prstGeom>
        <a:solidFill>
          <a:schemeClr val="accent3">
            <a:alpha val="50000"/>
            <a:hueOff val="0"/>
            <a:satOff val="0"/>
            <a:lumOff val="0"/>
            <a:alphaOff val="0"/>
          </a:schemeClr>
        </a:solidFill>
        <a:ln>
          <a:noFill/>
        </a:ln>
        <a:effectLst>
          <a:outerShdw blurRad="40000" dist="23000" dir="5400000" rotWithShape="0">
            <a:srgbClr val="000000">
              <a:alpha val="35000"/>
            </a:srgbClr>
          </a:outerShdw>
        </a:effectLst>
        <a:scene3d>
          <a:camera prst="perspectiveRelaxed"/>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247650" tIns="247650" rIns="247650" bIns="247650"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a:t> </a:t>
          </a:r>
        </a:p>
      </dsp:txBody>
      <dsp:txXfrm>
        <a:off x="3568706" y="2107024"/>
        <a:ext cx="2135294" cy="2135288"/>
      </dsp:txXfrm>
    </dsp:sp>
    <dsp:sp modelId="{D6257B7B-2B83-4322-A0A2-273FD48887AA}">
      <dsp:nvSpPr>
        <dsp:cNvPr id="0" name=""/>
        <dsp:cNvSpPr/>
      </dsp:nvSpPr>
      <dsp:spPr>
        <a:xfrm>
          <a:off x="4021849" y="4308358"/>
          <a:ext cx="3019762" cy="3019754"/>
        </a:xfrm>
        <a:prstGeom prst="ellipse">
          <a:avLst/>
        </a:prstGeom>
        <a:solidFill>
          <a:schemeClr val="accent3">
            <a:alpha val="50000"/>
            <a:hueOff val="0"/>
            <a:satOff val="0"/>
            <a:lumOff val="0"/>
            <a:alphaOff val="0"/>
          </a:schemeClr>
        </a:solidFill>
        <a:ln>
          <a:noFill/>
        </a:ln>
        <a:effectLst>
          <a:outerShdw blurRad="40000" dist="23000" dir="5400000" rotWithShape="0">
            <a:srgbClr val="000000">
              <a:alpha val="35000"/>
            </a:srgbClr>
          </a:outerShdw>
        </a:effectLst>
        <a:scene3d>
          <a:camera prst="perspectiveRelaxed"/>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247650" tIns="247650" rIns="247650" bIns="247650"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a:t> </a:t>
          </a:r>
        </a:p>
      </dsp:txBody>
      <dsp:txXfrm>
        <a:off x="4464083" y="4750591"/>
        <a:ext cx="2135294" cy="2135288"/>
      </dsp:txXfrm>
    </dsp:sp>
    <dsp:sp modelId="{B7110294-036E-49DC-80CE-5B6BA9A3EED7}">
      <dsp:nvSpPr>
        <dsp:cNvPr id="0" name=""/>
        <dsp:cNvSpPr/>
      </dsp:nvSpPr>
      <dsp:spPr>
        <a:xfrm>
          <a:off x="4467795" y="2699842"/>
          <a:ext cx="3019762" cy="3019754"/>
        </a:xfrm>
        <a:prstGeom prst="ellipse">
          <a:avLst/>
        </a:prstGeom>
        <a:solidFill>
          <a:schemeClr val="accent3">
            <a:alpha val="50000"/>
            <a:hueOff val="0"/>
            <a:satOff val="0"/>
            <a:lumOff val="0"/>
            <a:alphaOff val="0"/>
          </a:schemeClr>
        </a:solidFill>
        <a:ln>
          <a:noFill/>
        </a:ln>
        <a:effectLst>
          <a:outerShdw blurRad="40000" dist="23000" dir="5400000" rotWithShape="0">
            <a:srgbClr val="000000">
              <a:alpha val="35000"/>
            </a:srgbClr>
          </a:outerShdw>
        </a:effectLst>
        <a:scene3d>
          <a:camera prst="perspectiveRelaxed"/>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247650" tIns="247650" rIns="247650" bIns="247650"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a:t> </a:t>
          </a:r>
        </a:p>
      </dsp:txBody>
      <dsp:txXfrm>
        <a:off x="4910029" y="3142075"/>
        <a:ext cx="2135294" cy="2135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F066E-1803-4A1F-BAB8-73D5655A9A3B}">
      <dsp:nvSpPr>
        <dsp:cNvPr id="0" name=""/>
        <dsp:cNvSpPr/>
      </dsp:nvSpPr>
      <dsp:spPr>
        <a:xfrm rot="16200000">
          <a:off x="-165599" y="168187"/>
          <a:ext cx="1103997" cy="772798"/>
        </a:xfrm>
        <a:prstGeom prst="chevron">
          <a:avLst/>
        </a:prstGeom>
        <a:solidFill>
          <a:schemeClr val="tx1">
            <a:lumMod val="85000"/>
            <a:lumOff val="15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 </a:t>
          </a:r>
        </a:p>
      </dsp:txBody>
      <dsp:txXfrm rot="-5400000">
        <a:off x="1" y="388986"/>
        <a:ext cx="772798" cy="331199"/>
      </dsp:txXfrm>
    </dsp:sp>
    <dsp:sp modelId="{C52AA0A4-7B40-4CD1-98EA-FFE5E9B135ED}">
      <dsp:nvSpPr>
        <dsp:cNvPr id="0" name=""/>
        <dsp:cNvSpPr/>
      </dsp:nvSpPr>
      <dsp:spPr>
        <a:xfrm rot="5400000">
          <a:off x="3623487" y="-2848101"/>
          <a:ext cx="717975" cy="6419353"/>
        </a:xfrm>
        <a:prstGeom prst="round2Same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b="1" kern="1200" dirty="0"/>
        </a:p>
      </dsp:txBody>
      <dsp:txXfrm rot="-5400000">
        <a:off x="772799" y="37636"/>
        <a:ext cx="6384304" cy="647877"/>
      </dsp:txXfrm>
    </dsp:sp>
    <dsp:sp modelId="{F150B876-BDE2-4850-A4AF-A20646BF7F8E}">
      <dsp:nvSpPr>
        <dsp:cNvPr id="0" name=""/>
        <dsp:cNvSpPr/>
      </dsp:nvSpPr>
      <dsp:spPr>
        <a:xfrm rot="16200000">
          <a:off x="-165599" y="1155250"/>
          <a:ext cx="1103997" cy="772798"/>
        </a:xfrm>
        <a:prstGeom prst="chevron">
          <a:avLst/>
        </a:prstGeom>
        <a:solidFill>
          <a:schemeClr val="tx1">
            <a:lumMod val="75000"/>
            <a:lumOff val="25000"/>
          </a:schemeClr>
        </a:solidFill>
        <a:ln w="25400" cap="flat" cmpd="sng" algn="ctr">
          <a:solidFill>
            <a:schemeClr val="accent3">
              <a:shade val="80000"/>
              <a:hueOff val="20588"/>
              <a:satOff val="-221"/>
              <a:lumOff val="58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1" y="1376049"/>
        <a:ext cx="772798" cy="331199"/>
      </dsp:txXfrm>
    </dsp:sp>
    <dsp:sp modelId="{B05C37F4-F644-43B6-A35E-9120F8172E16}">
      <dsp:nvSpPr>
        <dsp:cNvPr id="0" name=""/>
        <dsp:cNvSpPr/>
      </dsp:nvSpPr>
      <dsp:spPr>
        <a:xfrm rot="5400000">
          <a:off x="3623675" y="-1861227"/>
          <a:ext cx="717598" cy="6419353"/>
        </a:xfrm>
        <a:prstGeom prst="round2SameRect">
          <a:avLst/>
        </a:prstGeom>
        <a:solidFill>
          <a:schemeClr val="lt1">
            <a:alpha val="90000"/>
            <a:hueOff val="0"/>
            <a:satOff val="0"/>
            <a:lumOff val="0"/>
            <a:alphaOff val="0"/>
          </a:schemeClr>
        </a:solidFill>
        <a:ln w="25400" cap="flat" cmpd="sng" algn="ctr">
          <a:solidFill>
            <a:schemeClr val="accent3">
              <a:shade val="80000"/>
              <a:hueOff val="20588"/>
              <a:satOff val="-221"/>
              <a:lumOff val="58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b="1" kern="1200" dirty="0"/>
        </a:p>
        <a:p>
          <a:pPr marL="342900" lvl="2" indent="-171450" algn="l" defTabSz="800100">
            <a:lnSpc>
              <a:spcPct val="90000"/>
            </a:lnSpc>
            <a:spcBef>
              <a:spcPct val="0"/>
            </a:spcBef>
            <a:spcAft>
              <a:spcPct val="15000"/>
            </a:spcAft>
            <a:buChar char="••"/>
          </a:pPr>
          <a:endParaRPr lang="en-US" sz="1800" b="1" kern="1200" dirty="0"/>
        </a:p>
        <a:p>
          <a:pPr marL="228600" lvl="2" indent="-114300" algn="l" defTabSz="577850">
            <a:lnSpc>
              <a:spcPct val="90000"/>
            </a:lnSpc>
            <a:spcBef>
              <a:spcPct val="0"/>
            </a:spcBef>
            <a:spcAft>
              <a:spcPct val="15000"/>
            </a:spcAft>
            <a:buChar char="••"/>
          </a:pPr>
          <a:endParaRPr lang="en-US" sz="1300" kern="1200" dirty="0"/>
        </a:p>
      </dsp:txBody>
      <dsp:txXfrm rot="-5400000">
        <a:off x="772798" y="1024680"/>
        <a:ext cx="6384323" cy="647538"/>
      </dsp:txXfrm>
    </dsp:sp>
    <dsp:sp modelId="{5F3CD383-7F80-449D-AE48-4A164D576ABF}">
      <dsp:nvSpPr>
        <dsp:cNvPr id="0" name=""/>
        <dsp:cNvSpPr/>
      </dsp:nvSpPr>
      <dsp:spPr>
        <a:xfrm rot="16041756">
          <a:off x="-165599" y="2142312"/>
          <a:ext cx="1103997" cy="772798"/>
        </a:xfrm>
        <a:prstGeom prst="chevron">
          <a:avLst/>
        </a:prstGeom>
        <a:solidFill>
          <a:schemeClr val="tx1">
            <a:lumMod val="50000"/>
            <a:lumOff val="50000"/>
          </a:schemeClr>
        </a:solidFill>
        <a:ln w="25400" cap="flat" cmpd="sng" algn="ctr">
          <a:solidFill>
            <a:schemeClr val="accent3">
              <a:shade val="80000"/>
              <a:hueOff val="41176"/>
              <a:satOff val="-442"/>
              <a:lumOff val="117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1" y="2363111"/>
        <a:ext cx="772798" cy="331199"/>
      </dsp:txXfrm>
    </dsp:sp>
    <dsp:sp modelId="{D9CA5AAE-A5C2-4EDF-9074-94BEB5C06D2F}">
      <dsp:nvSpPr>
        <dsp:cNvPr id="0" name=""/>
        <dsp:cNvSpPr/>
      </dsp:nvSpPr>
      <dsp:spPr>
        <a:xfrm rot="5400000">
          <a:off x="3623675" y="-874164"/>
          <a:ext cx="717598" cy="6419353"/>
        </a:xfrm>
        <a:prstGeom prst="round2SameRect">
          <a:avLst/>
        </a:prstGeom>
        <a:solidFill>
          <a:schemeClr val="lt1">
            <a:alpha val="90000"/>
            <a:hueOff val="0"/>
            <a:satOff val="0"/>
            <a:lumOff val="0"/>
            <a:alphaOff val="0"/>
          </a:schemeClr>
        </a:solidFill>
        <a:ln w="25400" cap="flat" cmpd="sng" algn="ctr">
          <a:solidFill>
            <a:schemeClr val="accent3">
              <a:shade val="80000"/>
              <a:hueOff val="41176"/>
              <a:satOff val="-442"/>
              <a:lumOff val="11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b="1" kern="1200" dirty="0"/>
        </a:p>
      </dsp:txBody>
      <dsp:txXfrm rot="-5400000">
        <a:off x="772798" y="2011743"/>
        <a:ext cx="6384323" cy="647538"/>
      </dsp:txXfrm>
    </dsp:sp>
    <dsp:sp modelId="{9BAFC8AC-E6FB-4C90-A093-3453E453ABB6}">
      <dsp:nvSpPr>
        <dsp:cNvPr id="0" name=""/>
        <dsp:cNvSpPr/>
      </dsp:nvSpPr>
      <dsp:spPr>
        <a:xfrm rot="16200000">
          <a:off x="-165599" y="3129375"/>
          <a:ext cx="1103997" cy="772798"/>
        </a:xfrm>
        <a:prstGeom prst="chevron">
          <a:avLst/>
        </a:prstGeom>
        <a:solidFill>
          <a:schemeClr val="bg2">
            <a:lumMod val="75000"/>
          </a:schemeClr>
        </a:solidFill>
        <a:ln w="25400" cap="flat" cmpd="sng" algn="ctr">
          <a:solidFill>
            <a:schemeClr val="accent3">
              <a:shade val="80000"/>
              <a:hueOff val="61764"/>
              <a:satOff val="-662"/>
              <a:lumOff val="175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   </a:t>
          </a:r>
        </a:p>
      </dsp:txBody>
      <dsp:txXfrm rot="-5400000">
        <a:off x="1" y="3350174"/>
        <a:ext cx="772798" cy="331199"/>
      </dsp:txXfrm>
    </dsp:sp>
    <dsp:sp modelId="{B719F9D3-27B1-4AE8-81FA-B915308975BA}">
      <dsp:nvSpPr>
        <dsp:cNvPr id="0" name=""/>
        <dsp:cNvSpPr/>
      </dsp:nvSpPr>
      <dsp:spPr>
        <a:xfrm rot="5400000">
          <a:off x="3623675" y="112898"/>
          <a:ext cx="717598" cy="6419353"/>
        </a:xfrm>
        <a:prstGeom prst="round2SameRect">
          <a:avLst/>
        </a:prstGeom>
        <a:solidFill>
          <a:schemeClr val="lt1">
            <a:alpha val="90000"/>
            <a:hueOff val="0"/>
            <a:satOff val="0"/>
            <a:lumOff val="0"/>
            <a:alphaOff val="0"/>
          </a:schemeClr>
        </a:solidFill>
        <a:ln w="25400" cap="flat" cmpd="sng" algn="ctr">
          <a:solidFill>
            <a:schemeClr val="accent3">
              <a:shade val="80000"/>
              <a:hueOff val="61764"/>
              <a:satOff val="-662"/>
              <a:lumOff val="175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b="1" kern="1200" dirty="0"/>
        </a:p>
      </dsp:txBody>
      <dsp:txXfrm rot="-5400000">
        <a:off x="772798" y="2998805"/>
        <a:ext cx="6384323" cy="647538"/>
      </dsp:txXfrm>
    </dsp:sp>
    <dsp:sp modelId="{448DB3F5-2ACE-46FD-B093-23ED8C2D98ED}">
      <dsp:nvSpPr>
        <dsp:cNvPr id="0" name=""/>
        <dsp:cNvSpPr/>
      </dsp:nvSpPr>
      <dsp:spPr>
        <a:xfrm rot="16200000">
          <a:off x="-165599" y="4116438"/>
          <a:ext cx="1103997" cy="772798"/>
        </a:xfrm>
        <a:prstGeom prst="chevron">
          <a:avLst/>
        </a:prstGeom>
        <a:solidFill>
          <a:schemeClr val="bg2">
            <a:lumMod val="90000"/>
          </a:schemeClr>
        </a:solidFill>
        <a:ln w="25400" cap="flat" cmpd="sng" algn="ctr">
          <a:solidFill>
            <a:schemeClr val="accent3">
              <a:shade val="80000"/>
              <a:hueOff val="82353"/>
              <a:satOff val="-883"/>
              <a:lumOff val="234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    </a:t>
          </a:r>
        </a:p>
      </dsp:txBody>
      <dsp:txXfrm rot="-5400000">
        <a:off x="1" y="4337237"/>
        <a:ext cx="772798" cy="331199"/>
      </dsp:txXfrm>
    </dsp:sp>
    <dsp:sp modelId="{408FEF9E-9844-44CB-A112-C0D46BBEA632}">
      <dsp:nvSpPr>
        <dsp:cNvPr id="0" name=""/>
        <dsp:cNvSpPr/>
      </dsp:nvSpPr>
      <dsp:spPr>
        <a:xfrm rot="5400000">
          <a:off x="3623675" y="1099960"/>
          <a:ext cx="717598" cy="6419353"/>
        </a:xfrm>
        <a:prstGeom prst="round2SameRect">
          <a:avLst/>
        </a:prstGeom>
        <a:solidFill>
          <a:schemeClr val="lt1">
            <a:alpha val="90000"/>
            <a:hueOff val="0"/>
            <a:satOff val="0"/>
            <a:lumOff val="0"/>
            <a:alphaOff val="0"/>
          </a:schemeClr>
        </a:solidFill>
        <a:ln w="25400" cap="flat" cmpd="sng" algn="ctr">
          <a:solidFill>
            <a:schemeClr val="accent3">
              <a:shade val="80000"/>
              <a:hueOff val="82353"/>
              <a:satOff val="-883"/>
              <a:lumOff val="234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b="1" kern="1200" dirty="0"/>
        </a:p>
      </dsp:txBody>
      <dsp:txXfrm rot="-5400000">
        <a:off x="772798" y="3985867"/>
        <a:ext cx="6384323" cy="647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6198F-D164-4EAB-9C1D-CB86705797FB}">
      <dsp:nvSpPr>
        <dsp:cNvPr id="0" name=""/>
        <dsp:cNvSpPr/>
      </dsp:nvSpPr>
      <dsp:spPr>
        <a:xfrm>
          <a:off x="0" y="0"/>
          <a:ext cx="2529418" cy="2310225"/>
        </a:xfrm>
        <a:prstGeom prst="roundRect">
          <a:avLst>
            <a:gd name="adj" fmla="val 10000"/>
          </a:avLst>
        </a:prstGeom>
        <a:solidFill>
          <a:schemeClr val="bg1">
            <a:lumMod val="95000"/>
          </a:schemeClr>
        </a:solidFill>
        <a:ln w="28575">
          <a:solidFill>
            <a:srgbClr val="92D050"/>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Develop</a:t>
          </a:r>
          <a:r>
            <a:rPr lang="en-US" sz="1300" kern="1200" dirty="0">
              <a:solidFill>
                <a:schemeClr val="tx1"/>
              </a:solidFill>
            </a:rPr>
            <a:t> </a:t>
          </a:r>
          <a:r>
            <a:rPr lang="en-US" sz="1200" kern="1200" dirty="0">
              <a:solidFill>
                <a:schemeClr val="tx1"/>
              </a:solidFill>
            </a:rPr>
            <a:t>a strong rationale for                          D&amp;I vision and strategy and                               align it to organizational goals </a:t>
          </a:r>
        </a:p>
      </dsp:txBody>
      <dsp:txXfrm>
        <a:off x="0" y="0"/>
        <a:ext cx="2529418" cy="693067"/>
      </dsp:txXfrm>
    </dsp:sp>
    <dsp:sp modelId="{C075F576-C5C3-476C-B3C8-7D30AAD9F93A}">
      <dsp:nvSpPr>
        <dsp:cNvPr id="0" name=""/>
        <dsp:cNvSpPr/>
      </dsp:nvSpPr>
      <dsp:spPr>
        <a:xfrm>
          <a:off x="252941" y="693067"/>
          <a:ext cx="2023535" cy="1501646"/>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1</a:t>
          </a:r>
        </a:p>
        <a:p>
          <a:pPr lvl="0" algn="ctr" defTabSz="711200">
            <a:lnSpc>
              <a:spcPts val="2000"/>
            </a:lnSpc>
            <a:spcBef>
              <a:spcPct val="0"/>
            </a:spcBef>
            <a:spcAft>
              <a:spcPts val="0"/>
            </a:spcAft>
          </a:pPr>
          <a:r>
            <a:rPr lang="en-US" sz="1600" kern="1200" dirty="0"/>
            <a:t>  D&amp;I Vision, Strategy, and Business Case</a:t>
          </a:r>
        </a:p>
      </dsp:txBody>
      <dsp:txXfrm>
        <a:off x="296923" y="737049"/>
        <a:ext cx="1935571" cy="1413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8AEFB-B5FE-47F6-A431-84EADC03B605}">
      <dsp:nvSpPr>
        <dsp:cNvPr id="0" name=""/>
        <dsp:cNvSpPr/>
      </dsp:nvSpPr>
      <dsp:spPr>
        <a:xfrm>
          <a:off x="1245" y="0"/>
          <a:ext cx="2547736" cy="2310225"/>
        </a:xfrm>
        <a:prstGeom prst="roundRect">
          <a:avLst>
            <a:gd name="adj" fmla="val 10000"/>
          </a:avLst>
        </a:prstGeom>
        <a:solidFill>
          <a:schemeClr val="bg1">
            <a:lumMod val="95000"/>
          </a:schemeClr>
        </a:solidFill>
        <a:ln w="28575">
          <a:solidFill>
            <a:srgbClr val="92D050"/>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Hold</a:t>
          </a:r>
          <a:r>
            <a:rPr lang="en-US" sz="1100" kern="1200" dirty="0"/>
            <a:t> </a:t>
          </a:r>
          <a:r>
            <a:rPr lang="en-US" sz="1200" kern="1200" dirty="0"/>
            <a:t>leaders accountable for implementing the organization’s                                                            D&amp;I vision, setting goals, achieving                       results, and being role models</a:t>
          </a:r>
        </a:p>
      </dsp:txBody>
      <dsp:txXfrm>
        <a:off x="1245" y="0"/>
        <a:ext cx="2547736" cy="693067"/>
      </dsp:txXfrm>
    </dsp:sp>
    <dsp:sp modelId="{698F76C4-06B3-4547-BBE9-73DB0FC1F963}">
      <dsp:nvSpPr>
        <dsp:cNvPr id="0" name=""/>
        <dsp:cNvSpPr/>
      </dsp:nvSpPr>
      <dsp:spPr>
        <a:xfrm>
          <a:off x="256018" y="693067"/>
          <a:ext cx="2038189" cy="1501646"/>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2</a:t>
          </a:r>
        </a:p>
        <a:p>
          <a:pPr lvl="0" algn="ctr" defTabSz="711200">
            <a:lnSpc>
              <a:spcPts val="2000"/>
            </a:lnSpc>
            <a:spcBef>
              <a:spcPct val="0"/>
            </a:spcBef>
            <a:spcAft>
              <a:spcPts val="0"/>
            </a:spcAft>
          </a:pPr>
          <a:r>
            <a:rPr lang="en-US" sz="1600" kern="1200" dirty="0"/>
            <a:t>Leadership and Accountability</a:t>
          </a:r>
        </a:p>
      </dsp:txBody>
      <dsp:txXfrm>
        <a:off x="300000" y="737049"/>
        <a:ext cx="1950225" cy="14136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980FF-1094-4F5D-B490-FBED9D8AF38C}">
      <dsp:nvSpPr>
        <dsp:cNvPr id="0" name=""/>
        <dsp:cNvSpPr/>
      </dsp:nvSpPr>
      <dsp:spPr>
        <a:xfrm>
          <a:off x="0" y="0"/>
          <a:ext cx="2584809" cy="2310225"/>
        </a:xfrm>
        <a:prstGeom prst="roundRect">
          <a:avLst>
            <a:gd name="adj" fmla="val 10000"/>
          </a:avLst>
        </a:prstGeom>
        <a:solidFill>
          <a:schemeClr val="bg1">
            <a:lumMod val="95000"/>
          </a:schemeClr>
        </a:solidFill>
        <a:ln w="28575">
          <a:solidFill>
            <a:srgbClr val="92D050"/>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Provide </a:t>
          </a:r>
          <a:r>
            <a:rPr lang="en-US" sz="1200" kern="1200" dirty="0"/>
            <a:t>dedicated support                                               and structure with authority                                and budget to                                                                                                           effectively implement D&amp;I</a:t>
          </a:r>
        </a:p>
      </dsp:txBody>
      <dsp:txXfrm>
        <a:off x="0" y="0"/>
        <a:ext cx="2584809" cy="693067"/>
      </dsp:txXfrm>
    </dsp:sp>
    <dsp:sp modelId="{C81BCDE7-42C3-4882-AE5B-ECB891075C36}">
      <dsp:nvSpPr>
        <dsp:cNvPr id="0" name=""/>
        <dsp:cNvSpPr/>
      </dsp:nvSpPr>
      <dsp:spPr>
        <a:xfrm>
          <a:off x="259744" y="693067"/>
          <a:ext cx="2067847" cy="1501646"/>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3  </a:t>
          </a:r>
        </a:p>
        <a:p>
          <a:pPr lvl="0" algn="ctr" defTabSz="711200">
            <a:lnSpc>
              <a:spcPts val="2000"/>
            </a:lnSpc>
            <a:spcBef>
              <a:spcPct val="0"/>
            </a:spcBef>
            <a:spcAft>
              <a:spcPts val="0"/>
            </a:spcAft>
          </a:pPr>
          <a:r>
            <a:rPr lang="en-US" sz="1600" kern="1200" dirty="0"/>
            <a:t>D&amp;I Structure and Implementation </a:t>
          </a:r>
        </a:p>
      </dsp:txBody>
      <dsp:txXfrm>
        <a:off x="303726" y="737049"/>
        <a:ext cx="1979883" cy="14136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6198F-D164-4EAB-9C1D-CB86705797FB}">
      <dsp:nvSpPr>
        <dsp:cNvPr id="0" name=""/>
        <dsp:cNvSpPr/>
      </dsp:nvSpPr>
      <dsp:spPr>
        <a:xfrm>
          <a:off x="0" y="0"/>
          <a:ext cx="2112753" cy="2225894"/>
        </a:xfrm>
        <a:prstGeom prst="roundRect">
          <a:avLst>
            <a:gd name="adj" fmla="val 10000"/>
          </a:avLst>
        </a:prstGeom>
        <a:solidFill>
          <a:schemeClr val="bg1">
            <a:lumMod val="95000"/>
          </a:schemeClr>
        </a:solidFill>
        <a:ln w="28575">
          <a:solidFill>
            <a:srgbClr val="00B0F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Ensure</a:t>
          </a:r>
          <a:r>
            <a:rPr lang="en-US" sz="1100" b="1" kern="1200" dirty="0"/>
            <a:t> </a:t>
          </a:r>
          <a:r>
            <a:rPr lang="en-US" sz="1200" kern="1200" dirty="0"/>
            <a:t>that D&amp;I is                            integrated into recruitment, talent development, advancement, and retention </a:t>
          </a:r>
        </a:p>
      </dsp:txBody>
      <dsp:txXfrm>
        <a:off x="0" y="0"/>
        <a:ext cx="2112753" cy="667768"/>
      </dsp:txXfrm>
    </dsp:sp>
    <dsp:sp modelId="{C075F576-C5C3-476C-B3C8-7D30AAD9F93A}">
      <dsp:nvSpPr>
        <dsp:cNvPr id="0" name=""/>
        <dsp:cNvSpPr/>
      </dsp:nvSpPr>
      <dsp:spPr>
        <a:xfrm>
          <a:off x="212308" y="667768"/>
          <a:ext cx="1690202" cy="1446831"/>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4</a:t>
          </a:r>
        </a:p>
        <a:p>
          <a:pPr lvl="0" algn="ctr" defTabSz="711200">
            <a:lnSpc>
              <a:spcPts val="1600"/>
            </a:lnSpc>
            <a:spcBef>
              <a:spcPct val="0"/>
            </a:spcBef>
            <a:spcAft>
              <a:spcPts val="0"/>
            </a:spcAft>
          </a:pPr>
          <a:r>
            <a:rPr lang="en-US" sz="1600" kern="1200" dirty="0"/>
            <a:t>  Recruitment, Retention, Development, and Advancement</a:t>
          </a:r>
        </a:p>
      </dsp:txBody>
      <dsp:txXfrm>
        <a:off x="254684" y="710144"/>
        <a:ext cx="1605450" cy="13620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6198F-D164-4EAB-9C1D-CB86705797FB}">
      <dsp:nvSpPr>
        <dsp:cNvPr id="0" name=""/>
        <dsp:cNvSpPr/>
      </dsp:nvSpPr>
      <dsp:spPr>
        <a:xfrm>
          <a:off x="0" y="0"/>
          <a:ext cx="2102366" cy="2225894"/>
        </a:xfrm>
        <a:prstGeom prst="roundRect">
          <a:avLst>
            <a:gd name="adj" fmla="val 10000"/>
          </a:avLst>
        </a:prstGeom>
        <a:solidFill>
          <a:schemeClr val="bg1">
            <a:lumMod val="95000"/>
          </a:schemeClr>
        </a:solidFill>
        <a:ln w="28575">
          <a:solidFill>
            <a:srgbClr val="00B0F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Ensure </a:t>
          </a:r>
          <a:r>
            <a:rPr lang="en-US" sz="1200" kern="1200" dirty="0"/>
            <a:t>that job design and classification are unbiased, and compensation is equitable</a:t>
          </a:r>
        </a:p>
      </dsp:txBody>
      <dsp:txXfrm>
        <a:off x="0" y="0"/>
        <a:ext cx="2102366" cy="667768"/>
      </dsp:txXfrm>
    </dsp:sp>
    <dsp:sp modelId="{C075F576-C5C3-476C-B3C8-7D30AAD9F93A}">
      <dsp:nvSpPr>
        <dsp:cNvPr id="0" name=""/>
        <dsp:cNvSpPr/>
      </dsp:nvSpPr>
      <dsp:spPr>
        <a:xfrm>
          <a:off x="211264" y="667768"/>
          <a:ext cx="1681893" cy="1446831"/>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6</a:t>
          </a:r>
        </a:p>
        <a:p>
          <a:pPr lvl="0" algn="ctr" defTabSz="711200">
            <a:lnSpc>
              <a:spcPts val="1600"/>
            </a:lnSpc>
            <a:spcBef>
              <a:spcPct val="0"/>
            </a:spcBef>
            <a:spcAft>
              <a:spcPts val="0"/>
            </a:spcAft>
          </a:pPr>
          <a:r>
            <a:rPr lang="en-US" sz="1600" kern="1200" dirty="0"/>
            <a:t>  Job Design, Classification, and Compensation</a:t>
          </a:r>
        </a:p>
      </dsp:txBody>
      <dsp:txXfrm>
        <a:off x="253640" y="710144"/>
        <a:ext cx="1597141" cy="1362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8AEFB-B5FE-47F6-A431-84EADC03B605}">
      <dsp:nvSpPr>
        <dsp:cNvPr id="0" name=""/>
        <dsp:cNvSpPr/>
      </dsp:nvSpPr>
      <dsp:spPr>
        <a:xfrm>
          <a:off x="0" y="0"/>
          <a:ext cx="2104422" cy="2225894"/>
        </a:xfrm>
        <a:prstGeom prst="roundRect">
          <a:avLst>
            <a:gd name="adj" fmla="val 10000"/>
          </a:avLst>
        </a:prstGeom>
        <a:solidFill>
          <a:schemeClr val="bg1">
            <a:lumMod val="95000"/>
          </a:schemeClr>
        </a:solidFill>
        <a:ln w="28575">
          <a:solidFill>
            <a:srgbClr val="00B0F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Achieve</a:t>
          </a:r>
          <a:r>
            <a:rPr lang="en-US" sz="1400" kern="1200" dirty="0"/>
            <a:t> </a:t>
          </a:r>
          <a:r>
            <a:rPr lang="en-US" sz="1200" kern="1200" dirty="0"/>
            <a:t>work-life                                               integration and flexibility</a:t>
          </a:r>
        </a:p>
      </dsp:txBody>
      <dsp:txXfrm>
        <a:off x="0" y="0"/>
        <a:ext cx="2104422" cy="667768"/>
      </dsp:txXfrm>
    </dsp:sp>
    <dsp:sp modelId="{698F76C4-06B3-4547-BBE9-73DB0FC1F963}">
      <dsp:nvSpPr>
        <dsp:cNvPr id="0" name=""/>
        <dsp:cNvSpPr/>
      </dsp:nvSpPr>
      <dsp:spPr>
        <a:xfrm>
          <a:off x="210442" y="667768"/>
          <a:ext cx="1683537" cy="1446831"/>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a:t>Category 5  </a:t>
          </a:r>
        </a:p>
        <a:p>
          <a:pPr lvl="0" algn="ctr" defTabSz="711200">
            <a:lnSpc>
              <a:spcPts val="1600"/>
            </a:lnSpc>
            <a:spcBef>
              <a:spcPct val="0"/>
            </a:spcBef>
            <a:spcAft>
              <a:spcPts val="0"/>
            </a:spcAft>
          </a:pPr>
          <a:r>
            <a:rPr lang="en-US" sz="1600" kern="1200" dirty="0"/>
            <a:t>Benefits, Work-Life Integration, and Flexibility</a:t>
          </a:r>
        </a:p>
      </dsp:txBody>
      <dsp:txXfrm>
        <a:off x="252818" y="710144"/>
        <a:ext cx="1598785" cy="136207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376998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72896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(copy from the inside front cover of the GDIB)</a:t>
            </a:r>
          </a:p>
          <a:p>
            <a:endParaRPr lang="en-US" b="1" dirty="0"/>
          </a:p>
          <a:p>
            <a:r>
              <a:rPr lang="en-US" dirty="0"/>
              <a:t>The GDIB authors are striving to make the GDIB and user tools accessible. Generally we are following the guidelines provided by the W3C Web Accessibility Initiative (WAI), a worldwide initiative to make the Web more accessible for persons with disabilities, which is a critically important D&amp;I goal. </a:t>
            </a:r>
          </a:p>
          <a:p>
            <a:endParaRPr lang="en-US" dirty="0"/>
          </a:p>
          <a:p>
            <a:r>
              <a:rPr lang="en-US" dirty="0"/>
              <a:t>As this 2016 GDIB goes to press, and while we have designed this edition of GDIB with accessibility in mind, we still have some work to do. For that reason and for further accommodation we are also providing an Alternate Format  version. </a:t>
            </a:r>
          </a:p>
          <a:p>
            <a:endParaRPr lang="en-US" dirty="0"/>
          </a:p>
          <a:p>
            <a:r>
              <a:rPr lang="en-US" dirty="0"/>
              <a:t>The Alternate Format version is a Microsoft Word version that may be obtained by emailing </a:t>
            </a:r>
            <a:r>
              <a:rPr lang="en-US" dirty="0" err="1"/>
              <a:t>GDIB@diversitycollegium.org</a:t>
            </a:r>
            <a:endParaRPr lang="en-US" dirty="0"/>
          </a:p>
        </p:txBody>
      </p:sp>
    </p:spTree>
    <p:extLst>
      <p:ext uri="{BB962C8B-B14F-4D97-AF65-F5344CB8AC3E}">
        <p14:creationId xmlns:p14="http://schemas.microsoft.com/office/powerpoint/2010/main" val="70258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 logo is a stylized version of the new GDIB Model. </a:t>
            </a:r>
          </a:p>
          <a:p>
            <a:endParaRPr lang="en-US" dirty="0"/>
          </a:p>
          <a:p>
            <a:r>
              <a:rPr lang="en-US" dirty="0"/>
              <a:t>It is set in a circle to convey the ongoing and never-ending importance of diversity and inclusion. </a:t>
            </a:r>
          </a:p>
          <a:p>
            <a:endParaRPr lang="en-US" dirty="0"/>
          </a:p>
          <a:p>
            <a:r>
              <a:rPr lang="en-US" dirty="0"/>
              <a:t>The equilateral triangle in the center symbolizes equality and solidarity or strength and represents the Bridging Group. </a:t>
            </a:r>
          </a:p>
          <a:p>
            <a:endParaRPr lang="en-US" dirty="0"/>
          </a:p>
          <a:p>
            <a:r>
              <a:rPr lang="en-US" dirty="0"/>
              <a:t>Colors have a wide range of meaning across cultures. What may be interpreted as a positive meaning for one color in one culture may be a nearly opposite meaning in another culture. We have been thoughtful in our selection of colors and offer our interpretation, which is a combination of a various cultural symbolism. The color yellow was selected for Bridging because it stands for optimism and imagination. The green color for the Foundation Group symbolizes nature and renewal, blue for the Internal Group represents harmony and order, and red for the External Group stands for passion and strength. All are in a vibrant hue, which symbolizes the vitality to succeed. </a:t>
            </a:r>
          </a:p>
          <a:p>
            <a:endParaRPr lang="en-US" dirty="0"/>
          </a:p>
          <a:p>
            <a:r>
              <a:rPr lang="en-US" dirty="0"/>
              <a:t>The swirls of dark blue represent the power, energy, and motion needed to sustain this work. </a:t>
            </a:r>
          </a:p>
          <a:p>
            <a:endParaRPr lang="en-US" dirty="0"/>
          </a:p>
          <a:p>
            <a:r>
              <a:rPr lang="en-US" dirty="0"/>
              <a:t>And the openness of the swirls showing the colors overlapping one another symbolizes the integration and comprehensiveness needed for D&amp;I to succeed.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11</a:t>
            </a:fld>
            <a:endParaRPr lang="en-US" dirty="0"/>
          </a:p>
        </p:txBody>
      </p:sp>
    </p:spTree>
    <p:extLst>
      <p:ext uri="{BB962C8B-B14F-4D97-AF65-F5344CB8AC3E}">
        <p14:creationId xmlns:p14="http://schemas.microsoft.com/office/powerpoint/2010/main" val="142406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NOTE TO PRESENTER: Just review the bullets on the slide.  If you like you may pull an example relevant to your audience.</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12</a:t>
            </a:fld>
            <a:endParaRPr lang="en-US" dirty="0"/>
          </a:p>
        </p:txBody>
      </p:sp>
    </p:spTree>
    <p:extLst>
      <p:ext uri="{BB962C8B-B14F-4D97-AF65-F5344CB8AC3E}">
        <p14:creationId xmlns:p14="http://schemas.microsoft.com/office/powerpoint/2010/main" val="1912082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is a graphic table of contents—a static infographic.  </a:t>
            </a:r>
            <a:r>
              <a:rPr lang="en-US" sz="1100" kern="1200" dirty="0">
                <a:solidFill>
                  <a:schemeClr val="tx1"/>
                </a:solidFill>
                <a:effectLst/>
                <a:latin typeface="+mn-lt"/>
                <a:ea typeface="+mn-ea"/>
                <a:cs typeface="+mn-cs"/>
              </a:rPr>
              <a:t>We have plans to animate this and put it on YouTube.  </a:t>
            </a:r>
          </a:p>
          <a:p>
            <a:endParaRPr lang="en-US" dirty="0"/>
          </a:p>
          <a:p>
            <a:r>
              <a:rPr lang="en-US" dirty="0"/>
              <a:t>The key elements contained in the 80-page GDIB … a PDF are:</a:t>
            </a:r>
          </a:p>
          <a:p>
            <a:r>
              <a:rPr lang="en-US" dirty="0"/>
              <a:t>3 definitions</a:t>
            </a:r>
          </a:p>
          <a:p>
            <a:r>
              <a:rPr lang="en-US" dirty="0"/>
              <a:t>2 ultimate goals</a:t>
            </a:r>
          </a:p>
          <a:p>
            <a:r>
              <a:rPr lang="en-US" dirty="0"/>
              <a:t>5 approaches</a:t>
            </a:r>
          </a:p>
          <a:p>
            <a:r>
              <a:rPr lang="en-US" dirty="0"/>
              <a:t>4 groups of Categories</a:t>
            </a:r>
          </a:p>
          <a:p>
            <a:r>
              <a:rPr lang="en-US" dirty="0"/>
              <a:t>14 categories</a:t>
            </a:r>
          </a:p>
          <a:p>
            <a:r>
              <a:rPr lang="en-US" dirty="0"/>
              <a:t>266 Benchmarks at 5 </a:t>
            </a:r>
            <a:r>
              <a:rPr lang="en-US" dirty="0" err="1"/>
              <a:t>levles</a:t>
            </a:r>
            <a:endParaRPr lang="en-US" dirty="0"/>
          </a:p>
          <a:p>
            <a:r>
              <a:rPr lang="en-US" dirty="0"/>
              <a:t>And then information on the</a:t>
            </a:r>
          </a:p>
          <a:p>
            <a:r>
              <a:rPr lang="en-US" dirty="0"/>
              <a:t>-- research</a:t>
            </a:r>
          </a:p>
          <a:p>
            <a:r>
              <a:rPr lang="en-US" dirty="0"/>
              <a:t>-- the 95 expert panelists</a:t>
            </a:r>
          </a:p>
          <a:p>
            <a:r>
              <a:rPr lang="en-US" dirty="0"/>
              <a:t>-- how to use the GDIB</a:t>
            </a:r>
          </a:p>
          <a:p>
            <a:r>
              <a:rPr lang="en-US" dirty="0"/>
              <a:t>-- and terminology followed by </a:t>
            </a:r>
          </a:p>
          <a:p>
            <a:r>
              <a:rPr lang="en-US" dirty="0"/>
              <a:t>The authors and 95 Expert Panelists.</a:t>
            </a:r>
          </a:p>
        </p:txBody>
      </p:sp>
    </p:spTree>
    <p:extLst>
      <p:ext uri="{BB962C8B-B14F-4D97-AF65-F5344CB8AC3E}">
        <p14:creationId xmlns:p14="http://schemas.microsoft.com/office/powerpoint/2010/main" val="343691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100" dirty="0"/>
              <a:t>There are three important definitions to know to fully understand Global Diversity and Inclusion Benchmarks:  diversity, inclusion, and global.  </a:t>
            </a:r>
          </a:p>
          <a:p>
            <a:endParaRPr lang="en-US" sz="1100" dirty="0"/>
          </a:p>
          <a:p>
            <a:r>
              <a:rPr lang="en-US" sz="1100" dirty="0"/>
              <a:t>•  All three of these definitions were agreed to by the Expert Panelists (more on them later). You will find – literally – thousands of definitions of diversity and inclusion as well on the Internet.  However, this definition has been agreed to by the Expert Panelists, so it is a pretty solid definition worth using.</a:t>
            </a:r>
          </a:p>
          <a:p>
            <a:endParaRPr lang="en-US" sz="1100" dirty="0"/>
          </a:p>
          <a:p>
            <a:r>
              <a:rPr lang="en-US" sz="1100" dirty="0"/>
              <a:t>•  Diversity is the wide variety of differences and similarities – referred to as dimensions – among people.</a:t>
            </a:r>
          </a:p>
          <a:p>
            <a:endParaRPr lang="en-US" sz="1100" dirty="0"/>
          </a:p>
          <a:p>
            <a:r>
              <a:rPr lang="en-US" sz="1100" dirty="0"/>
              <a:t>•  Listed here are some of the key dimensions. </a:t>
            </a:r>
          </a:p>
          <a:p>
            <a:endParaRPr lang="en-US" dirty="0"/>
          </a:p>
          <a:p>
            <a:r>
              <a:rPr lang="en-US" sz="1100" dirty="0"/>
              <a:t>We are sensitive that what the the various diversity dimensions ae named may vary by geography, sector, or organization</a:t>
            </a:r>
            <a:r>
              <a:rPr lang="en-US" dirty="0"/>
              <a:t>.  </a:t>
            </a:r>
          </a:p>
          <a:p>
            <a:endParaRPr lang="en-US" dirty="0"/>
          </a:p>
          <a:p>
            <a:r>
              <a:rPr lang="en-US" dirty="0"/>
              <a:t>And in some parts of the world homosexuality is illegal and/or considered immoral.  Nevertheless, it is a dimension of diversity.</a:t>
            </a:r>
            <a:endParaRPr lang="en-US" sz="1100" dirty="0"/>
          </a:p>
          <a:p>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14</a:t>
            </a:fld>
            <a:endParaRPr lang="en-US" dirty="0"/>
          </a:p>
        </p:txBody>
      </p:sp>
    </p:spTree>
    <p:extLst>
      <p:ext uri="{BB962C8B-B14F-4D97-AF65-F5344CB8AC3E}">
        <p14:creationId xmlns:p14="http://schemas.microsoft.com/office/powerpoint/2010/main" val="1727080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100" dirty="0"/>
              <a:t>The term inclusion has been described by practitioners and scholars in several different ways.</a:t>
            </a:r>
          </a:p>
          <a:p>
            <a:endParaRPr lang="en-US" sz="1100" dirty="0"/>
          </a:p>
          <a:p>
            <a:r>
              <a:rPr lang="en-US" sz="1100" dirty="0"/>
              <a:t>In Global D&amp;I Benchmarks the important quality of inclusion is that it helps create a fair, equitable, healthy</a:t>
            </a:r>
            <a:r>
              <a:rPr lang="en-US" sz="1100" dirty="0">
                <a:solidFill>
                  <a:srgbClr val="0066FF"/>
                </a:solidFill>
              </a:rPr>
              <a:t>,</a:t>
            </a:r>
            <a:r>
              <a:rPr lang="en-US" sz="1100" dirty="0"/>
              <a:t> and high-performing organization or community.  </a:t>
            </a:r>
          </a:p>
          <a:p>
            <a:endParaRPr lang="en-US" sz="1100" dirty="0"/>
          </a:p>
          <a:p>
            <a:r>
              <a:rPr lang="en-US" sz="1100" dirty="0"/>
              <a:t>And in that organization or community, people are valued. </a:t>
            </a:r>
          </a:p>
          <a:p>
            <a:endParaRPr lang="en-US" sz="1100" dirty="0"/>
          </a:p>
          <a:p>
            <a:r>
              <a:rPr lang="en-US" sz="1100" dirty="0"/>
              <a:t>These are the end-goals.</a:t>
            </a:r>
          </a:p>
          <a:p>
            <a:endParaRPr lang="en-US" dirty="0"/>
          </a:p>
          <a:p>
            <a:r>
              <a:rPr lang="en-US" sz="1100" dirty="0"/>
              <a:t>The above slide is the exact wording of the definition as it appears in the GDIB.</a:t>
            </a:r>
            <a:r>
              <a:rPr lang="en-US" dirty="0"/>
              <a:t>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15</a:t>
            </a:fld>
            <a:endParaRPr lang="en-US" dirty="0"/>
          </a:p>
        </p:txBody>
      </p:sp>
    </p:spTree>
    <p:extLst>
      <p:ext uri="{BB962C8B-B14F-4D97-AF65-F5344CB8AC3E}">
        <p14:creationId xmlns:p14="http://schemas.microsoft.com/office/powerpoint/2010/main" val="117680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100" dirty="0"/>
              <a:t>•  For Global D&amp;I Benchmarks, the definition of global simply means that these Benchmarks can be used around the world by all organizations and communities.  </a:t>
            </a:r>
          </a:p>
          <a:p>
            <a:endParaRPr lang="en-US" sz="1100" dirty="0"/>
          </a:p>
          <a:p>
            <a:endParaRPr lang="en-US" sz="1100" dirty="0"/>
          </a:p>
          <a:p>
            <a:r>
              <a:rPr lang="en-US" sz="1100" dirty="0"/>
              <a:t>•  These benchmarks are not just for organizations that have customers or locations around the world.  They apply to all organizations no matter where they are located.</a:t>
            </a:r>
          </a:p>
          <a:p>
            <a:endParaRPr lang="en-US" dirty="0"/>
          </a:p>
          <a:p>
            <a:r>
              <a:rPr lang="en-US" sz="1100" dirty="0"/>
              <a:t>NOTE TO PRESENTERS:  This definition of global is very confusing to some.  In fact, some organizations don’t use the GDIB because they say “we are not global.”  Some will say something like “We aren’t located or don’t sell our products around the world, </a:t>
            </a:r>
            <a:r>
              <a:rPr lang="en-US" dirty="0"/>
              <a:t>but we have people employed here that were not born here.” But, t</a:t>
            </a:r>
            <a:r>
              <a:rPr lang="en-US" sz="1100" dirty="0"/>
              <a:t>hat is not even the point – all the benchmarks are written to apply to organizations – even the corner grocery store (although a lot of modification may be needed).  It just mans that the standards are designed to work “all around the world – whether the organization has locations or employees or markets around the world or not.</a:t>
            </a:r>
          </a:p>
          <a:p>
            <a:endParaRPr lang="en-US" dirty="0"/>
          </a:p>
          <a:p>
            <a:r>
              <a:rPr lang="en-US" sz="1100" dirty="0"/>
              <a:t>It is very important to get this point across.</a:t>
            </a:r>
          </a:p>
          <a:p>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16</a:t>
            </a:fld>
            <a:endParaRPr lang="en-US" dirty="0"/>
          </a:p>
        </p:txBody>
      </p:sp>
    </p:spTree>
    <p:extLst>
      <p:ext uri="{BB962C8B-B14F-4D97-AF65-F5344CB8AC3E}">
        <p14:creationId xmlns:p14="http://schemas.microsoft.com/office/powerpoint/2010/main" val="4250690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Copy from the GDIB:</a:t>
            </a:r>
          </a:p>
          <a:p>
            <a:endParaRPr lang="en-US" dirty="0"/>
          </a:p>
          <a:p>
            <a:r>
              <a:rPr lang="en-US" dirty="0"/>
              <a:t>When considering the ultimate goals of Diversity and Inclusion (D&amp;I), people tend to emphasize one of two perspectives: helping to make the world a better place for all or helping to improve organizational performance. The priority of one perspective over another may be influenced by circumstance or context. Some people emphasize that not only are these perspectives complementary but that when D&amp;I work is done well both goals are achieved. </a:t>
            </a:r>
          </a:p>
          <a:p>
            <a:endParaRPr lang="en-US" dirty="0"/>
          </a:p>
          <a:p>
            <a:r>
              <a:rPr lang="en-US" dirty="0"/>
              <a:t>The next several slides are descriptions of each perspective and the related role of the GDIB.</a:t>
            </a:r>
          </a:p>
          <a:p>
            <a:endParaRPr lang="en-US" dirty="0"/>
          </a:p>
        </p:txBody>
      </p:sp>
      <p:sp>
        <p:nvSpPr>
          <p:cNvPr id="4" name="Slide Number Placeholder 3"/>
          <p:cNvSpPr>
            <a:spLocks noGrp="1"/>
          </p:cNvSpPr>
          <p:nvPr>
            <p:ph type="sldNum" sz="quarter" idx="10"/>
          </p:nvPr>
        </p:nvSpPr>
        <p:spPr/>
        <p:txBody>
          <a:bodyPr/>
          <a:lstStyle/>
          <a:p>
            <a:fld id="{621B6D71-FE01-4A5C-BF84-E309193BF92C}" type="slidenum">
              <a:rPr lang="en-US" smtClean="0"/>
              <a:t>17</a:t>
            </a:fld>
            <a:endParaRPr lang="en-US"/>
          </a:p>
        </p:txBody>
      </p:sp>
    </p:spTree>
    <p:extLst>
      <p:ext uri="{BB962C8B-B14F-4D97-AF65-F5344CB8AC3E}">
        <p14:creationId xmlns:p14="http://schemas.microsoft.com/office/powerpoint/2010/main" val="267122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Copy from the GDIB:</a:t>
            </a:r>
          </a:p>
          <a:p>
            <a:endParaRPr lang="en-US" dirty="0"/>
          </a:p>
          <a:p>
            <a:r>
              <a:rPr lang="en-US" dirty="0"/>
              <a:t>Professionals in the field, people engaged in D&amp;I, and colleagues at progressive organizations agree that the ultimate goal is to help create a world that is better for everyone. The goal may be stated in different words and with different points of emphasis; however, a consensus exists on a long-term purpose:</a:t>
            </a:r>
          </a:p>
          <a:p>
            <a:endParaRPr lang="en-US" dirty="0"/>
          </a:p>
        </p:txBody>
      </p:sp>
    </p:spTree>
    <p:extLst>
      <p:ext uri="{BB962C8B-B14F-4D97-AF65-F5344CB8AC3E}">
        <p14:creationId xmlns:p14="http://schemas.microsoft.com/office/powerpoint/2010/main" val="3514165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227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a:p>
            <a:r>
              <a:rPr lang="en-US" dirty="0"/>
              <a:t>With this first slide on the screen, you may want to describe the goals and agenda of your presentation and your role / use of the GDIB.  Also please mention that it is a free resource at least once during your presentation. </a:t>
            </a:r>
          </a:p>
          <a:p>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2</a:t>
            </a:fld>
            <a:endParaRPr lang="en-US" dirty="0"/>
          </a:p>
        </p:txBody>
      </p:sp>
    </p:spTree>
    <p:extLst>
      <p:ext uri="{BB962C8B-B14F-4D97-AF65-F5344CB8AC3E}">
        <p14:creationId xmlns:p14="http://schemas.microsoft.com/office/powerpoint/2010/main" val="1978866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 additional copy.</a:t>
            </a:r>
          </a:p>
        </p:txBody>
      </p:sp>
    </p:spTree>
    <p:extLst>
      <p:ext uri="{BB962C8B-B14F-4D97-AF65-F5344CB8AC3E}">
        <p14:creationId xmlns:p14="http://schemas.microsoft.com/office/powerpoint/2010/main" val="2677392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 additional copy.</a:t>
            </a:r>
          </a:p>
        </p:txBody>
      </p:sp>
    </p:spTree>
    <p:extLst>
      <p:ext uri="{BB962C8B-B14F-4D97-AF65-F5344CB8AC3E}">
        <p14:creationId xmlns:p14="http://schemas.microsoft.com/office/powerpoint/2010/main" val="711539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Numerous</a:t>
            </a:r>
            <a:r>
              <a:rPr lang="en-US" baseline="0" dirty="0"/>
              <a:t> approaches to D&amp;I.  We’ve identified 5, not to say all must follow or agree to them…BUT to state that they exist. The GDIB provides more extensive descriptors and terminology often used within these 5 umbrella approaches.</a:t>
            </a:r>
          </a:p>
          <a:p>
            <a:endParaRPr lang="en-US" baseline="0" dirty="0"/>
          </a:p>
          <a:p>
            <a:r>
              <a:rPr lang="en-US" baseline="0" dirty="0"/>
              <a:t>Important to highlight 3 things:</a:t>
            </a:r>
          </a:p>
          <a:p>
            <a:pPr marL="228600" indent="-228600">
              <a:buAutoNum type="arabicPeriod"/>
            </a:pPr>
            <a:r>
              <a:rPr lang="en-US" baseline="0" dirty="0"/>
              <a:t>There is much overlap among the 5 approaches </a:t>
            </a:r>
          </a:p>
          <a:p>
            <a:pPr marL="228600" indent="-228600">
              <a:buAutoNum type="arabicPeriod"/>
            </a:pPr>
            <a:r>
              <a:rPr lang="en-US" baseline="0" dirty="0"/>
              <a:t>The approaches operate as a system (work and progress in one approach quite probably impacts another approach)</a:t>
            </a:r>
          </a:p>
          <a:p>
            <a:pPr marL="228600" indent="-228600">
              <a:buAutoNum type="arabicPeriod" startAt="3"/>
            </a:pPr>
            <a:r>
              <a:rPr lang="en-US" baseline="0" dirty="0"/>
              <a:t>We NOTE:  Descriptors may have different meanings in different cultures and language translations may alter the meaning of specific words.</a:t>
            </a:r>
          </a:p>
          <a:p>
            <a:pPr marL="228600" indent="-228600">
              <a:buAutoNum type="arabicPeriod" startAt="3"/>
            </a:pPr>
            <a:endParaRPr lang="en-US" dirty="0"/>
          </a:p>
          <a:p>
            <a:pPr marL="228600" indent="-228600">
              <a:buAutoNum type="arabicPeriod" startAt="3"/>
            </a:pPr>
            <a:r>
              <a:rPr lang="en-US" baseline="0" dirty="0"/>
              <a:t>NOTE TO PRESENTERS:  See copy in the</a:t>
            </a:r>
            <a:r>
              <a:rPr lang="en-US" dirty="0"/>
              <a:t> GDIB.  5 slides follow – each with more information on </a:t>
            </a:r>
            <a:r>
              <a:rPr lang="en-US"/>
              <a:t>one approach.</a:t>
            </a:r>
            <a:endParaRPr lang="en-US" baseline="0" dirty="0"/>
          </a:p>
          <a:p>
            <a:endParaRPr lang="en-US" dirty="0"/>
          </a:p>
        </p:txBody>
      </p:sp>
      <p:sp>
        <p:nvSpPr>
          <p:cNvPr id="4" name="Slide Number Placeholder 3"/>
          <p:cNvSpPr>
            <a:spLocks noGrp="1"/>
          </p:cNvSpPr>
          <p:nvPr>
            <p:ph type="sldNum" sz="quarter" idx="10"/>
          </p:nvPr>
        </p:nvSpPr>
        <p:spPr/>
        <p:txBody>
          <a:bodyPr/>
          <a:lstStyle/>
          <a:p>
            <a:fld id="{621B6D71-FE01-4A5C-BF84-E309193BF92C}" type="slidenum">
              <a:rPr lang="en-US" smtClean="0"/>
              <a:t>22</a:t>
            </a:fld>
            <a:endParaRPr lang="en-US"/>
          </a:p>
        </p:txBody>
      </p:sp>
    </p:spTree>
    <p:extLst>
      <p:ext uri="{BB962C8B-B14F-4D97-AF65-F5344CB8AC3E}">
        <p14:creationId xmlns:p14="http://schemas.microsoft.com/office/powerpoint/2010/main" val="15937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quote appeared in the press release to announce the 2016 GDIB. May 29, 2016.</a:t>
            </a:r>
          </a:p>
          <a:p>
            <a:endParaRPr lang="en-US" dirty="0"/>
          </a:p>
          <a:p>
            <a:r>
              <a:rPr lang="en-US" dirty="0"/>
              <a:t>At that time Lynda White was president. As of June 1, Michael Wheeler is president and Lynda is Past President.</a:t>
            </a:r>
          </a:p>
        </p:txBody>
      </p:sp>
    </p:spTree>
    <p:extLst>
      <p:ext uri="{BB962C8B-B14F-4D97-AF65-F5344CB8AC3E}">
        <p14:creationId xmlns:p14="http://schemas.microsoft.com/office/powerpoint/2010/main" val="3659587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quote appeared in the press release to announce the 2016 GDIB. May 29, 2016</a:t>
            </a:r>
          </a:p>
        </p:txBody>
      </p:sp>
    </p:spTree>
    <p:extLst>
      <p:ext uri="{BB962C8B-B14F-4D97-AF65-F5344CB8AC3E}">
        <p14:creationId xmlns:p14="http://schemas.microsoft.com/office/powerpoint/2010/main" val="3239705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quote appeared in the press release to announce the 2016 GDIB. May 29, 2016</a:t>
            </a:r>
          </a:p>
        </p:txBody>
      </p:sp>
    </p:spTree>
    <p:extLst>
      <p:ext uri="{BB962C8B-B14F-4D97-AF65-F5344CB8AC3E}">
        <p14:creationId xmlns:p14="http://schemas.microsoft.com/office/powerpoint/2010/main" val="3305803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quote appeared in the press release to announce the 2016 GDIB. May 29, 2016</a:t>
            </a:r>
          </a:p>
        </p:txBody>
      </p:sp>
    </p:spTree>
    <p:extLst>
      <p:ext uri="{BB962C8B-B14F-4D97-AF65-F5344CB8AC3E}">
        <p14:creationId xmlns:p14="http://schemas.microsoft.com/office/powerpoint/2010/main" val="1758986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quote appeared in the press release to announce the 2016 GDIB. May 29, 2016</a:t>
            </a:r>
          </a:p>
        </p:txBody>
      </p:sp>
    </p:spTree>
    <p:extLst>
      <p:ext uri="{BB962C8B-B14F-4D97-AF65-F5344CB8AC3E}">
        <p14:creationId xmlns:p14="http://schemas.microsoft.com/office/powerpoint/2010/main" val="3648077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quote appeared in the press release to announce the 2016 GDIB. May 29, 2016</a:t>
            </a:r>
          </a:p>
        </p:txBody>
      </p:sp>
    </p:spTree>
    <p:extLst>
      <p:ext uri="{BB962C8B-B14F-4D97-AF65-F5344CB8AC3E}">
        <p14:creationId xmlns:p14="http://schemas.microsoft.com/office/powerpoint/2010/main" val="1118922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quote appeared in the press release to announce the 2016 GDIB. May 29, 2016</a:t>
            </a:r>
          </a:p>
        </p:txBody>
      </p:sp>
    </p:spTree>
    <p:extLst>
      <p:ext uri="{BB962C8B-B14F-4D97-AF65-F5344CB8AC3E}">
        <p14:creationId xmlns:p14="http://schemas.microsoft.com/office/powerpoint/2010/main" val="108987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(copy from GDIB pages to use to speak to this slide)</a:t>
            </a:r>
          </a:p>
          <a:p>
            <a:endParaRPr lang="en-US" dirty="0"/>
          </a:p>
          <a:p>
            <a:r>
              <a:rPr lang="en-US" dirty="0"/>
              <a:t>We offer the </a:t>
            </a:r>
            <a:r>
              <a:rPr lang="en-US" i="1" dirty="0"/>
              <a:t>Global Diversity &amp; Inclusion Benchmarks: Standards for Organizations Around the World </a:t>
            </a:r>
            <a:r>
              <a:rPr lang="en-US" dirty="0"/>
              <a:t>(GDIB) to support organizations globally in the development and implementation of Diversity and Inclusion (D&amp;I) best practices.</a:t>
            </a:r>
          </a:p>
          <a:p>
            <a:r>
              <a:rPr lang="en-US" dirty="0"/>
              <a:t> </a:t>
            </a:r>
          </a:p>
          <a:p>
            <a:r>
              <a:rPr lang="en-US" dirty="0"/>
              <a:t>The GDIB helps organizations:</a:t>
            </a:r>
          </a:p>
          <a:p>
            <a:pPr lvl="0"/>
            <a:r>
              <a:rPr lang="en-US" dirty="0"/>
              <a:t>Realize the depth, breadth, and integrated scope of D&amp;I practices;</a:t>
            </a:r>
          </a:p>
          <a:p>
            <a:pPr lvl="0"/>
            <a:r>
              <a:rPr lang="en-US" dirty="0"/>
              <a:t>Assess the current state of D&amp;I;</a:t>
            </a:r>
          </a:p>
          <a:p>
            <a:pPr lvl="0"/>
            <a:r>
              <a:rPr lang="en-US" dirty="0"/>
              <a:t>Determine strategy, and;</a:t>
            </a:r>
          </a:p>
          <a:p>
            <a:pPr lvl="0"/>
            <a:r>
              <a:rPr lang="en-US" dirty="0"/>
              <a:t>Measure progress in managing diversity and fostering inclusion.</a:t>
            </a:r>
          </a:p>
          <a:p>
            <a:r>
              <a:rPr lang="en-US" dirty="0"/>
              <a:t> </a:t>
            </a:r>
          </a:p>
          <a:p>
            <a:r>
              <a:rPr lang="en-US" dirty="0"/>
              <a:t>Diversity and Inclusion has emerged as a worldwide practice that is critical to an organization’s success. As with other disciplines, such as quality and safety, standards are needed to establish criteria by which to measure and monitor progress.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3</a:t>
            </a:fld>
            <a:endParaRPr lang="en-US" dirty="0"/>
          </a:p>
        </p:txBody>
      </p:sp>
    </p:spTree>
    <p:extLst>
      <p:ext uri="{BB962C8B-B14F-4D97-AF65-F5344CB8AC3E}">
        <p14:creationId xmlns:p14="http://schemas.microsoft.com/office/powerpoint/2010/main" val="541536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
            </a:r>
            <a:br>
              <a:rPr lang="en-US" dirty="0"/>
            </a:br>
            <a:r>
              <a:rPr lang="en-US" dirty="0"/>
              <a:t>•  Synonyms for the word benchmark, as we use it in GDIB, include standard, milestone, yardstick, and criterion for success. </a:t>
            </a:r>
            <a:br>
              <a:rPr lang="en-US" dirty="0"/>
            </a:br>
            <a:r>
              <a:rPr lang="en-US" dirty="0"/>
              <a:t/>
            </a:r>
            <a:br>
              <a:rPr lang="en-US" dirty="0"/>
            </a:br>
            <a:r>
              <a:rPr lang="en-US" dirty="0"/>
              <a:t>•  Usually an organization sets annual goals designed to move steadily toward reaching higher benchmarks.  It may take several years and many activities to achieve the highest level benchmarks.</a:t>
            </a:r>
            <a:br>
              <a:rPr lang="en-US" dirty="0"/>
            </a:br>
            <a:r>
              <a:rPr lang="en-US" dirty="0"/>
              <a:t/>
            </a:r>
            <a:br>
              <a:rPr lang="en-US" dirty="0"/>
            </a:br>
            <a:r>
              <a:rPr lang="en-US" dirty="0"/>
              <a:t>• Once a benchmark is reached, the organization must be committed to maintaining that standard in the years to come – or it may set even higher standards.</a:t>
            </a:r>
            <a:br>
              <a:rPr lang="en-US" dirty="0"/>
            </a:br>
            <a:r>
              <a:rPr lang="en-US" dirty="0"/>
              <a:t/>
            </a:r>
            <a:br>
              <a:rPr lang="en-US" dirty="0"/>
            </a:br>
            <a:r>
              <a:rPr lang="en-US" dirty="0"/>
              <a:t>• Benchmarks at the highest levels are called best practices. In GDIB they are those at Level 5.</a:t>
            </a:r>
            <a:br>
              <a:rPr lang="en-US" dirty="0"/>
            </a:br>
            <a:endParaRPr lang="en-US" dirty="0"/>
          </a:p>
          <a:p>
            <a:r>
              <a:rPr lang="en-US" dirty="0"/>
              <a:t>• Because organizations are different types and sizes and in different sectors and sometimes  locations, the specific benchmarks will vary for each organization. Therefore the Global Diversity and Inclusion Benchmarks may need to be adjusted given your specific organization.</a:t>
            </a:r>
            <a:br>
              <a:rPr lang="en-US" dirty="0"/>
            </a:br>
            <a:r>
              <a:rPr lang="en-US" dirty="0"/>
              <a:t/>
            </a:r>
            <a:br>
              <a:rPr lang="en-US" dirty="0"/>
            </a:br>
            <a:r>
              <a:rPr lang="en-US" dirty="0"/>
              <a:t>•  We should mention competencies in this discussion.  They are not the same as benchmarks.  Competencies are important markers to assure that quality work is done.  Competencies are the skills, knowledge, and ability that people need to achieve the benchmarks. </a:t>
            </a:r>
          </a:p>
          <a:p>
            <a:endParaRPr lang="en-US" dirty="0">
              <a:solidFill>
                <a:srgbClr val="008000"/>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35</a:t>
            </a:fld>
            <a:endParaRPr lang="en-US" dirty="0"/>
          </a:p>
        </p:txBody>
      </p:sp>
    </p:spTree>
    <p:extLst>
      <p:ext uri="{BB962C8B-B14F-4D97-AF65-F5344CB8AC3E}">
        <p14:creationId xmlns:p14="http://schemas.microsoft.com/office/powerpoint/2010/main" val="16947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399"/>
            <a:ext cx="5486400" cy="4341813"/>
          </a:xfrm>
        </p:spPr>
        <p:txBody>
          <a:bodyPr>
            <a:normAutofit fontScale="77500" lnSpcReduction="20000"/>
          </a:bodyPr>
          <a:lstStyle/>
          <a:p>
            <a:pPr>
              <a:lnSpc>
                <a:spcPct val="120000"/>
              </a:lnSpc>
            </a:pPr>
            <a:r>
              <a:rPr lang="en-US" sz="1300" dirty="0"/>
              <a:t>• Foundation Benchmarks are those used initially and throughout to build and sustain a </a:t>
            </a:r>
            <a:r>
              <a:rPr lang="en-US" sz="1300" dirty="0" err="1"/>
              <a:t>D&amp;I</a:t>
            </a:r>
            <a:r>
              <a:rPr lang="en-US" sz="1300" dirty="0"/>
              <a:t> initiative.</a:t>
            </a:r>
          </a:p>
          <a:p>
            <a:pPr>
              <a:lnSpc>
                <a:spcPct val="120000"/>
              </a:lnSpc>
            </a:pPr>
            <a:endParaRPr lang="en-US" sz="1300" dirty="0"/>
          </a:p>
          <a:p>
            <a:pPr>
              <a:lnSpc>
                <a:spcPct val="120000"/>
              </a:lnSpc>
            </a:pPr>
            <a:r>
              <a:rPr lang="en-US" sz="1300" dirty="0"/>
              <a:t>• Internal Benchmarks focus on systems and processes that strengthen how the organization operates and how the effectiveness of people is increased.</a:t>
            </a:r>
          </a:p>
          <a:p>
            <a:pPr>
              <a:lnSpc>
                <a:spcPct val="120000"/>
              </a:lnSpc>
            </a:pPr>
            <a:endParaRPr lang="en-US" sz="1300" dirty="0"/>
          </a:p>
          <a:p>
            <a:pPr>
              <a:lnSpc>
                <a:spcPct val="120000"/>
              </a:lnSpc>
            </a:pPr>
            <a:r>
              <a:rPr lang="en-US" sz="1300" dirty="0"/>
              <a:t>• Bridging Benchmarks are critical linkages that bridge foundational work with the internal and external focus of </a:t>
            </a:r>
            <a:r>
              <a:rPr lang="en-US" sz="1300" dirty="0" err="1"/>
              <a:t>D&amp;I</a:t>
            </a:r>
            <a:r>
              <a:rPr lang="en-US" sz="1300" dirty="0"/>
              <a:t> in the organization.</a:t>
            </a:r>
          </a:p>
          <a:p>
            <a:pPr>
              <a:lnSpc>
                <a:spcPct val="120000"/>
              </a:lnSpc>
            </a:pPr>
            <a:endParaRPr lang="en-US" sz="1300" dirty="0"/>
          </a:p>
          <a:p>
            <a:pPr>
              <a:lnSpc>
                <a:spcPct val="120000"/>
              </a:lnSpc>
            </a:pPr>
            <a:r>
              <a:rPr lang="en-US" sz="1300" dirty="0"/>
              <a:t>• External Benchmarks relate to how the organization offers its products and services and interacts with its customers and other stakeholders.</a:t>
            </a:r>
          </a:p>
          <a:p>
            <a:pPr>
              <a:lnSpc>
                <a:spcPct val="120000"/>
              </a:lnSpc>
            </a:pPr>
            <a:endParaRPr lang="en-US" sz="1300" dirty="0"/>
          </a:p>
          <a:p>
            <a:pPr>
              <a:lnSpc>
                <a:spcPct val="120000"/>
              </a:lnSpc>
            </a:pPr>
            <a:r>
              <a:rPr lang="en-US" sz="1300" dirty="0"/>
              <a:t>Let me give you two examples of what we mean by </a:t>
            </a:r>
            <a:r>
              <a:rPr lang="en-US" sz="1300" dirty="0" err="1"/>
              <a:t>D&amp;I</a:t>
            </a:r>
            <a:r>
              <a:rPr lang="en-US" sz="1300" dirty="0"/>
              <a:t> working as a comprehensive system.</a:t>
            </a:r>
          </a:p>
          <a:p>
            <a:pPr>
              <a:lnSpc>
                <a:spcPct val="120000"/>
              </a:lnSpc>
            </a:pPr>
            <a:endParaRPr lang="en-US" sz="1300" dirty="0"/>
          </a:p>
          <a:p>
            <a:pPr>
              <a:lnSpc>
                <a:spcPct val="120000"/>
              </a:lnSpc>
            </a:pPr>
            <a:r>
              <a:rPr lang="en-US" sz="1300" dirty="0"/>
              <a:t>Example 1 of operating as a system:  For recruitment (Internal) to be successful, the organization must have excellent relationships with the community (External), and communications efforts (bridging) both inside and outside the organization need to strong. </a:t>
            </a:r>
          </a:p>
          <a:p>
            <a:pPr>
              <a:lnSpc>
                <a:spcPct val="120000"/>
              </a:lnSpc>
            </a:pPr>
            <a:endParaRPr lang="en-US" sz="1300" dirty="0"/>
          </a:p>
          <a:p>
            <a:pPr>
              <a:lnSpc>
                <a:spcPct val="120000"/>
              </a:lnSpc>
            </a:pPr>
            <a:r>
              <a:rPr lang="en-US" sz="1300" dirty="0"/>
              <a:t>Example 2 of operating as a system:  Customer Service (External) will be enhanced with excellent </a:t>
            </a:r>
            <a:r>
              <a:rPr lang="en-US" sz="1300" dirty="0" err="1"/>
              <a:t>D&amp;I</a:t>
            </a:r>
            <a:r>
              <a:rPr lang="en-US" sz="1300" dirty="0"/>
              <a:t> education and training (Internal) that is reinforced when leaders are held  accountable (Foundation) for the relevance and effectiveness of the training.  </a:t>
            </a:r>
          </a:p>
          <a:p>
            <a:pPr>
              <a:lnSpc>
                <a:spcPct val="120000"/>
              </a:lnSpc>
            </a:pPr>
            <a:endParaRPr lang="en-US" sz="1300" dirty="0"/>
          </a:p>
          <a:p>
            <a:pPr>
              <a:lnSpc>
                <a:spcPct val="120000"/>
              </a:lnSpc>
            </a:pPr>
            <a:r>
              <a:rPr lang="en-US" sz="1300" dirty="0"/>
              <a:t>For most organizations work will need to be done in all categories simultaneously as activities must reinforce each other.  The groups and categories are not sequential – you don’t start with one, then go to two and three and so forth.  The benchmarks in various categories interact to support or reinforce each other.</a:t>
            </a:r>
          </a:p>
          <a:p>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36</a:t>
            </a:fld>
            <a:endParaRPr lang="en-US" dirty="0"/>
          </a:p>
        </p:txBody>
      </p:sp>
    </p:spTree>
    <p:extLst>
      <p:ext uri="{BB962C8B-B14F-4D97-AF65-F5344CB8AC3E}">
        <p14:creationId xmlns:p14="http://schemas.microsoft.com/office/powerpoint/2010/main" val="3413535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9507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5192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91776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2718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430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4706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8312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313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
            </a:r>
            <a:br>
              <a:rPr lang="en-US" dirty="0"/>
            </a:br>
            <a:r>
              <a:rPr lang="en-US" dirty="0"/>
              <a:t>Here is another way to say what GDIB is and does.</a:t>
            </a:r>
          </a:p>
          <a:p>
            <a:endParaRPr lang="en-US" dirty="0"/>
          </a:p>
          <a:p>
            <a:r>
              <a:rPr lang="en-US" dirty="0"/>
              <a:t>This phrase was the headline of the press release announcing the 2016 Tenth Anniversary Edition. </a:t>
            </a:r>
            <a:endParaRPr lang="en-US" dirty="0">
              <a:solidFill>
                <a:srgbClr val="008000"/>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4</a:t>
            </a:fld>
            <a:endParaRPr lang="en-US" dirty="0"/>
          </a:p>
        </p:txBody>
      </p:sp>
    </p:spTree>
    <p:extLst>
      <p:ext uri="{BB962C8B-B14F-4D97-AF65-F5344CB8AC3E}">
        <p14:creationId xmlns:p14="http://schemas.microsoft.com/office/powerpoint/2010/main" val="1843987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B6D71-FE01-4A5C-BF84-E309193BF92C}" type="slidenum">
              <a:rPr lang="en-US" smtClean="0"/>
              <a:t>45</a:t>
            </a:fld>
            <a:endParaRPr lang="en-US"/>
          </a:p>
        </p:txBody>
      </p:sp>
    </p:spTree>
    <p:extLst>
      <p:ext uri="{BB962C8B-B14F-4D97-AF65-F5344CB8AC3E}">
        <p14:creationId xmlns:p14="http://schemas.microsoft.com/office/powerpoint/2010/main" val="1915978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104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Broad definition and scope of sustainability</a:t>
            </a:r>
          </a:p>
          <a:p>
            <a:endParaRPr lang="en-US" dirty="0"/>
          </a:p>
          <a:p>
            <a:r>
              <a:rPr lang="en-US" dirty="0"/>
              <a:t>Why?</a:t>
            </a:r>
          </a:p>
          <a:p>
            <a:endParaRPr lang="en-US" dirty="0"/>
          </a:p>
          <a:p>
            <a:r>
              <a:rPr lang="en-US" dirty="0"/>
              <a:t>Impetus based on 2 main developments:</a:t>
            </a:r>
          </a:p>
          <a:p>
            <a:pPr marL="228600" indent="-228600">
              <a:buAutoNum type="arabicPeriod"/>
            </a:pPr>
            <a:r>
              <a:rPr lang="en-US" dirty="0"/>
              <a:t>Organizations already connecting to sustainability and</a:t>
            </a:r>
          </a:p>
          <a:p>
            <a:pPr marL="0" indent="0">
              <a:buNone/>
            </a:pPr>
            <a:endParaRPr lang="en-US" dirty="0"/>
          </a:p>
          <a:p>
            <a:pPr marL="228600" indent="-228600">
              <a:buAutoNum type="arabicPeriod"/>
            </a:pPr>
            <a:r>
              <a:rPr lang="en-US" dirty="0"/>
              <a:t>Much</a:t>
            </a:r>
            <a:r>
              <a:rPr lang="en-US" baseline="0" dirty="0"/>
              <a:t> like the GDIB is aligned with the 1948 United Nations Universal Declaration of Human Rights and other Human Rights Conventions and Declarations….we consider the 2030 Agenda for Sustainable Development as an aspiration for D&amp;I</a:t>
            </a:r>
          </a:p>
          <a:p>
            <a:pPr marL="228600" indent="-228600">
              <a:buAutoNum type="arabicPeriod"/>
            </a:pPr>
            <a:endParaRPr lang="en-US" baseline="0" dirty="0"/>
          </a:p>
          <a:p>
            <a:pPr marL="228600" indent="-228600">
              <a:buAutoNum type="arabicPeriod"/>
            </a:pPr>
            <a:r>
              <a:rPr lang="en-US" sz="1200" kern="1200" dirty="0">
                <a:solidFill>
                  <a:schemeClr val="tx1"/>
                </a:solidFill>
                <a:effectLst/>
                <a:latin typeface="+mn-lt"/>
                <a:ea typeface="+mn-ea"/>
                <a:cs typeface="+mn-cs"/>
              </a:rPr>
              <a:t>People —not only in the US — but globally are used to the 3 P's — people, planet, and profit…MOST people are </a:t>
            </a:r>
            <a:r>
              <a:rPr lang="en-US" sz="1200" dirty="0"/>
              <a:t>focused</a:t>
            </a:r>
            <a:r>
              <a:rPr lang="en-US" sz="1200" kern="1200" dirty="0">
                <a:solidFill>
                  <a:schemeClr val="tx1"/>
                </a:solidFill>
                <a:effectLst/>
                <a:latin typeface="+mn-lt"/>
                <a:ea typeface="+mn-ea"/>
                <a:cs typeface="+mn-cs"/>
              </a:rPr>
              <a:t> on sustainability being about environmentalism only/primarily. </a:t>
            </a:r>
            <a:endParaRPr lang="en-US" dirty="0"/>
          </a:p>
        </p:txBody>
      </p:sp>
      <p:sp>
        <p:nvSpPr>
          <p:cNvPr id="4" name="Slide Number Placeholder 3"/>
          <p:cNvSpPr>
            <a:spLocks noGrp="1"/>
          </p:cNvSpPr>
          <p:nvPr>
            <p:ph type="sldNum" sz="quarter" idx="10"/>
          </p:nvPr>
        </p:nvSpPr>
        <p:spPr/>
        <p:txBody>
          <a:bodyPr/>
          <a:lstStyle/>
          <a:p>
            <a:fld id="{621B6D71-FE01-4A5C-BF84-E309193BF92C}" type="slidenum">
              <a:rPr lang="en-US" smtClean="0"/>
              <a:t>47</a:t>
            </a:fld>
            <a:endParaRPr lang="en-US"/>
          </a:p>
        </p:txBody>
      </p:sp>
    </p:spTree>
    <p:extLst>
      <p:ext uri="{BB962C8B-B14F-4D97-AF65-F5344CB8AC3E}">
        <p14:creationId xmlns:p14="http://schemas.microsoft.com/office/powerpoint/2010/main" val="3032340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u="sng" dirty="0"/>
              <a:t>Summary of Category 1:</a:t>
            </a:r>
          </a:p>
          <a:p>
            <a:endParaRPr lang="en-US" dirty="0"/>
          </a:p>
          <a:p>
            <a:r>
              <a:rPr lang="en-US" dirty="0" err="1"/>
              <a:t>D&amp;I</a:t>
            </a:r>
            <a:r>
              <a:rPr lang="en-US" dirty="0"/>
              <a:t> is embedded in the values, culture, and processes of the organization and plays an integral part in achieving growth and success. There is a clear </a:t>
            </a:r>
            <a:r>
              <a:rPr lang="en-US" dirty="0" err="1"/>
              <a:t>D&amp;I</a:t>
            </a:r>
            <a:r>
              <a:rPr lang="en-US" dirty="0"/>
              <a:t> vision and an explicit understanding of the rationale or business case, which allows for the development of measurements to track progress towards meeting </a:t>
            </a:r>
            <a:r>
              <a:rPr lang="en-US" dirty="0" err="1"/>
              <a:t>D&amp;I</a:t>
            </a:r>
            <a:r>
              <a:rPr lang="en-US" dirty="0"/>
              <a:t> goals. There is clear evidence that accomplishing </a:t>
            </a:r>
            <a:r>
              <a:rPr lang="en-US" dirty="0" err="1"/>
              <a:t>D&amp;I</a:t>
            </a:r>
            <a:r>
              <a:rPr lang="en-US" dirty="0"/>
              <a:t> goals leads to organizational success. The organization is a known leader in </a:t>
            </a:r>
            <a:r>
              <a:rPr lang="en-US" dirty="0" err="1"/>
              <a:t>D&amp;I</a:t>
            </a:r>
            <a:r>
              <a:rPr lang="en-US" dirty="0"/>
              <a:t> and is frequently benchmarked by other organizations.</a:t>
            </a:r>
          </a:p>
          <a:p>
            <a:endParaRPr lang="en-US" dirty="0"/>
          </a:p>
        </p:txBody>
      </p:sp>
    </p:spTree>
    <p:extLst>
      <p:ext uri="{BB962C8B-B14F-4D97-AF65-F5344CB8AC3E}">
        <p14:creationId xmlns:p14="http://schemas.microsoft.com/office/powerpoint/2010/main" val="267003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2</a:t>
            </a:r>
            <a:r>
              <a:rPr lang="en-US" dirty="0"/>
              <a:t>;</a:t>
            </a:r>
          </a:p>
          <a:p>
            <a:endParaRPr lang="en-US" dirty="0"/>
          </a:p>
          <a:p>
            <a:r>
              <a:rPr lang="en-US" dirty="0"/>
              <a:t>Leaders and board members view the accomplishment of </a:t>
            </a:r>
            <a:r>
              <a:rPr lang="en-US" dirty="0" err="1"/>
              <a:t>D&amp;I</a:t>
            </a:r>
            <a:r>
              <a:rPr lang="en-US" dirty="0"/>
              <a:t> goals and objectives as an important part of their responsibilities. They publicly support internal and external diversity-related activities. They are seen as change agents and role models when it comes to </a:t>
            </a:r>
            <a:r>
              <a:rPr lang="en-US" dirty="0" err="1"/>
              <a:t>D&amp;I</a:t>
            </a:r>
            <a:r>
              <a:rPr lang="en-US" dirty="0"/>
              <a:t>, routinely discuss the importance of </a:t>
            </a:r>
            <a:r>
              <a:rPr lang="en-US" dirty="0" err="1"/>
              <a:t>D&amp;I</a:t>
            </a:r>
            <a:r>
              <a:rPr lang="en-US" dirty="0"/>
              <a:t>, and provide consistent, visible </a:t>
            </a:r>
            <a:r>
              <a:rPr lang="en-US" dirty="0" err="1"/>
              <a:t>D&amp;I</a:t>
            </a:r>
            <a:r>
              <a:rPr lang="en-US" dirty="0"/>
              <a:t> leadership. Leaders are held accountable for implementing the </a:t>
            </a:r>
            <a:r>
              <a:rPr lang="en-US" dirty="0" err="1"/>
              <a:t>D&amp;I</a:t>
            </a:r>
            <a:r>
              <a:rPr lang="en-US" dirty="0"/>
              <a:t> strategy. They provide </a:t>
            </a:r>
            <a:r>
              <a:rPr lang="en-US" dirty="0" err="1"/>
              <a:t>D&amp;I</a:t>
            </a:r>
            <a:r>
              <a:rPr lang="en-US" dirty="0"/>
              <a:t> coaching and development to those they manage.</a:t>
            </a:r>
          </a:p>
          <a:p>
            <a:endParaRPr lang="en-US" dirty="0"/>
          </a:p>
        </p:txBody>
      </p:sp>
    </p:spTree>
    <p:extLst>
      <p:ext uri="{BB962C8B-B14F-4D97-AF65-F5344CB8AC3E}">
        <p14:creationId xmlns:p14="http://schemas.microsoft.com/office/powerpoint/2010/main" val="760226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3</a:t>
            </a:r>
            <a:r>
              <a:rPr lang="en-US" dirty="0"/>
              <a:t>:</a:t>
            </a:r>
          </a:p>
          <a:p>
            <a:endParaRPr lang="en-US" dirty="0"/>
          </a:p>
          <a:p>
            <a:r>
              <a:rPr lang="en-US" dirty="0"/>
              <a:t>As a reflection of the importance of </a:t>
            </a:r>
            <a:r>
              <a:rPr lang="en-US" dirty="0" err="1"/>
              <a:t>D&amp;I</a:t>
            </a:r>
            <a:r>
              <a:rPr lang="en-US" dirty="0"/>
              <a:t>, there is a dedicated person with </a:t>
            </a:r>
            <a:r>
              <a:rPr lang="en-US" dirty="0" err="1"/>
              <a:t>D&amp;I</a:t>
            </a:r>
            <a:r>
              <a:rPr lang="en-US" dirty="0"/>
              <a:t> expertise on the management team. This leader interacts with and has full access to leaders and the board, and, if the organization’s size merits it, has a professional staff dedicated to </a:t>
            </a:r>
            <a:r>
              <a:rPr lang="en-US" dirty="0" err="1"/>
              <a:t>D&amp;I</a:t>
            </a:r>
            <a:r>
              <a:rPr lang="en-US" dirty="0"/>
              <a:t>. In addition, </a:t>
            </a:r>
            <a:r>
              <a:rPr lang="en-US" dirty="0" err="1"/>
              <a:t>D&amp;I</a:t>
            </a:r>
            <a:r>
              <a:rPr lang="en-US" dirty="0"/>
              <a:t> networks, teams or committees within the organization champion </a:t>
            </a:r>
            <a:r>
              <a:rPr lang="en-US" dirty="0" err="1"/>
              <a:t>D&amp;I</a:t>
            </a:r>
            <a:r>
              <a:rPr lang="en-US" dirty="0"/>
              <a:t> initiatives, using a </a:t>
            </a:r>
            <a:r>
              <a:rPr lang="en-US" dirty="0" err="1"/>
              <a:t>D&amp;I</a:t>
            </a:r>
            <a:r>
              <a:rPr lang="en-US" dirty="0"/>
              <a:t> view to assess organizational processes and practices. </a:t>
            </a:r>
            <a:r>
              <a:rPr lang="en-US" dirty="0" err="1"/>
              <a:t>D&amp;I</a:t>
            </a:r>
            <a:r>
              <a:rPr lang="en-US" dirty="0"/>
              <a:t> leaders have an adequate budget to implement the strategy.</a:t>
            </a:r>
          </a:p>
          <a:p>
            <a:endParaRPr lang="en-US" dirty="0"/>
          </a:p>
        </p:txBody>
      </p:sp>
    </p:spTree>
    <p:extLst>
      <p:ext uri="{BB962C8B-B14F-4D97-AF65-F5344CB8AC3E}">
        <p14:creationId xmlns:p14="http://schemas.microsoft.com/office/powerpoint/2010/main" val="1137469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4</a:t>
            </a:r>
            <a:r>
              <a:rPr lang="en-US" dirty="0"/>
              <a:t>:</a:t>
            </a:r>
          </a:p>
          <a:p>
            <a:endParaRPr lang="en-US" dirty="0"/>
          </a:p>
          <a:p>
            <a:r>
              <a:rPr lang="en-US" dirty="0"/>
              <a:t>A conscious effort is made to attract applicants from different diversity dimension groups to achieve and maintain a workforce that shows diversity across levels and functions. Search firms are required to provide diverse candidates. Advertising is targeted to diverse communities, diversity on interviewing panels is standard, and staffing/hiring managers are educated on the impact of bias. High-potential talent from backgrounds not represented in a balanced way across the organization are provided with coaching, mentoring, and sponsorship opportunities. Turnover of underrepresented groups is in parity with that of the majority group.</a:t>
            </a:r>
          </a:p>
          <a:p>
            <a:endParaRPr lang="en-US" dirty="0"/>
          </a:p>
        </p:txBody>
      </p:sp>
    </p:spTree>
    <p:extLst>
      <p:ext uri="{BB962C8B-B14F-4D97-AF65-F5344CB8AC3E}">
        <p14:creationId xmlns:p14="http://schemas.microsoft.com/office/powerpoint/2010/main" val="1260714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5</a:t>
            </a:r>
            <a:r>
              <a:rPr lang="en-US" dirty="0"/>
              <a:t>:</a:t>
            </a:r>
          </a:p>
          <a:p>
            <a:endParaRPr lang="en-US" dirty="0"/>
          </a:p>
          <a:p>
            <a:r>
              <a:rPr lang="en-US" dirty="0"/>
              <a:t>Flexible work options are widely available. They are actively promoted and recognized as enhancements of productivity. As such, their use is encouraged and is not seen as career limiting. Benefits and services that are specific to the diverse needs and wants of the employee are provided and updated based on research-driven innovative ideas and on-going assessment of employee needs. Some examples are: subsidized dependent-care, lactation rooms, eldercare, emergency care, fitness programs, and paid leave. Accommodations for religious practices, persons with disabilities, and other special needs are achieved with care and consideration and beyond legal requirements.</a:t>
            </a:r>
          </a:p>
          <a:p>
            <a:endParaRPr lang="en-US" dirty="0"/>
          </a:p>
        </p:txBody>
      </p:sp>
    </p:spTree>
    <p:extLst>
      <p:ext uri="{BB962C8B-B14F-4D97-AF65-F5344CB8AC3E}">
        <p14:creationId xmlns:p14="http://schemas.microsoft.com/office/powerpoint/2010/main" val="1405365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6</a:t>
            </a:r>
            <a:r>
              <a:rPr lang="en-US" dirty="0"/>
              <a:t>:</a:t>
            </a:r>
          </a:p>
          <a:p>
            <a:endParaRPr lang="en-US" dirty="0"/>
          </a:p>
          <a:p>
            <a:r>
              <a:rPr lang="en-US" dirty="0"/>
              <a:t>The organization systematically reviews job requirements, classifications, and compensation for bias and adverse impact. Job descriptions and requirements are clear and do not include non-job-related factors. The organization designs jobs to accommodate—as much as possible— individual needs as well as organizational needs. Remuneration is based on performance. Compensation analyses are conducted regularly to ensure that biases based on race, ethnicity, age, gender, function, and other potential equity issues are significantly reduced.</a:t>
            </a:r>
          </a:p>
          <a:p>
            <a:endParaRPr lang="en-US" dirty="0"/>
          </a:p>
        </p:txBody>
      </p:sp>
    </p:spTree>
    <p:extLst>
      <p:ext uri="{BB962C8B-B14F-4D97-AF65-F5344CB8AC3E}">
        <p14:creationId xmlns:p14="http://schemas.microsoft.com/office/powerpoint/2010/main" val="247141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7</a:t>
            </a:r>
            <a:r>
              <a:rPr lang="en-US" dirty="0"/>
              <a:t>:</a:t>
            </a:r>
          </a:p>
          <a:p>
            <a:endParaRPr lang="en-US" dirty="0"/>
          </a:p>
          <a:p>
            <a:r>
              <a:rPr lang="en-US" dirty="0"/>
              <a:t>Leaders and employees throughout the organization receive </a:t>
            </a:r>
            <a:r>
              <a:rPr lang="en-US" dirty="0" err="1"/>
              <a:t>D&amp;I</a:t>
            </a:r>
            <a:r>
              <a:rPr lang="en-US" dirty="0"/>
              <a:t> training that is specific to their area and level and focused on achieving the organization’s goals. Discussion and consideration of </a:t>
            </a:r>
            <a:r>
              <a:rPr lang="en-US" dirty="0" err="1"/>
              <a:t>D&amp;I</a:t>
            </a:r>
            <a:r>
              <a:rPr lang="en-US" dirty="0"/>
              <a:t> issues are integrated into all learning and education programs and events. Programs may focus on either general </a:t>
            </a:r>
            <a:r>
              <a:rPr lang="en-US" dirty="0" err="1"/>
              <a:t>D&amp;I</a:t>
            </a:r>
            <a:r>
              <a:rPr lang="en-US" dirty="0"/>
              <a:t> or specific dimensions of diversity, such as disability, gender identity, sexual orientation, generations, culture, and religion. Issues such as racism, sexism, ageism, classism, heterosexism, prejudice, discrimination, conscious and unconscious bias are addressed with sensitivity, conviction, and compassion.</a:t>
            </a:r>
          </a:p>
          <a:p>
            <a:endParaRPr lang="en-US" dirty="0"/>
          </a:p>
        </p:txBody>
      </p:sp>
    </p:spTree>
    <p:extLst>
      <p:ext uri="{BB962C8B-B14F-4D97-AF65-F5344CB8AC3E}">
        <p14:creationId xmlns:p14="http://schemas.microsoft.com/office/powerpoint/2010/main" val="364909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Here is another way to say what the GDIB is and does.</a:t>
            </a:r>
          </a:p>
          <a:p>
            <a:endParaRPr lang="en-US" dirty="0"/>
          </a:p>
          <a:p>
            <a:r>
              <a:rPr lang="en-US" dirty="0"/>
              <a:t>•  The goal for publishing these Benchmarks is to encourage high-quality work in the </a:t>
            </a:r>
            <a:r>
              <a:rPr lang="en-US" dirty="0" err="1"/>
              <a:t>D&amp;I</a:t>
            </a:r>
            <a:r>
              <a:rPr lang="en-US" dirty="0"/>
              <a:t> field, regardless of type of organization or where located.</a:t>
            </a:r>
          </a:p>
          <a:p>
            <a:endParaRPr lang="en-US" dirty="0"/>
          </a:p>
          <a:p>
            <a:r>
              <a:rPr lang="en-US" dirty="0"/>
              <a:t>•  Sometimes people in organizations think that diversity and inclusion refers only to how well people get along and/or how much people know about customs and cultures and holidays.</a:t>
            </a:r>
          </a:p>
          <a:p>
            <a:endParaRPr lang="en-US" dirty="0"/>
          </a:p>
          <a:p>
            <a:r>
              <a:rPr lang="en-US" dirty="0"/>
              <a:t>• But high-quality diversity and inclusion can deliver organizational results:</a:t>
            </a:r>
          </a:p>
          <a:p>
            <a:endParaRPr lang="en-US" dirty="0">
              <a:solidFill>
                <a:srgbClr val="FF0000"/>
              </a:solidFill>
            </a:endParaRPr>
          </a:p>
          <a:p>
            <a:pPr marL="628650" lvl="1" indent="-171450">
              <a:buFont typeface="Calibri" panose="020F0502020204030204" pitchFamily="34" charset="0"/>
              <a:buChar char="₋"/>
            </a:pPr>
            <a:r>
              <a:rPr lang="en-US" dirty="0"/>
              <a:t>that spark the development of innovative products and services and give the organization a competitive advantage,</a:t>
            </a:r>
          </a:p>
          <a:p>
            <a:pPr marL="628650" lvl="1" indent="-171450">
              <a:buFont typeface="Calibri" panose="020F0502020204030204" pitchFamily="34" charset="0"/>
              <a:buChar char="₋"/>
            </a:pPr>
            <a:endParaRPr lang="en-US" dirty="0"/>
          </a:p>
          <a:p>
            <a:pPr marL="628650" lvl="1" indent="-171450">
              <a:buFont typeface="Calibri" panose="020F0502020204030204" pitchFamily="34" charset="0"/>
              <a:buChar char="₋"/>
            </a:pPr>
            <a:r>
              <a:rPr lang="en-US" dirty="0"/>
              <a:t>that strengthen collaboration which results in smoother operations,</a:t>
            </a:r>
          </a:p>
          <a:p>
            <a:pPr marL="628650" lvl="1" indent="-171450">
              <a:buFont typeface="Calibri" panose="020F0502020204030204" pitchFamily="34" charset="0"/>
              <a:buChar char="₋"/>
            </a:pPr>
            <a:endParaRPr lang="en-US" dirty="0"/>
          </a:p>
          <a:p>
            <a:pPr marL="628650" lvl="1" indent="-171450">
              <a:buFont typeface="Calibri" panose="020F0502020204030204" pitchFamily="34" charset="0"/>
              <a:buChar char="₋"/>
            </a:pPr>
            <a:r>
              <a:rPr lang="en-US" dirty="0"/>
              <a:t>that literally saves lives in some healthcare instances where differences in beliefs can have negative consequences,</a:t>
            </a:r>
          </a:p>
          <a:p>
            <a:pPr marL="628650" lvl="1" indent="-171450">
              <a:buFont typeface="Calibri" panose="020F0502020204030204" pitchFamily="34" charset="0"/>
              <a:buChar char="₋"/>
            </a:pPr>
            <a:endParaRPr lang="en-US" dirty="0"/>
          </a:p>
          <a:p>
            <a:pPr marL="628650" lvl="1" indent="-171450">
              <a:buFont typeface="Calibri" panose="020F0502020204030204" pitchFamily="34" charset="0"/>
              <a:buChar char="₋"/>
            </a:pPr>
            <a:r>
              <a:rPr lang="en-US" dirty="0"/>
              <a:t>that inspire peace building in communities, and</a:t>
            </a:r>
          </a:p>
          <a:p>
            <a:pPr marL="628650" lvl="1" indent="-171450">
              <a:buFont typeface="Calibri" panose="020F0502020204030204" pitchFamily="34" charset="0"/>
              <a:buChar char="₋"/>
            </a:pPr>
            <a:endParaRPr lang="en-US" dirty="0"/>
          </a:p>
          <a:p>
            <a:pPr marL="628650" lvl="1" indent="-171450">
              <a:buFont typeface="Calibri" panose="020F0502020204030204" pitchFamily="34" charset="0"/>
              <a:buChar char="₋"/>
            </a:pPr>
            <a:r>
              <a:rPr lang="en-US" dirty="0"/>
              <a:t>that foster environments where people are retained and able to work at their full capacity.</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5</a:t>
            </a:fld>
            <a:endParaRPr lang="en-US" dirty="0"/>
          </a:p>
        </p:txBody>
      </p:sp>
    </p:spTree>
    <p:extLst>
      <p:ext uri="{BB962C8B-B14F-4D97-AF65-F5344CB8AC3E}">
        <p14:creationId xmlns:p14="http://schemas.microsoft.com/office/powerpoint/2010/main" val="274455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8</a:t>
            </a:r>
            <a:r>
              <a:rPr lang="en-US" dirty="0"/>
              <a:t>:</a:t>
            </a:r>
          </a:p>
          <a:p>
            <a:endParaRPr lang="en-US" dirty="0"/>
          </a:p>
          <a:p>
            <a:r>
              <a:rPr lang="en-US" dirty="0" err="1"/>
              <a:t>D&amp;I</a:t>
            </a:r>
            <a:r>
              <a:rPr lang="en-US" dirty="0"/>
              <a:t> measures are included in the organization’s reporting processes, are explicitly linked to strategy, and have an impact on leaders’ compensation. The views of stakeholders are a major factor in measuring </a:t>
            </a:r>
            <a:r>
              <a:rPr lang="en-US" dirty="0" err="1"/>
              <a:t>D&amp;I</a:t>
            </a:r>
            <a:r>
              <a:rPr lang="en-US" dirty="0"/>
              <a:t> performance for both the organization and individuals. The measurements include attitudes, opinions and culture, and a mix of quantitative and qualitative measures. Information on all aspects of </a:t>
            </a:r>
            <a:r>
              <a:rPr lang="en-US" dirty="0" err="1"/>
              <a:t>D&amp;I</a:t>
            </a:r>
            <a:r>
              <a:rPr lang="en-US" dirty="0"/>
              <a:t> is gathered and evaluated using such practices as 360-degree feedback, focus groups, and opinion/ engagement surveys. The organization is committed to </a:t>
            </a:r>
            <a:r>
              <a:rPr lang="en-US" dirty="0" err="1"/>
              <a:t>D&amp;I</a:t>
            </a:r>
            <a:r>
              <a:rPr lang="en-US" dirty="0"/>
              <a:t> research.</a:t>
            </a:r>
          </a:p>
          <a:p>
            <a:endParaRPr lang="en-US" dirty="0"/>
          </a:p>
        </p:txBody>
      </p:sp>
    </p:spTree>
    <p:extLst>
      <p:ext uri="{BB962C8B-B14F-4D97-AF65-F5344CB8AC3E}">
        <p14:creationId xmlns:p14="http://schemas.microsoft.com/office/powerpoint/2010/main" val="2672804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Summary of Category 9:</a:t>
            </a:r>
          </a:p>
          <a:p>
            <a:endParaRPr lang="en-US" dirty="0"/>
          </a:p>
          <a:p>
            <a:r>
              <a:rPr lang="en-US" dirty="0"/>
              <a:t>Communications professionals are educated about </a:t>
            </a:r>
            <a:r>
              <a:rPr lang="en-US" dirty="0" err="1"/>
              <a:t>D&amp;I</a:t>
            </a:r>
            <a:r>
              <a:rPr lang="en-US" dirty="0"/>
              <a:t>. All internal and external communication is fully accessible and available in multiple formats and languages. </a:t>
            </a:r>
            <a:r>
              <a:rPr lang="en-US" dirty="0" err="1"/>
              <a:t>D&amp;I</a:t>
            </a:r>
            <a:r>
              <a:rPr lang="en-US" dirty="0"/>
              <a:t> topics are easily and quickly located on the organization’s internal and external websites. Information is thorough, fully accessible, and regularly updated. </a:t>
            </a:r>
            <a:r>
              <a:rPr lang="en-US" dirty="0" err="1"/>
              <a:t>D&amp;I</a:t>
            </a:r>
            <a:r>
              <a:rPr lang="en-US" dirty="0"/>
              <a:t> communication is frequent, ongoing, innovative, and contributes to an enhanced reputation for the organization. Progress on reaching </a:t>
            </a:r>
            <a:r>
              <a:rPr lang="en-US" dirty="0" err="1"/>
              <a:t>D&amp;I</a:t>
            </a:r>
            <a:r>
              <a:rPr lang="en-US" dirty="0"/>
              <a:t> vision and goals is reported publicly and regularly.</a:t>
            </a:r>
          </a:p>
          <a:p>
            <a:endParaRPr lang="en-US" dirty="0"/>
          </a:p>
        </p:txBody>
      </p:sp>
    </p:spTree>
    <p:extLst>
      <p:ext uri="{BB962C8B-B14F-4D97-AF65-F5344CB8AC3E}">
        <p14:creationId xmlns:p14="http://schemas.microsoft.com/office/powerpoint/2010/main" val="42122666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10</a:t>
            </a:r>
            <a:r>
              <a:rPr lang="en-US" dirty="0"/>
              <a:t>:</a:t>
            </a:r>
          </a:p>
          <a:p>
            <a:endParaRPr lang="en-US" dirty="0"/>
          </a:p>
          <a:p>
            <a:r>
              <a:rPr lang="en-US" dirty="0"/>
              <a:t>The organization connects and aligns </a:t>
            </a:r>
            <a:r>
              <a:rPr lang="en-US" dirty="0" err="1"/>
              <a:t>D&amp;I</a:t>
            </a:r>
            <a:r>
              <a:rPr lang="en-US" dirty="0"/>
              <a:t> and sustainability initiatives. The strategies for each initiative support the other, and many opportunities for collaboration make both initiatives stronger. Leaders and practitioners in sustainability participate in the </a:t>
            </a:r>
            <a:r>
              <a:rPr lang="en-US" dirty="0" err="1"/>
              <a:t>D&amp;I</a:t>
            </a:r>
            <a:r>
              <a:rPr lang="en-US" dirty="0"/>
              <a:t> initiative and vice versa. Both work with various stakeholders and report progress to stakeholders regularly.</a:t>
            </a:r>
          </a:p>
          <a:p>
            <a:endParaRPr lang="en-US" dirty="0"/>
          </a:p>
        </p:txBody>
      </p:sp>
    </p:spTree>
    <p:extLst>
      <p:ext uri="{BB962C8B-B14F-4D97-AF65-F5344CB8AC3E}">
        <p14:creationId xmlns:p14="http://schemas.microsoft.com/office/powerpoint/2010/main" val="10775444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11</a:t>
            </a:r>
            <a:r>
              <a:rPr lang="en-US" dirty="0"/>
              <a:t>:</a:t>
            </a:r>
          </a:p>
          <a:p>
            <a:endParaRPr lang="en-US" dirty="0"/>
          </a:p>
          <a:p>
            <a:r>
              <a:rPr lang="en-US" dirty="0"/>
              <a:t>The organization is a recognized leader for supporting and advocating for </a:t>
            </a:r>
            <a:r>
              <a:rPr lang="en-US" dirty="0" err="1"/>
              <a:t>D&amp;I</a:t>
            </a:r>
            <a:r>
              <a:rPr lang="en-US" dirty="0"/>
              <a:t> interests in government and societal affairs aligned with its strategy and objectives. The organization is socially responsible, generous in supporting other organizations in their </a:t>
            </a:r>
            <a:r>
              <a:rPr lang="en-US" dirty="0" err="1"/>
              <a:t>D&amp;I</a:t>
            </a:r>
            <a:r>
              <a:rPr lang="en-US" dirty="0"/>
              <a:t> initiatives, and provides support for the advancement of </a:t>
            </a:r>
            <a:r>
              <a:rPr lang="en-US" dirty="0" err="1"/>
              <a:t>D&amp;I</a:t>
            </a:r>
            <a:r>
              <a:rPr lang="en-US" dirty="0"/>
              <a:t> in the community. Employees are encouraged to participate and support various community projects.</a:t>
            </a:r>
          </a:p>
          <a:p>
            <a:endParaRPr lang="en-US" dirty="0"/>
          </a:p>
        </p:txBody>
      </p:sp>
    </p:spTree>
    <p:extLst>
      <p:ext uri="{BB962C8B-B14F-4D97-AF65-F5344CB8AC3E}">
        <p14:creationId xmlns:p14="http://schemas.microsoft.com/office/powerpoint/2010/main" val="1273063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12</a:t>
            </a:r>
            <a:r>
              <a:rPr lang="en-US" dirty="0"/>
              <a:t>:</a:t>
            </a:r>
          </a:p>
          <a:p>
            <a:endParaRPr lang="en-US" dirty="0"/>
          </a:p>
          <a:p>
            <a:r>
              <a:rPr lang="en-US" dirty="0" err="1"/>
              <a:t>D&amp;I</a:t>
            </a:r>
            <a:r>
              <a:rPr lang="en-US" dirty="0"/>
              <a:t> considerations are integrated into the product-development cycle to serve diverse groups. Product or service development teams are diverse and include customers, stakeholders, and community representatives. Recognition is also given to the value of </a:t>
            </a:r>
            <a:r>
              <a:rPr lang="en-US" dirty="0" err="1"/>
              <a:t>D&amp;I</a:t>
            </a:r>
            <a:r>
              <a:rPr lang="en-US" dirty="0"/>
              <a:t> in innovation, and the organization consistently leverages </a:t>
            </a:r>
            <a:r>
              <a:rPr lang="en-US" dirty="0" err="1"/>
              <a:t>D&amp;I</a:t>
            </a:r>
            <a:r>
              <a:rPr lang="en-US" dirty="0"/>
              <a:t> for product and service improvement.</a:t>
            </a:r>
          </a:p>
          <a:p>
            <a:endParaRPr lang="en-US" dirty="0"/>
          </a:p>
        </p:txBody>
      </p:sp>
    </p:spTree>
    <p:extLst>
      <p:ext uri="{BB962C8B-B14F-4D97-AF65-F5344CB8AC3E}">
        <p14:creationId xmlns:p14="http://schemas.microsoft.com/office/powerpoint/2010/main" val="1319632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13</a:t>
            </a:r>
            <a:r>
              <a:rPr lang="en-US" dirty="0"/>
              <a:t>:</a:t>
            </a:r>
          </a:p>
          <a:p>
            <a:endParaRPr lang="en-US" dirty="0"/>
          </a:p>
          <a:p>
            <a:r>
              <a:rPr lang="en-US" dirty="0"/>
              <a:t>Marketing and customer service strategies meet the needs of diverse groups. Sophisticated market analysis techniques are deployed on an ongoing basis to understand the organization’s diverse customer base. The organization uses </a:t>
            </a:r>
            <a:r>
              <a:rPr lang="en-US" dirty="0" err="1"/>
              <a:t>D&amp;I</a:t>
            </a:r>
            <a:r>
              <a:rPr lang="en-US" dirty="0"/>
              <a:t> relevant marketing and customer service approaches within and across countries, regions, cultures, and languages. Marketing and advertising are inclusive and challenge stereotypes. While outside </a:t>
            </a:r>
            <a:r>
              <a:rPr lang="en-US" dirty="0" err="1"/>
              <a:t>D&amp;I</a:t>
            </a:r>
            <a:r>
              <a:rPr lang="en-US" dirty="0"/>
              <a:t> expertise may sometimes be sought, the organization leverages the expertise of its diverse staff. All marketing and customer services processes are fully accessible, and accessibility is incorporated into the process of design and development of marketing materials and customer service strategies and processes.</a:t>
            </a:r>
          </a:p>
          <a:p>
            <a:endParaRPr lang="en-US" dirty="0"/>
          </a:p>
        </p:txBody>
      </p:sp>
    </p:spTree>
    <p:extLst>
      <p:ext uri="{BB962C8B-B14F-4D97-AF65-F5344CB8AC3E}">
        <p14:creationId xmlns:p14="http://schemas.microsoft.com/office/powerpoint/2010/main" val="29073288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a:t>Summary of Category 14</a:t>
            </a:r>
            <a:r>
              <a:rPr lang="en-US" dirty="0"/>
              <a:t>:</a:t>
            </a:r>
          </a:p>
          <a:p>
            <a:endParaRPr lang="en-US" dirty="0"/>
          </a:p>
          <a:p>
            <a:r>
              <a:rPr lang="en-US" dirty="0"/>
              <a:t>Supplier relationships are an integral part of the </a:t>
            </a:r>
            <a:r>
              <a:rPr lang="en-US" dirty="0" err="1"/>
              <a:t>D&amp;I</a:t>
            </a:r>
            <a:r>
              <a:rPr lang="en-US" dirty="0"/>
              <a:t> strategy, and suppliers themselves must commit to achieving </a:t>
            </a:r>
            <a:r>
              <a:rPr lang="en-US" dirty="0" err="1"/>
              <a:t>D&amp;I</a:t>
            </a:r>
            <a:r>
              <a:rPr lang="en-US" dirty="0"/>
              <a:t> goals. The organization’s suppliers reflect the community’s composition across a broad array of diversity dimensions. The organization works with its underrepresented suppliers to improve all aspects of supply management. The supplier diversity function is fully aligned with the broad goals of </a:t>
            </a:r>
            <a:r>
              <a:rPr lang="en-US" dirty="0" err="1"/>
              <a:t>D&amp;I</a:t>
            </a:r>
            <a:r>
              <a:rPr lang="en-US" dirty="0"/>
              <a:t> for the organization. The organization procures both essential and non-essential goods and services from underrepresented suppliers.</a:t>
            </a:r>
          </a:p>
          <a:p>
            <a:endParaRPr lang="en-US" dirty="0"/>
          </a:p>
        </p:txBody>
      </p:sp>
    </p:spTree>
    <p:extLst>
      <p:ext uri="{BB962C8B-B14F-4D97-AF65-F5344CB8AC3E}">
        <p14:creationId xmlns:p14="http://schemas.microsoft.com/office/powerpoint/2010/main" val="2825746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100" dirty="0"/>
          </a:p>
          <a:p>
            <a:endParaRPr lang="en-US" sz="11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62</a:t>
            </a:fld>
            <a:endParaRPr lang="en-US" dirty="0"/>
          </a:p>
        </p:txBody>
      </p:sp>
    </p:spTree>
    <p:extLst>
      <p:ext uri="{BB962C8B-B14F-4D97-AF65-F5344CB8AC3E}">
        <p14:creationId xmlns:p14="http://schemas.microsoft.com/office/powerpoint/2010/main" val="3078030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457200">
              <a:defRPr/>
            </a:pPr>
            <a:r>
              <a:rPr lang="en-US" dirty="0"/>
              <a:t>• The Expert Panelists (EP) were carefully selected by the authors based on their collective experience – many being well-known practitioners, authors, and researchers in the field.  Most of the EP are doing comprehensive </a:t>
            </a:r>
            <a:r>
              <a:rPr lang="en-US" dirty="0" err="1"/>
              <a:t>D&amp;I</a:t>
            </a:r>
            <a:r>
              <a:rPr lang="en-US" dirty="0"/>
              <a:t> work in aspects of their environment around the world.  A few were added because of their special expertise in compensation, measurement or supplier diversity for example.</a:t>
            </a:r>
          </a:p>
          <a:p>
            <a:pPr defTabSz="457200">
              <a:defRPr/>
            </a:pPr>
            <a:endParaRPr lang="en-US" dirty="0"/>
          </a:p>
          <a:p>
            <a:pPr defTabSz="457200">
              <a:defRPr/>
            </a:pPr>
            <a:r>
              <a:rPr lang="en-US" dirty="0"/>
              <a:t>•  The research is based on the collective opinions of the EP.  The research process involved several rounds of review, discussion, editing, and reaching consensus.  The authors take responsibility for final decisions made.</a:t>
            </a:r>
          </a:p>
          <a:p>
            <a:pPr defTabSz="457200">
              <a:defRPr/>
            </a:pPr>
            <a:endParaRPr lang="en-US" dirty="0"/>
          </a:p>
          <a:p>
            <a:pPr defTabSz="457200">
              <a:defRPr/>
            </a:pPr>
            <a:r>
              <a:rPr lang="en-US" dirty="0"/>
              <a:t>•  The diversity in background and experience of the EP greatly enhances this collective viewpoint.  Some are practitioners, some are scholars, and some are both.  They represent a significant array of diversity dimensions as listed earlier in the definition of diversity.</a:t>
            </a:r>
          </a:p>
          <a:p>
            <a:pPr defTabSz="457200">
              <a:defRPr/>
            </a:pPr>
            <a:endParaRPr lang="en-US" dirty="0"/>
          </a:p>
          <a:p>
            <a:pPr defTabSz="457200">
              <a:defRPr/>
            </a:pPr>
            <a:r>
              <a:rPr lang="en-US" dirty="0"/>
              <a:t>Note to presenter:  Be prepared to name a few EP.  They are listed in the GDIB.  We suggest naming EP that you believe your audience would know and respect most.  At times you may be presenting to an audience where one of the EP might be present.  Try to determine that in advance and notify the EP that you plan to acknowledge that they are present.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63</a:t>
            </a:fld>
            <a:endParaRPr lang="en-US" dirty="0"/>
          </a:p>
        </p:txBody>
      </p:sp>
    </p:spTree>
    <p:extLst>
      <p:ext uri="{BB962C8B-B14F-4D97-AF65-F5344CB8AC3E}">
        <p14:creationId xmlns:p14="http://schemas.microsoft.com/office/powerpoint/2010/main" val="3575079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720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Some people complain that the GDIB is too long… that there are too many benchmarks.  That we should advocate for organizations to “just pick a few things and do those well.”</a:t>
            </a:r>
          </a:p>
          <a:p>
            <a:endParaRPr lang="en-US" dirty="0"/>
          </a:p>
          <a:p>
            <a:r>
              <a:rPr lang="en-US" dirty="0"/>
              <a:t>Well… that’s not the GDIB.  The GDIB is a systems approach –more on that later.</a:t>
            </a:r>
          </a:p>
          <a:p>
            <a:endParaRPr lang="en-US" dirty="0"/>
          </a:p>
          <a:p>
            <a:r>
              <a:rPr lang="en-US" dirty="0"/>
              <a:t>There are a lot of headlines and  books that proclaim – diversity programs fail.</a:t>
            </a:r>
          </a:p>
          <a:p>
            <a:endParaRPr lang="en-US" dirty="0"/>
          </a:p>
          <a:p>
            <a:r>
              <a:rPr lang="en-US" dirty="0"/>
              <a:t>Well our view is that perhaps they fail because they aren’t comprehensive programs. They are ”diversity lite.” </a:t>
            </a:r>
          </a:p>
          <a:p>
            <a:endParaRPr lang="en-US" dirty="0"/>
          </a:p>
          <a:p>
            <a:r>
              <a:rPr lang="en-US" dirty="0"/>
              <a:t>If you want diversity lite, no need to continue with the GDIB.</a:t>
            </a:r>
          </a:p>
        </p:txBody>
      </p:sp>
    </p:spTree>
    <p:extLst>
      <p:ext uri="{BB962C8B-B14F-4D97-AF65-F5344CB8AC3E}">
        <p14:creationId xmlns:p14="http://schemas.microsoft.com/office/powerpoint/2010/main" val="3581938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Several EP and GDIB Users at the FWI conference.  There were about 25 in total. Several others were  giving presentations or otherwise occupied when the photo was taken.</a:t>
            </a:r>
          </a:p>
        </p:txBody>
      </p:sp>
    </p:spTree>
    <p:extLst>
      <p:ext uri="{BB962C8B-B14F-4D97-AF65-F5344CB8AC3E}">
        <p14:creationId xmlns:p14="http://schemas.microsoft.com/office/powerpoint/2010/main" val="16230808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EP Bernardo </a:t>
            </a:r>
            <a:r>
              <a:rPr lang="en-US" dirty="0" err="1"/>
              <a:t>Ferdman</a:t>
            </a:r>
            <a:r>
              <a:rPr lang="en-US" dirty="0"/>
              <a:t>.</a:t>
            </a:r>
          </a:p>
        </p:txBody>
      </p:sp>
    </p:spTree>
    <p:extLst>
      <p:ext uri="{BB962C8B-B14F-4D97-AF65-F5344CB8AC3E}">
        <p14:creationId xmlns:p14="http://schemas.microsoft.com/office/powerpoint/2010/main" val="15519665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EP Nadia </a:t>
            </a:r>
            <a:r>
              <a:rPr lang="en-US" dirty="0" err="1"/>
              <a:t>Younes</a:t>
            </a:r>
            <a:r>
              <a:rPr lang="en-US" dirty="0"/>
              <a:t> with the panel moderator.</a:t>
            </a:r>
          </a:p>
        </p:txBody>
      </p:sp>
    </p:spTree>
    <p:extLst>
      <p:ext uri="{BB962C8B-B14F-4D97-AF65-F5344CB8AC3E}">
        <p14:creationId xmlns:p14="http://schemas.microsoft.com/office/powerpoint/2010/main" val="3728457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EP Nene (pronounced knee-knee) </a:t>
            </a:r>
            <a:r>
              <a:rPr lang="en-US" dirty="0" err="1"/>
              <a:t>Molefi</a:t>
            </a:r>
            <a:r>
              <a:rPr lang="en-US" dirty="0"/>
              <a:t> holding GDIB for all to see.</a:t>
            </a:r>
          </a:p>
        </p:txBody>
      </p:sp>
    </p:spTree>
    <p:extLst>
      <p:ext uri="{BB962C8B-B14F-4D97-AF65-F5344CB8AC3E}">
        <p14:creationId xmlns:p14="http://schemas.microsoft.com/office/powerpoint/2010/main" val="37054739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EP Ilene Wasserman.</a:t>
            </a:r>
          </a:p>
        </p:txBody>
      </p:sp>
    </p:spTree>
    <p:extLst>
      <p:ext uri="{BB962C8B-B14F-4D97-AF65-F5344CB8AC3E}">
        <p14:creationId xmlns:p14="http://schemas.microsoft.com/office/powerpoint/2010/main" val="3026482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84039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81935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57734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6687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325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Our main sponsor is The Diversity Collegium.  And much information about the GDIB is found on its website.  You’ll see a slide at the end with the URL.</a:t>
            </a:r>
          </a:p>
          <a:p>
            <a:endParaRPr lang="en-US" dirty="0"/>
          </a:p>
          <a:p>
            <a:r>
              <a:rPr lang="en-US" dirty="0"/>
              <a:t>Having the support of the Diversity Collegium is significant because it is a group of seasoned professionals.  Most Collegium active and emeritus members are Expert Panelists.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7</a:t>
            </a:fld>
            <a:endParaRPr lang="en-US" dirty="0"/>
          </a:p>
        </p:txBody>
      </p:sp>
    </p:spTree>
    <p:extLst>
      <p:ext uri="{BB962C8B-B14F-4D97-AF65-F5344CB8AC3E}">
        <p14:creationId xmlns:p14="http://schemas.microsoft.com/office/powerpoint/2010/main" val="39111045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3953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457200">
              <a:defRPr/>
            </a:pPr>
            <a:r>
              <a:rPr lang="en-US" dirty="0"/>
              <a:t>•  The Diversity Collegium is a group of 25 professionals that has been meeting for more than two decades for the purpose of advancing the work that has come to be known as the field of Diversity and Inclusion. </a:t>
            </a:r>
          </a:p>
          <a:p>
            <a:pPr defTabSz="457200">
              <a:defRPr/>
            </a:pPr>
            <a:endParaRPr lang="en-US" dirty="0"/>
          </a:p>
          <a:p>
            <a:pPr defTabSz="457200">
              <a:defRPr/>
            </a:pPr>
            <a:r>
              <a:rPr lang="en-US" dirty="0"/>
              <a:t>•  Its mission is to advance the field of </a:t>
            </a:r>
            <a:r>
              <a:rPr lang="en-US" dirty="0" err="1"/>
              <a:t>D&amp;I</a:t>
            </a:r>
            <a:r>
              <a:rPr lang="en-US" dirty="0"/>
              <a:t> though dialogues, symposia, research, and publications.</a:t>
            </a:r>
          </a:p>
          <a:p>
            <a:pPr defTabSz="457200">
              <a:defRPr/>
            </a:pPr>
            <a:endParaRPr lang="en-US" dirty="0"/>
          </a:p>
          <a:p>
            <a:pPr defTabSz="457200">
              <a:defRPr/>
            </a:pPr>
            <a:r>
              <a:rPr lang="en-US" dirty="0"/>
              <a:t>•  The Collegium members meet face-to-face twice a year to discuss current issues in the field. They conduct research and prepare papers on current and cutting edge questions. </a:t>
            </a:r>
          </a:p>
          <a:p>
            <a:pPr defTabSz="457200">
              <a:defRPr/>
            </a:pPr>
            <a:endParaRPr lang="en-US" dirty="0"/>
          </a:p>
          <a:p>
            <a:pPr defTabSz="457200">
              <a:defRPr/>
            </a:pPr>
            <a:r>
              <a:rPr lang="en-US" dirty="0"/>
              <a:t>•  Membership in the group is by invitation only and is managed so that a balance of diversity is created among its members including such dimensions as race/ethnicity, industry, gender, and how one practices in the field.</a:t>
            </a:r>
          </a:p>
          <a:p>
            <a:pPr defTabSz="457200">
              <a:defRPr/>
            </a:pPr>
            <a:endParaRPr lang="en-US" dirty="0"/>
          </a:p>
          <a:p>
            <a:pPr defTabSz="457200">
              <a:defRPr/>
            </a:pPr>
            <a:r>
              <a:rPr lang="en-US" dirty="0"/>
              <a:t>•  In late 2013 the membership voted to sponsor GDIB.</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76</a:t>
            </a:fld>
            <a:endParaRPr lang="en-US" dirty="0"/>
          </a:p>
        </p:txBody>
      </p:sp>
    </p:spTree>
    <p:extLst>
      <p:ext uri="{BB962C8B-B14F-4D97-AF65-F5344CB8AC3E}">
        <p14:creationId xmlns:p14="http://schemas.microsoft.com/office/powerpoint/2010/main" val="21670085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 goal of the authors, the Expert Panelists, and The Diversity Collegium is to see the Benchmarks used as a tool to increase the quality of diversity and  inclusion work.</a:t>
            </a:r>
          </a:p>
          <a:p>
            <a:endParaRPr lang="en-US" dirty="0"/>
          </a:p>
          <a:p>
            <a:r>
              <a:rPr lang="en-US" i="1" dirty="0"/>
              <a:t>Global Diversity and Inclusion Benchmarks: Standards for Organizations Around the World </a:t>
            </a:r>
            <a:r>
              <a:rPr lang="en-US" dirty="0"/>
              <a:t>is meant to be shared.  Please distribute widely. You are encouraged to forward it to others around the world.  You may do that without asking permission. </a:t>
            </a:r>
          </a:p>
          <a:p>
            <a:endParaRPr lang="en-US" dirty="0"/>
          </a:p>
          <a:p>
            <a:r>
              <a:rPr lang="en-US" dirty="0"/>
              <a:t>However, because The Diversity Collegium and the authors want to ensure appropriate and consistent use and track and engage users for the purposes of continuous improvement, you are required to get permission to put it on your website or use it in any way.  </a:t>
            </a:r>
          </a:p>
          <a:p>
            <a:endParaRPr lang="en-US" dirty="0"/>
          </a:p>
          <a:p>
            <a:r>
              <a:rPr lang="en-US" dirty="0"/>
              <a:t>And they also ask you to keep them posted on how you are using the GDIB and to offer suggestions for updates or additional tools that would help you.</a:t>
            </a:r>
          </a:p>
          <a:p>
            <a:endParaRPr lang="en-US" dirty="0"/>
          </a:p>
          <a:p>
            <a:r>
              <a:rPr lang="en-US" dirty="0"/>
              <a:t>We wish you well in advancing the quality of </a:t>
            </a:r>
            <a:r>
              <a:rPr lang="en-US" dirty="0" err="1"/>
              <a:t>D&amp;I</a:t>
            </a:r>
            <a:r>
              <a:rPr lang="en-US" dirty="0"/>
              <a:t> work around the world.  </a:t>
            </a:r>
          </a:p>
          <a:p>
            <a:endParaRPr lang="en-US" dirty="0">
              <a:solidFill>
                <a:srgbClr val="0000FF"/>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77</a:t>
            </a:fld>
            <a:endParaRPr lang="en-US" dirty="0"/>
          </a:p>
        </p:txBody>
      </p:sp>
      <p:sp>
        <p:nvSpPr>
          <p:cNvPr id="5" name="Rectangle 4"/>
          <p:cNvSpPr/>
          <p:nvPr/>
        </p:nvSpPr>
        <p:spPr>
          <a:xfrm>
            <a:off x="1714500" y="3694837"/>
            <a:ext cx="3429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85255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457200">
              <a:defRPr/>
            </a:pPr>
            <a:r>
              <a:rPr lang="en-US" dirty="0"/>
              <a:t>•  The Diversity Collegium is a group of 25 professionals that has been meeting for more than two decades for the purpose of advancing the work that has come to be known as the field of Diversity and Inclusion. </a:t>
            </a:r>
          </a:p>
          <a:p>
            <a:pPr defTabSz="457200">
              <a:defRPr/>
            </a:pPr>
            <a:endParaRPr lang="en-US" dirty="0"/>
          </a:p>
          <a:p>
            <a:pPr defTabSz="457200">
              <a:defRPr/>
            </a:pPr>
            <a:r>
              <a:rPr lang="en-US" dirty="0"/>
              <a:t>•  Its mission is to advance the field of </a:t>
            </a:r>
            <a:r>
              <a:rPr lang="en-US" dirty="0" err="1"/>
              <a:t>D&amp;I</a:t>
            </a:r>
            <a:r>
              <a:rPr lang="en-US" dirty="0"/>
              <a:t> though dialogues, symposia, research, and publications.</a:t>
            </a:r>
          </a:p>
          <a:p>
            <a:pPr defTabSz="457200">
              <a:defRPr/>
            </a:pPr>
            <a:endParaRPr lang="en-US" dirty="0"/>
          </a:p>
          <a:p>
            <a:pPr defTabSz="457200">
              <a:defRPr/>
            </a:pPr>
            <a:r>
              <a:rPr lang="en-US" dirty="0"/>
              <a:t>•  The Collegium members meet face-to-face twice a year to discuss current issues in the field. They conduct research and prepare papers on current and cutting edge questions. </a:t>
            </a:r>
          </a:p>
          <a:p>
            <a:pPr defTabSz="457200">
              <a:defRPr/>
            </a:pPr>
            <a:endParaRPr lang="en-US" dirty="0"/>
          </a:p>
          <a:p>
            <a:pPr defTabSz="457200">
              <a:defRPr/>
            </a:pPr>
            <a:r>
              <a:rPr lang="en-US" dirty="0"/>
              <a:t>•  Membership in the group is by invitation only and is managed so that a balance of diversity is created among its members including such dimensions as race/ethnicity, industry, gender, and how one practices in the field.</a:t>
            </a:r>
          </a:p>
          <a:p>
            <a:pPr defTabSz="457200">
              <a:defRPr/>
            </a:pPr>
            <a:endParaRPr lang="en-US" dirty="0"/>
          </a:p>
          <a:p>
            <a:pPr defTabSz="457200">
              <a:defRPr/>
            </a:pPr>
            <a:r>
              <a:rPr lang="en-US" dirty="0"/>
              <a:t>•  In late 2013 the membership voted to sponsor GDIB.</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8</a:t>
            </a:fld>
            <a:endParaRPr lang="en-US" dirty="0"/>
          </a:p>
        </p:txBody>
      </p:sp>
    </p:spTree>
    <p:extLst>
      <p:ext uri="{BB962C8B-B14F-4D97-AF65-F5344CB8AC3E}">
        <p14:creationId xmlns:p14="http://schemas.microsoft.com/office/powerpoint/2010/main" val="216700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NOTE TO PRESENTERS – Go to The Research Process in the GDIB for more information.  But here are a few points to say for this slide:</a:t>
            </a:r>
          </a:p>
          <a:p>
            <a:endParaRPr lang="en-US" dirty="0"/>
          </a:p>
          <a:p>
            <a:r>
              <a:rPr lang="en-US" dirty="0"/>
              <a:t>1990s </a:t>
            </a:r>
            <a:r>
              <a:rPr lang="en-US" i="1" dirty="0"/>
              <a:t>Bench Marks for Diversity</a:t>
            </a:r>
            <a:r>
              <a:rPr lang="en-US" dirty="0"/>
              <a:t>, published by the Tennessee Valley Authority (TVA), a government organization in the US. One of he original researchers is an EP.  </a:t>
            </a:r>
          </a:p>
          <a:p>
            <a:endParaRPr lang="en-US" dirty="0"/>
          </a:p>
          <a:p>
            <a:r>
              <a:rPr lang="en-US" dirty="0"/>
              <a:t>2006: That document was updated and revised by the GDIB authors and sent to 47 Expert Panelists asking for comments and suggestions. The authors finalized the work, making judgments on what to accept and what not to accept, although most suggestions were accepted unless there was a conflict.</a:t>
            </a:r>
          </a:p>
          <a:p>
            <a:endParaRPr lang="en-US" dirty="0"/>
          </a:p>
          <a:p>
            <a:r>
              <a:rPr lang="en-US" dirty="0"/>
              <a:t>2011 the Expert Panelist group was expanded to 79. Numerous changes made to the benchmarks and introduction section expanded.</a:t>
            </a:r>
          </a:p>
          <a:p>
            <a:endParaRPr lang="en-US" dirty="0"/>
          </a:p>
          <a:p>
            <a:r>
              <a:rPr lang="en-US" dirty="0"/>
              <a:t>2014: The Diversity Collegium signed on as sponsor giving the GDIB nonprofit status and a new edition was created for that reason, but no substantive changes were made to the contents. </a:t>
            </a:r>
          </a:p>
          <a:p>
            <a:endParaRPr lang="en-US" dirty="0"/>
          </a:p>
          <a:p>
            <a:r>
              <a:rPr lang="en-US" dirty="0"/>
              <a:t>2016: 95 EP and substantial changes made including the addition of a category on sustainability, significant improvements in the benchmarks, added ultimate goals, work on language that crosses sectors, graphic revision of the model, explanation of systems impact,  review for possible Western-centric emphasis, clarification of benchmarks levels, update to its accessibility for people with disabilities, numerous other factors, and an update of the appearance and graphics.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21B6D71-FE01-4A5C-BF84-E309193BF92C}" type="slidenum">
              <a:rPr lang="en-US" smtClean="0"/>
              <a:t>9</a:t>
            </a:fld>
            <a:endParaRPr lang="en-US"/>
          </a:p>
        </p:txBody>
      </p:sp>
    </p:spTree>
    <p:extLst>
      <p:ext uri="{BB962C8B-B14F-4D97-AF65-F5344CB8AC3E}">
        <p14:creationId xmlns:p14="http://schemas.microsoft.com/office/powerpoint/2010/main" val="185188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pic>
        <p:nvPicPr>
          <p:cNvPr id="5" name="Shape 54"/>
          <p:cNvPicPr preferRelativeResize="0"/>
          <p:nvPr userDrawn="1"/>
        </p:nvPicPr>
        <p:blipFill>
          <a:blip r:embed="rId2">
            <a:alphaModFix/>
          </a:blip>
          <a:stretch>
            <a:fillRect/>
          </a:stretch>
        </p:blipFill>
        <p:spPr>
          <a:xfrm>
            <a:off x="0" y="-111967"/>
            <a:ext cx="9143996" cy="6857998"/>
          </a:xfrm>
          <a:prstGeom prst="rect">
            <a:avLst/>
          </a:prstGeom>
          <a:noFill/>
          <a:ln>
            <a:noFill/>
          </a:ln>
        </p:spPr>
      </p:pic>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dirty="0"/>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dirty="0"/>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4" name="Shape 127"/>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6"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37169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136"/>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72989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145"/>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2400964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154"/>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4049644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163"/>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4"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5"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4189078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4" name="Shape 172"/>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3550403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4" name="Shape 181"/>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Tree>
    <p:extLst>
      <p:ext uri="{BB962C8B-B14F-4D97-AF65-F5344CB8AC3E}">
        <p14:creationId xmlns:p14="http://schemas.microsoft.com/office/powerpoint/2010/main" val="122159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5" name="Shape 189"/>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Tree>
    <p:extLst>
      <p:ext uri="{BB962C8B-B14F-4D97-AF65-F5344CB8AC3E}">
        <p14:creationId xmlns:p14="http://schemas.microsoft.com/office/powerpoint/2010/main" val="70814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197"/>
          <p:cNvPicPr preferRelativeResize="0"/>
          <p:nvPr userDrawn="1"/>
        </p:nvPicPr>
        <p:blipFill rotWithShape="1">
          <a:blip r:embed="rId2">
            <a:alphaModFix/>
          </a:blip>
          <a:srcRect t="1484" b="1475"/>
          <a:stretch/>
        </p:blipFill>
        <p:spPr>
          <a:xfrm>
            <a:off x="0" y="-246098"/>
            <a:ext cx="9143996" cy="6857998"/>
          </a:xfrm>
          <a:prstGeom prst="rect">
            <a:avLst/>
          </a:prstGeom>
          <a:noFill/>
          <a:ln>
            <a:noFill/>
          </a:ln>
        </p:spPr>
      </p:pic>
    </p:spTree>
    <p:extLst>
      <p:ext uri="{BB962C8B-B14F-4D97-AF65-F5344CB8AC3E}">
        <p14:creationId xmlns:p14="http://schemas.microsoft.com/office/powerpoint/2010/main" val="86931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Shape 48"/>
        <p:cNvGrpSpPr/>
        <p:nvPr/>
      </p:nvGrpSpPr>
      <p:grpSpPr>
        <a:xfrm>
          <a:off x="0" y="0"/>
          <a:ext cx="0" cy="0"/>
          <a:chOff x="0" y="0"/>
          <a:chExt cx="0" cy="0"/>
        </a:xfrm>
      </p:grpSpPr>
      <p:pic>
        <p:nvPicPr>
          <p:cNvPr id="3" name="Shape 205"/>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68776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Shape 9"/>
        <p:cNvGrpSpPr/>
        <p:nvPr/>
      </p:nvGrpSpPr>
      <p:grpSpPr>
        <a:xfrm>
          <a:off x="0" y="0"/>
          <a:ext cx="0" cy="0"/>
          <a:chOff x="0" y="0"/>
          <a:chExt cx="0" cy="0"/>
        </a:xfrm>
      </p:grpSpPr>
      <p:pic>
        <p:nvPicPr>
          <p:cNvPr id="5" name="Shape 54"/>
          <p:cNvPicPr preferRelativeResize="0"/>
          <p:nvPr userDrawn="1"/>
        </p:nvPicPr>
        <p:blipFill>
          <a:blip r:embed="rId2">
            <a:alphaModFix/>
          </a:blip>
          <a:stretch>
            <a:fillRect/>
          </a:stretch>
        </p:blipFill>
        <p:spPr>
          <a:xfrm>
            <a:off x="0" y="-111967"/>
            <a:ext cx="9143996" cy="6857998"/>
          </a:xfrm>
          <a:prstGeom prst="rect">
            <a:avLst/>
          </a:prstGeom>
          <a:noFill/>
          <a:ln>
            <a:noFill/>
          </a:ln>
        </p:spPr>
      </p:pic>
      <p:pic>
        <p:nvPicPr>
          <p:cNvPr id="6" name="Shape 62"/>
          <p:cNvPicPr preferRelativeResize="0"/>
          <p:nvPr userDrawn="1"/>
        </p:nvPicPr>
        <p:blipFill rotWithShape="1">
          <a:blip r:embed="rId3">
            <a:alphaModFix/>
          </a:blip>
          <a:srcRect t="1484" b="1475"/>
          <a:stretch/>
        </p:blipFill>
        <p:spPr>
          <a:xfrm>
            <a:off x="0" y="0"/>
            <a:ext cx="9143996" cy="6857998"/>
          </a:xfrm>
          <a:prstGeom prst="rect">
            <a:avLst/>
          </a:prstGeom>
          <a:noFill/>
          <a:ln>
            <a:noFill/>
          </a:ln>
        </p:spPr>
      </p:pic>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980740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213"/>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162461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221"/>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255688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4" name="Shape 229"/>
          <p:cNvPicPr preferRelativeResize="0"/>
          <p:nvPr userDrawn="1"/>
        </p:nvPicPr>
        <p:blipFill rotWithShape="1">
          <a:blip r:embed="rId2">
            <a:alphaModFix/>
          </a:blip>
          <a:srcRect t="1484" b="1475"/>
          <a:stretch/>
        </p:blipFill>
        <p:spPr>
          <a:xfrm>
            <a:off x="4" y="0"/>
            <a:ext cx="9143996" cy="6857998"/>
          </a:xfrm>
          <a:prstGeom prst="rect">
            <a:avLst/>
          </a:prstGeom>
          <a:noFill/>
          <a:ln>
            <a:noFill/>
          </a:ln>
        </p:spPr>
      </p:pic>
      <p:sp>
        <p:nvSpPr>
          <p:cNvPr id="6"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73822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237"/>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2183801" y="5008304"/>
            <a:ext cx="6521774"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698" y="734921"/>
            <a:ext cx="8520600" cy="2546161"/>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3929089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245"/>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3447549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253"/>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7"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8"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2133203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846567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917890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669515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62938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Shape 9"/>
        <p:cNvGrpSpPr/>
        <p:nvPr/>
      </p:nvGrpSpPr>
      <p:grpSpPr>
        <a:xfrm>
          <a:off x="0" y="0"/>
          <a:ext cx="0" cy="0"/>
          <a:chOff x="0" y="0"/>
          <a:chExt cx="0" cy="0"/>
        </a:xfrm>
      </p:grpSpPr>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9" name="Shape 70"/>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Tree>
    <p:extLst>
      <p:ext uri="{BB962C8B-B14F-4D97-AF65-F5344CB8AC3E}">
        <p14:creationId xmlns:p14="http://schemas.microsoft.com/office/powerpoint/2010/main" val="3536425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5" name="Shape 105"/>
          <p:cNvSpPr txBox="1"/>
          <p:nvPr userDrawn="1"/>
        </p:nvSpPr>
        <p:spPr>
          <a:xfrm>
            <a:off x="2568775" y="6350600"/>
            <a:ext cx="6136800" cy="261300"/>
          </a:xfrm>
          <a:prstGeom prst="rect">
            <a:avLst/>
          </a:prstGeom>
          <a:noFill/>
          <a:ln>
            <a:noFill/>
          </a:ln>
        </p:spPr>
        <p:txBody>
          <a:bodyPr lIns="91425" tIns="91425" rIns="91425" bIns="91425" anchor="t" anchorCtr="0">
            <a:noAutofit/>
          </a:bodyPr>
          <a:lstStyle/>
          <a:p>
            <a:pPr lvl="0" rtl="0">
              <a:spcBef>
                <a:spcPts val="0"/>
              </a:spcBef>
              <a:buNone/>
            </a:pPr>
            <a:r>
              <a:rPr lang="en" sz="800" dirty="0">
                <a:latin typeface="Verdana"/>
                <a:ea typeface="Verdana"/>
                <a:cs typeface="Verdana"/>
                <a:sym typeface="Verdana"/>
              </a:rPr>
              <a:t>footer text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1_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B07A27F9-9B01-4784-9437-B1EED598CE9B}" type="datetimeFigureOut">
              <a:rPr lang="en-US" smtClean="0"/>
              <a:pPr/>
              <a:t>8/17/16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D25ACC9-73AC-4606-89CB-D731BCF545FC}" type="slidenum">
              <a:rPr lang="en-US" smtClean="0"/>
              <a:pPr/>
              <a:t>‹#›</a:t>
            </a:fld>
            <a:endParaRPr lang="en-US" dirty="0"/>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dirty="0"/>
          </a:p>
        </p:txBody>
      </p:sp>
      <p:sp>
        <p:nvSpPr>
          <p:cNvPr id="11" name="Rectangle 10"/>
          <p:cNvSpPr/>
          <p:nvPr userDrawn="1"/>
        </p:nvSpPr>
        <p:spPr>
          <a:xfrm>
            <a:off x="1371600" y="1600200"/>
            <a:ext cx="7772400" cy="990600"/>
          </a:xfrm>
          <a:prstGeom prst="rect">
            <a:avLst/>
          </a:prstGeom>
          <a:solidFill>
            <a:srgbClr val="A45E7E"/>
          </a:solidFill>
          <a:ln w="50800" cap="rnd" cmpd="dbl"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a:t>Click to edit Master title style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9" y="1245393"/>
            <a:ext cx="1322387"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1926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6" name="Shape 118"/>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2" name="Title 1"/>
          <p:cNvSpPr>
            <a:spLocks noGrp="1"/>
          </p:cNvSpPr>
          <p:nvPr>
            <p:ph type="title"/>
          </p:nvPr>
        </p:nvSpPr>
        <p:spPr>
          <a:xfrm>
            <a:off x="533400" y="273050"/>
            <a:ext cx="8153400" cy="869950"/>
          </a:xfrm>
        </p:spPr>
        <p:txBody>
          <a:bodyPr anchor="ctr"/>
          <a:lstStyle>
            <a:lvl1pPr marR="0" algn="ctr" rtl="0">
              <a:lnSpc>
                <a:spcPct val="100000"/>
              </a:lnSpc>
              <a:spcBef>
                <a:spcPts val="0"/>
              </a:spcBef>
              <a:spcAft>
                <a:spcPts val="0"/>
              </a:spcAft>
              <a:buClr>
                <a:schemeClr val="dk1"/>
              </a:buClr>
              <a:buSzPct val="100000"/>
              <a:buNone/>
              <a:defRPr lang="en-US" sz="4700" b="0" i="0" u="none" strike="noStrike" cap="none" dirty="0">
                <a:solidFill>
                  <a:schemeClr val="tx1">
                    <a:lumMod val="65000"/>
                    <a:lumOff val="35000"/>
                  </a:schemeClr>
                </a:solidFill>
                <a:latin typeface="Arial"/>
                <a:ea typeface="Arial"/>
                <a:cs typeface="Arial"/>
                <a:sym typeface="Arial"/>
              </a:defRPr>
            </a:lvl1pPr>
          </a:lstStyle>
          <a:p>
            <a:r>
              <a:rPr kumimoji="0" lang="en-US" dirty="0"/>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B07A27F9-9B01-4784-9437-B1EED598CE9B}" type="datetimeFigureOut">
              <a:rPr lang="en-US" smtClean="0"/>
              <a:pPr/>
              <a:t>8/17/16</a:t>
            </a:fld>
            <a:endParaRPr lang="en-US" dirty="0"/>
          </a:p>
        </p:txBody>
      </p:sp>
      <p:sp>
        <p:nvSpPr>
          <p:cNvPr id="12" name="Slide Number Placeholder 11"/>
          <p:cNvSpPr>
            <a:spLocks noGrp="1"/>
          </p:cNvSpPr>
          <p:nvPr>
            <p:ph type="sldNum" sz="quarter" idx="16"/>
          </p:nvPr>
        </p:nvSpPr>
        <p:spPr/>
        <p:txBody>
          <a:bodyPr rtlCol="0"/>
          <a:lstStyle/>
          <a:p>
            <a:fld id="{5D25ACC9-73AC-4606-89CB-D731BCF545FC}" type="slidenum">
              <a:rPr lang="en-US" smtClean="0"/>
              <a:pPr/>
              <a:t>‹#›</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22" name="Text Placeholder 14"/>
          <p:cNvSpPr>
            <a:spLocks noGrp="1"/>
          </p:cNvSpPr>
          <p:nvPr>
            <p:ph type="body" sz="quarter" idx="18"/>
          </p:nvPr>
        </p:nvSpPr>
        <p:spPr>
          <a:xfrm>
            <a:off x="609600" y="1752600"/>
            <a:ext cx="3886200" cy="640080"/>
          </a:xfrm>
          <a:noFill/>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23" name="Rectangle 22"/>
          <p:cNvSpPr/>
          <p:nvPr userDrawn="1"/>
        </p:nvSpPr>
        <p:spPr>
          <a:xfrm>
            <a:off x="4800600" y="1755289"/>
            <a:ext cx="3886200" cy="609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3"/>
          </p:nvPr>
        </p:nvSpPr>
        <p:spPr>
          <a:xfrm>
            <a:off x="4800600" y="1758875"/>
            <a:ext cx="3886200" cy="640080"/>
          </a:xfrm>
          <a:noFill/>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Tree>
    <p:extLst>
      <p:ext uri="{BB962C8B-B14F-4D97-AF65-F5344CB8AC3E}">
        <p14:creationId xmlns:p14="http://schemas.microsoft.com/office/powerpoint/2010/main" val="201606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body">
    <p:spTree>
      <p:nvGrpSpPr>
        <p:cNvPr id="1" name="Shape 16"/>
        <p:cNvGrpSpPr/>
        <p:nvPr/>
      </p:nvGrpSpPr>
      <p:grpSpPr>
        <a:xfrm>
          <a:off x="0" y="0"/>
          <a:ext cx="0" cy="0"/>
          <a:chOff x="0" y="0"/>
          <a:chExt cx="0" cy="0"/>
        </a:xfrm>
      </p:grpSpPr>
      <p:pic>
        <p:nvPicPr>
          <p:cNvPr id="10" name="Shape 78"/>
          <p:cNvPicPr preferRelativeResize="0"/>
          <p:nvPr userDrawn="1"/>
        </p:nvPicPr>
        <p:blipFill rotWithShape="1">
          <a:blip r:embed="rId2">
            <a:alphaModFix/>
          </a:blip>
          <a:srcRect t="1484" b="1475"/>
          <a:stretch/>
        </p:blipFill>
        <p:spPr>
          <a:xfrm>
            <a:off x="0" y="-32274"/>
            <a:ext cx="9143996" cy="6857998"/>
          </a:xfrm>
          <a:prstGeom prst="rect">
            <a:avLst/>
          </a:prstGeom>
          <a:noFill/>
          <a:ln>
            <a:noFill/>
          </a:ln>
        </p:spPr>
      </p:pic>
      <p:sp>
        <p:nvSpPr>
          <p:cNvPr id="17"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4161894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D5AC4-AD3F-4DDD-8863-A7A88248A410}" type="datetimeFigureOut">
              <a:rPr lang="en-US" smtClean="0"/>
              <a:t>8/17/16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0FAF-9599-40D0-AE0E-4DBB4668DA6B}" type="slidenum">
              <a:rPr lang="en-US" smtClean="0"/>
              <a:t>‹#›</a:t>
            </a:fld>
            <a:endParaRPr lang="en-US"/>
          </a:p>
        </p:txBody>
      </p:sp>
    </p:spTree>
    <p:extLst>
      <p:ext uri="{BB962C8B-B14F-4D97-AF65-F5344CB8AC3E}">
        <p14:creationId xmlns:p14="http://schemas.microsoft.com/office/powerpoint/2010/main" val="3872641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xmlns:p14="http://schemas.microsoft.com/office/powerpoint/2010/mai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056912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4" name="Shape 172"/>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5200" b="0" i="0" u="none" strike="noStrike" cap="none" dirty="0">
                <a:solidFill>
                  <a:schemeClr val="dk1"/>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
        <p:nvSpPr>
          <p:cNvPr id="7" name="Shape 105"/>
          <p:cNvSpPr txBox="1"/>
          <p:nvPr userDrawn="1"/>
        </p:nvSpPr>
        <p:spPr>
          <a:xfrm>
            <a:off x="2568775" y="6350600"/>
            <a:ext cx="6136800" cy="261300"/>
          </a:xfrm>
          <a:prstGeom prst="rect">
            <a:avLst/>
          </a:prstGeom>
          <a:noFill/>
          <a:ln>
            <a:noFill/>
          </a:ln>
        </p:spPr>
        <p:txBody>
          <a:bodyPr lIns="91425" tIns="91425" rIns="91425" bIns="91425" anchor="t" anchorCtr="0">
            <a:noAutofit/>
          </a:bodyPr>
          <a:lstStyle/>
          <a:p>
            <a:pPr lvl="0" rtl="0">
              <a:spcBef>
                <a:spcPts val="0"/>
              </a:spcBef>
              <a:buNone/>
            </a:pPr>
            <a:r>
              <a:rPr lang="en" sz="800" dirty="0">
                <a:latin typeface="Verdana"/>
                <a:ea typeface="Verdana"/>
                <a:cs typeface="Verdana"/>
                <a:sym typeface="Verdana"/>
              </a:rPr>
              <a:t>footer text</a:t>
            </a:r>
          </a:p>
        </p:txBody>
      </p:sp>
    </p:spTree>
    <p:extLst>
      <p:ext uri="{BB962C8B-B14F-4D97-AF65-F5344CB8AC3E}">
        <p14:creationId xmlns:p14="http://schemas.microsoft.com/office/powerpoint/2010/main" val="2199514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3" name="Shape 253"/>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6" name="Shape 105"/>
          <p:cNvSpPr txBox="1"/>
          <p:nvPr userDrawn="1"/>
        </p:nvSpPr>
        <p:spPr>
          <a:xfrm>
            <a:off x="2568775" y="6350600"/>
            <a:ext cx="6136800" cy="261300"/>
          </a:xfrm>
          <a:prstGeom prst="rect">
            <a:avLst/>
          </a:prstGeom>
          <a:noFill/>
          <a:ln>
            <a:noFill/>
          </a:ln>
        </p:spPr>
        <p:txBody>
          <a:bodyPr lIns="91425" tIns="91425" rIns="91425" bIns="91425" anchor="t" anchorCtr="0">
            <a:noAutofit/>
          </a:bodyPr>
          <a:lstStyle/>
          <a:p>
            <a:pPr lvl="0" rtl="0">
              <a:spcBef>
                <a:spcPts val="0"/>
              </a:spcBef>
              <a:buNone/>
            </a:pPr>
            <a:r>
              <a:rPr lang="en" sz="800" dirty="0">
                <a:latin typeface="Verdana"/>
                <a:ea typeface="Verdana"/>
                <a:cs typeface="Verdana"/>
                <a:sym typeface="Verdana"/>
              </a:rPr>
              <a:t>footer text</a:t>
            </a:r>
          </a:p>
        </p:txBody>
      </p:sp>
      <p:sp>
        <p:nvSpPr>
          <p:cNvPr id="7"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5200" b="0" i="0" u="none" strike="noStrike" cap="none" dirty="0">
                <a:solidFill>
                  <a:schemeClr val="dk1"/>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8"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1671701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4" name="Shape 172"/>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5"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5200" b="0" i="0" u="none" strike="noStrike" cap="none" dirty="0">
                <a:solidFill>
                  <a:schemeClr val="dk1"/>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
        <p:nvSpPr>
          <p:cNvPr id="7" name="Shape 105"/>
          <p:cNvSpPr txBox="1"/>
          <p:nvPr userDrawn="1"/>
        </p:nvSpPr>
        <p:spPr>
          <a:xfrm>
            <a:off x="2568775" y="6350600"/>
            <a:ext cx="6136800" cy="261300"/>
          </a:xfrm>
          <a:prstGeom prst="rect">
            <a:avLst/>
          </a:prstGeom>
          <a:noFill/>
          <a:ln>
            <a:noFill/>
          </a:ln>
        </p:spPr>
        <p:txBody>
          <a:bodyPr lIns="91425" tIns="91425" rIns="91425" bIns="91425" anchor="t" anchorCtr="0">
            <a:noAutofit/>
          </a:bodyPr>
          <a:lstStyle/>
          <a:p>
            <a:pPr lvl="0" rtl="0">
              <a:spcBef>
                <a:spcPts val="0"/>
              </a:spcBef>
              <a:buNone/>
            </a:pPr>
            <a:r>
              <a:rPr lang="en" sz="800" dirty="0">
                <a:latin typeface="Verdana"/>
                <a:ea typeface="Verdana"/>
                <a:cs typeface="Verdana"/>
                <a:sym typeface="Verdana"/>
              </a:rPr>
              <a:t>footer text</a:t>
            </a:r>
          </a:p>
        </p:txBody>
      </p:sp>
    </p:spTree>
    <p:extLst>
      <p:ext uri="{BB962C8B-B14F-4D97-AF65-F5344CB8AC3E}">
        <p14:creationId xmlns:p14="http://schemas.microsoft.com/office/powerpoint/2010/main" val="94837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body">
    <p:spTree>
      <p:nvGrpSpPr>
        <p:cNvPr id="1" name="Shape 16"/>
        <p:cNvGrpSpPr/>
        <p:nvPr/>
      </p:nvGrpSpPr>
      <p:grpSpPr>
        <a:xfrm>
          <a:off x="0" y="0"/>
          <a:ext cx="0" cy="0"/>
          <a:chOff x="0" y="0"/>
          <a:chExt cx="0" cy="0"/>
        </a:xfrm>
      </p:grpSpPr>
      <p:pic>
        <p:nvPicPr>
          <p:cNvPr id="8" name="Shape 86"/>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17"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218581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ody">
    <p:spTree>
      <p:nvGrpSpPr>
        <p:cNvPr id="1" name="Shape 16"/>
        <p:cNvGrpSpPr/>
        <p:nvPr/>
      </p:nvGrpSpPr>
      <p:grpSpPr>
        <a:xfrm>
          <a:off x="0" y="0"/>
          <a:ext cx="0" cy="0"/>
          <a:chOff x="0" y="0"/>
          <a:chExt cx="0" cy="0"/>
        </a:xfrm>
      </p:grpSpPr>
      <p:pic>
        <p:nvPicPr>
          <p:cNvPr id="8" name="Shape 94"/>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17"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344418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body">
    <p:spTree>
      <p:nvGrpSpPr>
        <p:cNvPr id="1" name="Shape 16"/>
        <p:cNvGrpSpPr/>
        <p:nvPr/>
      </p:nvGrpSpPr>
      <p:grpSpPr>
        <a:xfrm>
          <a:off x="0" y="0"/>
          <a:ext cx="0" cy="0"/>
          <a:chOff x="0" y="0"/>
          <a:chExt cx="0" cy="0"/>
        </a:xfrm>
      </p:grpSpPr>
      <p:pic>
        <p:nvPicPr>
          <p:cNvPr id="8" name="Shape 102"/>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17"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152749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body">
    <p:spTree>
      <p:nvGrpSpPr>
        <p:cNvPr id="1" name="Shape 16"/>
        <p:cNvGrpSpPr/>
        <p:nvPr/>
      </p:nvGrpSpPr>
      <p:grpSpPr>
        <a:xfrm>
          <a:off x="0" y="0"/>
          <a:ext cx="0" cy="0"/>
          <a:chOff x="0" y="0"/>
          <a:chExt cx="0" cy="0"/>
        </a:xfrm>
      </p:grpSpPr>
      <p:pic>
        <p:nvPicPr>
          <p:cNvPr id="9" name="Shape 110"/>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17"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123610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Shape 48"/>
        <p:cNvGrpSpPr/>
        <p:nvPr/>
      </p:nvGrpSpPr>
      <p:grpSpPr>
        <a:xfrm>
          <a:off x="0" y="0"/>
          <a:ext cx="0" cy="0"/>
          <a:chOff x="0" y="0"/>
          <a:chExt cx="0" cy="0"/>
        </a:xfrm>
      </p:grpSpPr>
      <p:pic>
        <p:nvPicPr>
          <p:cNvPr id="8" name="Shape 118"/>
          <p:cNvPicPr preferRelativeResize="0"/>
          <p:nvPr userDrawn="1"/>
        </p:nvPicPr>
        <p:blipFill rotWithShape="1">
          <a:blip r:embed="rId2">
            <a:alphaModFix/>
          </a:blip>
          <a:srcRect t="1484" b="1475"/>
          <a:stretch/>
        </p:blipFill>
        <p:spPr>
          <a:xfrm>
            <a:off x="0" y="0"/>
            <a:ext cx="9143996" cy="6857998"/>
          </a:xfrm>
          <a:prstGeom prst="rect">
            <a:avLst/>
          </a:prstGeom>
          <a:noFill/>
          <a:ln>
            <a:noFill/>
          </a:ln>
        </p:spPr>
      </p:pic>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6" name="Shape 17"/>
          <p:cNvSpPr txBox="1">
            <a:spLocks noGrp="1"/>
          </p:cNvSpPr>
          <p:nvPr>
            <p:ph type="title"/>
          </p:nvPr>
        </p:nvSpPr>
        <p:spPr>
          <a:xfrm>
            <a:off x="311700" y="279699"/>
            <a:ext cx="8520600" cy="868955"/>
          </a:xfrm>
          <a:prstGeom prst="rect">
            <a:avLst/>
          </a:prstGeom>
        </p:spPr>
        <p:txBody>
          <a:bodyPr lIns="91425" tIns="91425" rIns="91425" bIns="91425" anchor="t" anchorCtr="0"/>
          <a:lstStyle>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ubtitle 1"/>
          <p:cNvSpPr>
            <a:spLocks noGrp="1"/>
          </p:cNvSpPr>
          <p:nvPr>
            <p:ph type="subTitle" idx="13" hasCustomPrompt="1"/>
          </p:nvPr>
        </p:nvSpPr>
        <p:spPr>
          <a:xfrm>
            <a:off x="311700" y="1624417"/>
            <a:ext cx="8520600" cy="4585354"/>
          </a:xfrm>
        </p:spPr>
        <p:txBody>
          <a:bodyPr/>
          <a:lstStyle>
            <a:lvl1pPr algn="ctr">
              <a:defRPr sz="2800"/>
            </a:lvl1pPr>
          </a:lstStyle>
          <a:p>
            <a:r>
              <a:rPr lang="en-US" dirty="0"/>
              <a:t>Click to add Content</a:t>
            </a:r>
          </a:p>
        </p:txBody>
      </p:sp>
    </p:spTree>
    <p:extLst>
      <p:ext uri="{BB962C8B-B14F-4D97-AF65-F5344CB8AC3E}">
        <p14:creationId xmlns:p14="http://schemas.microsoft.com/office/powerpoint/2010/main" val="3044531617"/>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61" r:id="rId3"/>
    <p:sldLayoutId id="2147483690" r:id="rId4"/>
    <p:sldLayoutId id="2147483662" r:id="rId5"/>
    <p:sldLayoutId id="2147483663" r:id="rId6"/>
    <p:sldLayoutId id="2147483664" r:id="rId7"/>
    <p:sldLayoutId id="2147483665" r:id="rId8"/>
    <p:sldLayoutId id="2147483689" r:id="rId9"/>
    <p:sldLayoutId id="2147483666" r:id="rId10"/>
    <p:sldLayoutId id="2147483670" r:id="rId11"/>
    <p:sldLayoutId id="2147483669" r:id="rId12"/>
    <p:sldLayoutId id="2147483668" r:id="rId13"/>
    <p:sldLayoutId id="2147483667" r:id="rId14"/>
    <p:sldLayoutId id="2147483671" r:id="rId15"/>
    <p:sldLayoutId id="2147483672" r:id="rId16"/>
    <p:sldLayoutId id="2147483673" r:id="rId17"/>
    <p:sldLayoutId id="2147483677" r:id="rId18"/>
    <p:sldLayoutId id="2147483676" r:id="rId19"/>
    <p:sldLayoutId id="2147483675" r:id="rId20"/>
    <p:sldLayoutId id="2147483674" r:id="rId21"/>
    <p:sldLayoutId id="2147483678" r:id="rId22"/>
    <p:sldLayoutId id="2147483679" r:id="rId23"/>
    <p:sldLayoutId id="2147483680" r:id="rId24"/>
    <p:sldLayoutId id="2147483681" r:id="rId25"/>
    <p:sldLayoutId id="2147483683" r:id="rId26"/>
    <p:sldLayoutId id="2147483684" r:id="rId27"/>
    <p:sldLayoutId id="2147483685" r:id="rId28"/>
    <p:sldLayoutId id="2147483682" r:id="rId29"/>
    <p:sldLayoutId id="2147483649" r:id="rId30"/>
    <p:sldLayoutId id="2147483651" r:id="rId31"/>
    <p:sldLayoutId id="2147483652" r:id="rId32"/>
    <p:sldLayoutId id="2147483653" r:id="rId33"/>
    <p:sldLayoutId id="2147483654" r:id="rId34"/>
    <p:sldLayoutId id="2147483655" r:id="rId35"/>
    <p:sldLayoutId id="2147483656" r:id="rId36"/>
    <p:sldLayoutId id="2147483657" r:id="rId37"/>
    <p:sldLayoutId id="2147483686" r:id="rId38"/>
    <p:sldLayoutId id="2147483688" r:id="rId39"/>
    <p:sldLayoutId id="2147483691" r:id="rId40"/>
    <p:sldLayoutId id="2147483692" r:id="rId41"/>
    <p:sldLayoutId id="2147483693" r:id="rId42"/>
    <p:sldLayoutId id="2147483694" r:id="rId43"/>
    <p:sldLayoutId id="2147483695"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www.diversitycollegium.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4.jpg"/><Relationship Id="rId5" Type="http://schemas.openxmlformats.org/officeDocument/2006/relationships/image" Target="../media/image35.jpg"/><Relationship Id="rId1" Type="http://schemas.openxmlformats.org/officeDocument/2006/relationships/tags" Target="../tags/tag2.xml"/><Relationship Id="rId2"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7.pn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tags" Target="../tags/tag3.xml"/><Relationship Id="rId2"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9.jpg"/><Relationship Id="rId5" Type="http://schemas.openxmlformats.org/officeDocument/2006/relationships/image" Target="../media/image39.emf"/><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40.pn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tags" Target="../tags/tag5.xml"/><Relationship Id="rId2"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9" Type="http://schemas.openxmlformats.org/officeDocument/2006/relationships/diagramQuickStyle" Target="../diagrams/quickStyle4.xml"/><Relationship Id="rId20" Type="http://schemas.openxmlformats.org/officeDocument/2006/relationships/diagramColors" Target="../diagrams/colors6.xml"/><Relationship Id="rId21" Type="http://schemas.microsoft.com/office/2007/relationships/diagramDrawing" Target="../diagrams/drawing6.xml"/><Relationship Id="rId10" Type="http://schemas.openxmlformats.org/officeDocument/2006/relationships/diagramColors" Target="../diagrams/colors4.xml"/><Relationship Id="rId11" Type="http://schemas.microsoft.com/office/2007/relationships/diagramDrawing" Target="../diagrams/drawing4.xml"/><Relationship Id="rId12" Type="http://schemas.openxmlformats.org/officeDocument/2006/relationships/diagramData" Target="../diagrams/data5.xml"/><Relationship Id="rId13" Type="http://schemas.openxmlformats.org/officeDocument/2006/relationships/diagramLayout" Target="../diagrams/layout5.xml"/><Relationship Id="rId14" Type="http://schemas.openxmlformats.org/officeDocument/2006/relationships/diagramQuickStyle" Target="../diagrams/quickStyle5.xml"/><Relationship Id="rId15" Type="http://schemas.openxmlformats.org/officeDocument/2006/relationships/diagramColors" Target="../diagrams/colors5.xml"/><Relationship Id="rId16" Type="http://schemas.microsoft.com/office/2007/relationships/diagramDrawing" Target="../diagrams/drawing5.xml"/><Relationship Id="rId17" Type="http://schemas.openxmlformats.org/officeDocument/2006/relationships/diagramData" Target="../diagrams/data6.xml"/><Relationship Id="rId18" Type="http://schemas.openxmlformats.org/officeDocument/2006/relationships/diagramLayout" Target="../diagrams/layout6.xml"/><Relationship Id="rId19" Type="http://schemas.openxmlformats.org/officeDocument/2006/relationships/diagramQuickStyle" Target="../diagrams/quickStyle6.xml"/><Relationship Id="rId1" Type="http://schemas.openxmlformats.org/officeDocument/2006/relationships/tags" Target="../tags/tag6.xml"/><Relationship Id="rId2" Type="http://schemas.openxmlformats.org/officeDocument/2006/relationships/slideLayout" Target="../slideLayouts/slideLayout1.xml"/><Relationship Id="rId3" Type="http://schemas.openxmlformats.org/officeDocument/2006/relationships/notesSlide" Target="../notesSlides/notesSlide38.xml"/><Relationship Id="rId4" Type="http://schemas.openxmlformats.org/officeDocument/2006/relationships/image" Target="../media/image41.png"/><Relationship Id="rId5" Type="http://schemas.openxmlformats.org/officeDocument/2006/relationships/image" Target="../media/image39.emf"/><Relationship Id="rId6" Type="http://schemas.openxmlformats.org/officeDocument/2006/relationships/image" Target="../media/image42.png"/><Relationship Id="rId7" Type="http://schemas.openxmlformats.org/officeDocument/2006/relationships/diagramData" Target="../diagrams/data4.xml"/><Relationship Id="rId8"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9" Type="http://schemas.openxmlformats.org/officeDocument/2006/relationships/diagramQuickStyle" Target="../diagrams/quickStyle7.xml"/><Relationship Id="rId20" Type="http://schemas.openxmlformats.org/officeDocument/2006/relationships/diagramColors" Target="../diagrams/colors9.xml"/><Relationship Id="rId21" Type="http://schemas.microsoft.com/office/2007/relationships/diagramDrawing" Target="../diagrams/drawing9.xml"/><Relationship Id="rId22" Type="http://schemas.openxmlformats.org/officeDocument/2006/relationships/diagramData" Target="../diagrams/data10.xml"/><Relationship Id="rId23" Type="http://schemas.openxmlformats.org/officeDocument/2006/relationships/diagramLayout" Target="../diagrams/layout10.xml"/><Relationship Id="rId24" Type="http://schemas.openxmlformats.org/officeDocument/2006/relationships/diagramQuickStyle" Target="../diagrams/quickStyle10.xml"/><Relationship Id="rId25" Type="http://schemas.openxmlformats.org/officeDocument/2006/relationships/diagramColors" Target="../diagrams/colors10.xml"/><Relationship Id="rId26" Type="http://schemas.microsoft.com/office/2007/relationships/diagramDrawing" Target="../diagrams/drawing10.xml"/><Relationship Id="rId10" Type="http://schemas.openxmlformats.org/officeDocument/2006/relationships/diagramColors" Target="../diagrams/colors7.xml"/><Relationship Id="rId11" Type="http://schemas.microsoft.com/office/2007/relationships/diagramDrawing" Target="../diagrams/drawing7.xml"/><Relationship Id="rId12" Type="http://schemas.openxmlformats.org/officeDocument/2006/relationships/diagramData" Target="../diagrams/data8.xml"/><Relationship Id="rId13" Type="http://schemas.openxmlformats.org/officeDocument/2006/relationships/diagramLayout" Target="../diagrams/layout8.xml"/><Relationship Id="rId14" Type="http://schemas.openxmlformats.org/officeDocument/2006/relationships/diagramQuickStyle" Target="../diagrams/quickStyle8.xml"/><Relationship Id="rId15" Type="http://schemas.openxmlformats.org/officeDocument/2006/relationships/diagramColors" Target="../diagrams/colors8.xml"/><Relationship Id="rId16" Type="http://schemas.microsoft.com/office/2007/relationships/diagramDrawing" Target="../diagrams/drawing8.xml"/><Relationship Id="rId17" Type="http://schemas.openxmlformats.org/officeDocument/2006/relationships/diagramData" Target="../diagrams/data9.xml"/><Relationship Id="rId18" Type="http://schemas.openxmlformats.org/officeDocument/2006/relationships/diagramLayout" Target="../diagrams/layout9.xml"/><Relationship Id="rId19" Type="http://schemas.openxmlformats.org/officeDocument/2006/relationships/diagramQuickStyle" Target="../diagrams/quickStyle9.xml"/><Relationship Id="rId1" Type="http://schemas.openxmlformats.org/officeDocument/2006/relationships/tags" Target="../tags/tag7.xml"/><Relationship Id="rId2" Type="http://schemas.openxmlformats.org/officeDocument/2006/relationships/slideLayout" Target="../slideLayouts/slideLayout1.xml"/><Relationship Id="rId3" Type="http://schemas.openxmlformats.org/officeDocument/2006/relationships/notesSlide" Target="../notesSlides/notesSlide39.xml"/><Relationship Id="rId4" Type="http://schemas.openxmlformats.org/officeDocument/2006/relationships/image" Target="../media/image43.png"/><Relationship Id="rId5" Type="http://schemas.openxmlformats.org/officeDocument/2006/relationships/image" Target="../media/image39.emf"/><Relationship Id="rId6" Type="http://schemas.openxmlformats.org/officeDocument/2006/relationships/image" Target="../media/image44.png"/><Relationship Id="rId7" Type="http://schemas.openxmlformats.org/officeDocument/2006/relationships/diagramData" Target="../diagrams/data7.xml"/><Relationship Id="rId8"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9" Type="http://schemas.openxmlformats.org/officeDocument/2006/relationships/diagramColors" Target="../diagrams/colors11.xml"/><Relationship Id="rId20" Type="http://schemas.openxmlformats.org/officeDocument/2006/relationships/diagramColors" Target="../diagrams/colors13.xml"/><Relationship Id="rId21" Type="http://schemas.microsoft.com/office/2007/relationships/diagramDrawing" Target="../diagrams/drawing13.xml"/><Relationship Id="rId10" Type="http://schemas.microsoft.com/office/2007/relationships/diagramDrawing" Target="../diagrams/drawing11.xml"/><Relationship Id="rId11" Type="http://schemas.openxmlformats.org/officeDocument/2006/relationships/image" Target="../media/image46.png"/><Relationship Id="rId12" Type="http://schemas.openxmlformats.org/officeDocument/2006/relationships/diagramData" Target="../diagrams/data12.xml"/><Relationship Id="rId13" Type="http://schemas.openxmlformats.org/officeDocument/2006/relationships/diagramLayout" Target="../diagrams/layout12.xml"/><Relationship Id="rId14" Type="http://schemas.openxmlformats.org/officeDocument/2006/relationships/diagramQuickStyle" Target="../diagrams/quickStyle12.xml"/><Relationship Id="rId15" Type="http://schemas.openxmlformats.org/officeDocument/2006/relationships/diagramColors" Target="../diagrams/colors12.xml"/><Relationship Id="rId16" Type="http://schemas.microsoft.com/office/2007/relationships/diagramDrawing" Target="../diagrams/drawing12.xml"/><Relationship Id="rId17" Type="http://schemas.openxmlformats.org/officeDocument/2006/relationships/diagramData" Target="../diagrams/data13.xml"/><Relationship Id="rId18" Type="http://schemas.openxmlformats.org/officeDocument/2006/relationships/diagramLayout" Target="../diagrams/layout13.xml"/><Relationship Id="rId19" Type="http://schemas.openxmlformats.org/officeDocument/2006/relationships/diagramQuickStyle" Target="../diagrams/quickStyle13.xml"/><Relationship Id="rId1" Type="http://schemas.openxmlformats.org/officeDocument/2006/relationships/tags" Target="../tags/tag8.xml"/><Relationship Id="rId2" Type="http://schemas.openxmlformats.org/officeDocument/2006/relationships/slideLayout" Target="../slideLayouts/slideLayout1.xml"/><Relationship Id="rId3" Type="http://schemas.openxmlformats.org/officeDocument/2006/relationships/notesSlide" Target="../notesSlides/notesSlide40.xml"/><Relationship Id="rId4" Type="http://schemas.openxmlformats.org/officeDocument/2006/relationships/image" Target="../media/image45.png"/><Relationship Id="rId5" Type="http://schemas.openxmlformats.org/officeDocument/2006/relationships/image" Target="../media/image39.emf"/><Relationship Id="rId6" Type="http://schemas.openxmlformats.org/officeDocument/2006/relationships/diagramData" Target="../diagrams/data11.xml"/><Relationship Id="rId7" Type="http://schemas.openxmlformats.org/officeDocument/2006/relationships/diagramLayout" Target="../diagrams/layout11.xml"/><Relationship Id="rId8"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9" Type="http://schemas.openxmlformats.org/officeDocument/2006/relationships/diagramQuickStyle" Target="../diagrams/quickStyle14.xml"/><Relationship Id="rId20" Type="http://schemas.openxmlformats.org/officeDocument/2006/relationships/diagramColors" Target="../diagrams/colors16.xml"/><Relationship Id="rId21" Type="http://schemas.microsoft.com/office/2007/relationships/diagramDrawing" Target="../diagrams/drawing16.xml"/><Relationship Id="rId22" Type="http://schemas.openxmlformats.org/officeDocument/2006/relationships/diagramData" Target="../diagrams/data17.xml"/><Relationship Id="rId23" Type="http://schemas.openxmlformats.org/officeDocument/2006/relationships/diagramLayout" Target="../diagrams/layout17.xml"/><Relationship Id="rId24" Type="http://schemas.openxmlformats.org/officeDocument/2006/relationships/diagramQuickStyle" Target="../diagrams/quickStyle17.xml"/><Relationship Id="rId25" Type="http://schemas.openxmlformats.org/officeDocument/2006/relationships/diagramColors" Target="../diagrams/colors17.xml"/><Relationship Id="rId26" Type="http://schemas.microsoft.com/office/2007/relationships/diagramDrawing" Target="../diagrams/drawing17.xml"/><Relationship Id="rId10" Type="http://schemas.openxmlformats.org/officeDocument/2006/relationships/diagramColors" Target="../diagrams/colors14.xml"/><Relationship Id="rId11" Type="http://schemas.microsoft.com/office/2007/relationships/diagramDrawing" Target="../diagrams/drawing14.xml"/><Relationship Id="rId12" Type="http://schemas.openxmlformats.org/officeDocument/2006/relationships/diagramData" Target="../diagrams/data15.xml"/><Relationship Id="rId13" Type="http://schemas.openxmlformats.org/officeDocument/2006/relationships/diagramLayout" Target="../diagrams/layout15.xml"/><Relationship Id="rId14" Type="http://schemas.openxmlformats.org/officeDocument/2006/relationships/diagramQuickStyle" Target="../diagrams/quickStyle15.xml"/><Relationship Id="rId15" Type="http://schemas.openxmlformats.org/officeDocument/2006/relationships/diagramColors" Target="../diagrams/colors15.xml"/><Relationship Id="rId16" Type="http://schemas.microsoft.com/office/2007/relationships/diagramDrawing" Target="../diagrams/drawing15.xml"/><Relationship Id="rId17" Type="http://schemas.openxmlformats.org/officeDocument/2006/relationships/diagramData" Target="../diagrams/data16.xml"/><Relationship Id="rId18" Type="http://schemas.openxmlformats.org/officeDocument/2006/relationships/diagramLayout" Target="../diagrams/layout16.xml"/><Relationship Id="rId19" Type="http://schemas.openxmlformats.org/officeDocument/2006/relationships/diagramQuickStyle" Target="../diagrams/quickStyle16.xml"/><Relationship Id="rId1" Type="http://schemas.openxmlformats.org/officeDocument/2006/relationships/tags" Target="../tags/tag9.xml"/><Relationship Id="rId2" Type="http://schemas.openxmlformats.org/officeDocument/2006/relationships/slideLayout" Target="../slideLayouts/slideLayout1.xml"/><Relationship Id="rId3" Type="http://schemas.openxmlformats.org/officeDocument/2006/relationships/notesSlide" Target="../notesSlides/notesSlide41.xml"/><Relationship Id="rId4" Type="http://schemas.openxmlformats.org/officeDocument/2006/relationships/image" Target="../media/image47.png"/><Relationship Id="rId5" Type="http://schemas.openxmlformats.org/officeDocument/2006/relationships/image" Target="../media/image39.emf"/><Relationship Id="rId6" Type="http://schemas.openxmlformats.org/officeDocument/2006/relationships/image" Target="../media/image48.png"/><Relationship Id="rId7" Type="http://schemas.openxmlformats.org/officeDocument/2006/relationships/diagramData" Target="../diagrams/data14.xml"/><Relationship Id="rId8"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45.png"/><Relationship Id="rId5" Type="http://schemas.openxmlformats.org/officeDocument/2006/relationships/image" Target="../media/image39.emf"/><Relationship Id="rId6" Type="http://schemas.openxmlformats.org/officeDocument/2006/relationships/image" Target="../media/image49.png"/><Relationship Id="rId1" Type="http://schemas.openxmlformats.org/officeDocument/2006/relationships/tags" Target="../tags/tag10.xml"/><Relationship Id="rId2"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5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5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5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 Id="rId3"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 Id="rId3"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 Id="rId3" Type="http://schemas.openxmlformats.org/officeDocument/2006/relationships/image" Target="../media/image5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6.xml"/><Relationship Id="rId3" Type="http://schemas.openxmlformats.org/officeDocument/2006/relationships/image" Target="../media/image5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9.xml"/><Relationship Id="rId3" Type="http://schemas.openxmlformats.org/officeDocument/2006/relationships/image" Target="../media/image5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0.xml"/><Relationship Id="rId3" Type="http://schemas.openxmlformats.org/officeDocument/2006/relationships/image" Target="../media/image5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1.xml"/><Relationship Id="rId3" Type="http://schemas.openxmlformats.org/officeDocument/2006/relationships/image" Target="../media/image5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2.xml"/><Relationship Id="rId3" Type="http://schemas.openxmlformats.org/officeDocument/2006/relationships/image" Target="../media/image5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3.xml"/><Relationship Id="rId3" Type="http://schemas.openxmlformats.org/officeDocument/2006/relationships/image" Target="../media/image5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4.xml"/><Relationship Id="rId3" Type="http://schemas.openxmlformats.org/officeDocument/2006/relationships/image" Target="../media/image5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7.xml"/><Relationship Id="rId3" Type="http://schemas.openxmlformats.org/officeDocument/2006/relationships/image" Target="../media/image60.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0.xml"/></Relationships>
</file>

<file path=ppt/slides/_rels/slide76.xml.rels><?xml version="1.0" encoding="UTF-8" standalone="yes"?>
<Relationships xmlns="http://schemas.openxmlformats.org/package/2006/relationships"><Relationship Id="rId3" Type="http://schemas.openxmlformats.org/officeDocument/2006/relationships/hyperlink" Target="http://www.diversitycollegium.org" TargetMode="External"/><Relationship Id="rId4" Type="http://schemas.openxmlformats.org/officeDocument/2006/relationships/image" Target="../media/image26.jpg"/><Relationship Id="rId1" Type="http://schemas.openxmlformats.org/officeDocument/2006/relationships/slideLayout" Target="../slideLayouts/slideLayout23.xml"/><Relationship Id="rId2" Type="http://schemas.openxmlformats.org/officeDocument/2006/relationships/notesSlide" Target="../notesSlides/notesSlide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 Id="rId3" Type="http://schemas.openxmlformats.org/officeDocument/2006/relationships/hyperlink" Target="http://www.diversitycollegium.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26.jpg"/></Relationships>
</file>

<file path=ppt/slides/_rels/slide9.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image" Target="../media/image31.png"/><Relationship Id="rId14" Type="http://schemas.openxmlformats.org/officeDocument/2006/relationships/image" Target="../media/image32.jpg"/><Relationship Id="rId1" Type="http://schemas.openxmlformats.org/officeDocument/2006/relationships/tags" Target="../tags/tag1.xml"/><Relationship Id="rId2" Type="http://schemas.openxmlformats.org/officeDocument/2006/relationships/slideLayout" Target="../slideLayouts/slideLayout41.xml"/><Relationship Id="rId3" Type="http://schemas.openxmlformats.org/officeDocument/2006/relationships/notesSlide" Target="../notesSlides/notesSlide9.xml"/><Relationship Id="rId4" Type="http://schemas.openxmlformats.org/officeDocument/2006/relationships/image" Target="../media/image27.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t="1484" b="1475"/>
          <a:stretch/>
        </p:blipFill>
        <p:spPr>
          <a:xfrm>
            <a:off x="0" y="0"/>
            <a:ext cx="9143996" cy="6857998"/>
          </a:xfrm>
          <a:prstGeom prst="rect">
            <a:avLst/>
          </a:prstGeom>
          <a:noFill/>
          <a:ln>
            <a:noFill/>
          </a:ln>
        </p:spPr>
      </p:pic>
      <p:sp>
        <p:nvSpPr>
          <p:cNvPr id="10" name="Subtitle 1"/>
          <p:cNvSpPr>
            <a:spLocks noGrp="1"/>
          </p:cNvSpPr>
          <p:nvPr>
            <p:ph type="subTitle" idx="1"/>
          </p:nvPr>
        </p:nvSpPr>
        <p:spPr>
          <a:xfrm>
            <a:off x="311700" y="1457472"/>
            <a:ext cx="8520600" cy="4375770"/>
          </a:xfrm>
        </p:spPr>
        <p:txBody>
          <a:bodyPr/>
          <a:lstStyle/>
          <a:p>
            <a:r>
              <a:rPr lang="en-US" sz="1600" dirty="0" smtClean="0"/>
              <a:t>Here is a collection of slides on </a:t>
            </a:r>
            <a:r>
              <a:rPr lang="en-US" sz="1600" dirty="0"/>
              <a:t>the GDIB for your use in designing presentations. </a:t>
            </a:r>
          </a:p>
          <a:p>
            <a:r>
              <a:rPr lang="en-US" sz="1600" dirty="0"/>
              <a:t>It generally </a:t>
            </a:r>
            <a:r>
              <a:rPr lang="en-US" sz="1600" dirty="0" smtClean="0"/>
              <a:t>walks </a:t>
            </a:r>
            <a:r>
              <a:rPr lang="en-US" sz="1600" dirty="0"/>
              <a:t>you through the GDIB as if you were reading it</a:t>
            </a:r>
            <a:r>
              <a:rPr lang="en-US" sz="1600" dirty="0" smtClean="0"/>
              <a:t>.  </a:t>
            </a:r>
            <a:r>
              <a:rPr lang="en-US" sz="1600" dirty="0"/>
              <a:t>There are a few exceptions to the order and content, but this slide deck is meant to be general.  Select the ones you wish to use. Some slides are animated.  It is unlikely you will use all the slides. </a:t>
            </a:r>
          </a:p>
          <a:p>
            <a:endParaRPr lang="en-US" sz="1600" dirty="0"/>
          </a:p>
          <a:p>
            <a:r>
              <a:rPr lang="en-US" sz="1600" dirty="0"/>
              <a:t>Some slides have notes to help explain the content of the slide. </a:t>
            </a:r>
          </a:p>
          <a:p>
            <a:r>
              <a:rPr lang="en-US" sz="1600" dirty="0"/>
              <a:t> </a:t>
            </a:r>
          </a:p>
          <a:p>
            <a:r>
              <a:rPr lang="en-US" sz="1200" dirty="0"/>
              <a:t>You must have signed the GDIB Permission Agreement to use slides in this deck.  Go to Permission Information on </a:t>
            </a:r>
            <a:r>
              <a:rPr lang="en-US" sz="1200" dirty="0">
                <a:hlinkClick r:id="rId4"/>
              </a:rPr>
              <a:t>www.diversitycollegium.org</a:t>
            </a:r>
            <a:r>
              <a:rPr lang="en-US" sz="1200" dirty="0"/>
              <a:t> (scroll from Global D&amp;I Benchmarks) for a copy.  As you will read in the Permission Agreement we are striving to keep the design quality and “look and feel” of the GDIB in all that we do.  However, you are welcome to add your logo to this presentation and incorporate these slides in another deck.  However we ask that you strive to maintain the look and feel.  You are also welcome to translate the slides, although that will require special permission. </a:t>
            </a:r>
          </a:p>
          <a:p>
            <a:r>
              <a:rPr lang="en-US" sz="1600" dirty="0"/>
              <a:t> </a:t>
            </a:r>
          </a:p>
          <a:p>
            <a:r>
              <a:rPr lang="en-US" sz="1600" dirty="0"/>
              <a:t>If you create additional slides / other versions, and are willing to share them, please send to </a:t>
            </a:r>
            <a:r>
              <a:rPr lang="en-US" sz="1600" u="sng" dirty="0" err="1"/>
              <a:t>GDIB@diversitycollegium.org</a:t>
            </a:r>
            <a:endParaRPr lang="en-US" sz="1600" dirty="0"/>
          </a:p>
          <a:p>
            <a:r>
              <a:rPr lang="en-US" sz="1600" dirty="0"/>
              <a:t> </a:t>
            </a:r>
          </a:p>
          <a:p>
            <a:r>
              <a:rPr lang="en-US" sz="1600" dirty="0"/>
              <a:t>Please remember to show the copyright on all slides.</a:t>
            </a:r>
          </a:p>
        </p:txBody>
      </p:sp>
      <p:sp>
        <p:nvSpPr>
          <p:cNvPr id="11" name="Title 2"/>
          <p:cNvSpPr>
            <a:spLocks noGrp="1"/>
          </p:cNvSpPr>
          <p:nvPr>
            <p:ph type="ctrTitle"/>
          </p:nvPr>
        </p:nvSpPr>
        <p:spPr>
          <a:xfrm>
            <a:off x="311700" y="673334"/>
            <a:ext cx="8520600" cy="572141"/>
          </a:xfrm>
        </p:spPr>
        <p:txBody>
          <a:bodyPr/>
          <a:lstStyle/>
          <a:p>
            <a:r>
              <a:rPr lang="en-US" sz="4800" dirty="0" smtClean="0"/>
              <a:t>Miscellaneous GDIB Slides </a:t>
            </a:r>
            <a:r>
              <a:rPr lang="en-US" sz="4800" dirty="0"/>
              <a:t/>
            </a:r>
            <a:br>
              <a:rPr lang="en-US" sz="4800" dirty="0"/>
            </a:br>
            <a:r>
              <a:rPr lang="en-US" sz="3200" dirty="0"/>
              <a:t>For Expert Panelists &amp; GDIB Users</a:t>
            </a:r>
          </a:p>
        </p:txBody>
      </p:sp>
    </p:spTree>
    <p:extLst>
      <p:ext uri="{BB962C8B-B14F-4D97-AF65-F5344CB8AC3E}">
        <p14:creationId xmlns:p14="http://schemas.microsoft.com/office/powerpoint/2010/main" val="76783957"/>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52401"/>
            <a:ext cx="8520600" cy="996254"/>
          </a:xfrm>
        </p:spPr>
        <p:txBody>
          <a:bodyPr/>
          <a:lstStyle/>
          <a:p>
            <a:r>
              <a:rPr lang="en-US" sz="4400" dirty="0"/>
              <a:t>The GDIB is Accessible for People with Disabilities</a:t>
            </a:r>
            <a:br>
              <a:rPr lang="en-US" sz="4400" dirty="0"/>
            </a:br>
            <a:endParaRPr lang="en-US" sz="4400" dirty="0"/>
          </a:p>
        </p:txBody>
      </p:sp>
      <p:sp>
        <p:nvSpPr>
          <p:cNvPr id="3" name="Subtitle 2"/>
          <p:cNvSpPr>
            <a:spLocks noGrp="1"/>
          </p:cNvSpPr>
          <p:nvPr>
            <p:ph type="subTitle" idx="13"/>
          </p:nvPr>
        </p:nvSpPr>
        <p:spPr>
          <a:xfrm>
            <a:off x="311700" y="3958388"/>
            <a:ext cx="8520600" cy="1914497"/>
          </a:xfrm>
        </p:spPr>
        <p:txBody>
          <a:bodyPr/>
          <a:lstStyle/>
          <a:p>
            <a:r>
              <a:rPr lang="en-US" sz="1800" dirty="0"/>
              <a:t>World Wide Web Consortium </a:t>
            </a:r>
            <a:br>
              <a:rPr lang="en-US" sz="1800" dirty="0"/>
            </a:br>
            <a:r>
              <a:rPr lang="en-US" sz="1800" dirty="0"/>
              <a:t>an international community that develops Web standards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440" y="2209800"/>
            <a:ext cx="1949119" cy="1299412"/>
          </a:xfrm>
          <a:prstGeom prst="rect">
            <a:avLst/>
          </a:prstGeom>
        </p:spPr>
      </p:pic>
    </p:spTree>
    <p:extLst>
      <p:ext uri="{BB962C8B-B14F-4D97-AF65-F5344CB8AC3E}">
        <p14:creationId xmlns:p14="http://schemas.microsoft.com/office/powerpoint/2010/main" val="128250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Symbolism of the GDIB Logo</a:t>
            </a:r>
          </a:p>
        </p:txBody>
      </p:sp>
      <p:sp>
        <p:nvSpPr>
          <p:cNvPr id="3" name="Content Placeholder 2"/>
          <p:cNvSpPr>
            <a:spLocks noGrp="1"/>
          </p:cNvSpPr>
          <p:nvPr>
            <p:ph type="subTitle" idx="13"/>
          </p:nvPr>
        </p:nvSpPr>
        <p:spPr>
          <a:xfrm>
            <a:off x="311700" y="1148654"/>
            <a:ext cx="8520600" cy="4798227"/>
          </a:xfrm>
        </p:spPr>
        <p:txBody>
          <a:bodyPr/>
          <a:lstStyle/>
          <a:p>
            <a:pPr marL="0" indent="0" algn="l">
              <a:spcAft>
                <a:spcPts val="0"/>
              </a:spcAft>
              <a:buNone/>
            </a:pPr>
            <a:endParaRPr lang="en-US" sz="2400" dirty="0"/>
          </a:p>
          <a:p>
            <a:pPr marL="0" indent="0" algn="l">
              <a:spcAft>
                <a:spcPts val="0"/>
              </a:spcAft>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580" y="1653435"/>
            <a:ext cx="4434840" cy="3788664"/>
          </a:xfrm>
          <a:prstGeom prst="rect">
            <a:avLst/>
          </a:prstGeom>
        </p:spPr>
      </p:pic>
    </p:spTree>
    <p:extLst>
      <p:ext uri="{BB962C8B-B14F-4D97-AF65-F5344CB8AC3E}">
        <p14:creationId xmlns:p14="http://schemas.microsoft.com/office/powerpoint/2010/main" val="35631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GDIB uses </a:t>
            </a:r>
            <a:br>
              <a:rPr lang="en-US" sz="4400" dirty="0"/>
            </a:br>
            <a:r>
              <a:rPr lang="en-US" sz="4400" dirty="0"/>
              <a:t>Intercultural English</a:t>
            </a:r>
            <a:br>
              <a:rPr lang="en-US" sz="4400" dirty="0"/>
            </a:br>
            <a:endParaRPr lang="en-US" sz="4200" dirty="0">
              <a:solidFill>
                <a:schemeClr val="tx1">
                  <a:lumMod val="65000"/>
                  <a:lumOff val="35000"/>
                </a:schemeClr>
              </a:solidFill>
            </a:endParaRPr>
          </a:p>
        </p:txBody>
      </p:sp>
      <p:sp>
        <p:nvSpPr>
          <p:cNvPr id="3" name="Content Placeholder 2"/>
          <p:cNvSpPr>
            <a:spLocks noGrp="1"/>
          </p:cNvSpPr>
          <p:nvPr>
            <p:ph type="subTitle" idx="13"/>
          </p:nvPr>
        </p:nvSpPr>
        <p:spPr>
          <a:xfrm>
            <a:off x="468114" y="2209800"/>
            <a:ext cx="8520600" cy="3851381"/>
          </a:xfrm>
        </p:spPr>
        <p:txBody>
          <a:bodyPr>
            <a:normAutofit/>
          </a:bodyPr>
          <a:lstStyle/>
          <a:p>
            <a:pPr>
              <a:buNone/>
            </a:pPr>
            <a:r>
              <a:rPr lang="en-US" dirty="0"/>
              <a:t>Culturally neutral English principles</a:t>
            </a:r>
          </a:p>
          <a:p>
            <a:pPr>
              <a:buNone/>
            </a:pPr>
            <a:r>
              <a:rPr lang="en-US" dirty="0"/>
              <a:t>Clear, translatable language</a:t>
            </a:r>
          </a:p>
          <a:p>
            <a:pPr>
              <a:buNone/>
            </a:pPr>
            <a:r>
              <a:rPr lang="en-US" dirty="0"/>
              <a:t>Avoid culturally specific words and phrases, </a:t>
            </a:r>
            <a:br>
              <a:rPr lang="en-US" dirty="0"/>
            </a:br>
            <a:r>
              <a:rPr lang="en-US" dirty="0"/>
              <a:t>such as idioms or local expressions</a:t>
            </a:r>
          </a:p>
          <a:p>
            <a:pPr>
              <a:buNone/>
            </a:pPr>
            <a:r>
              <a:rPr lang="en-US" dirty="0"/>
              <a:t>American English spelling is used</a:t>
            </a:r>
          </a:p>
        </p:txBody>
      </p:sp>
      <p:pic>
        <p:nvPicPr>
          <p:cNvPr id="5" name="Picture 4"/>
          <p:cNvPicPr>
            <a:picLocks noChangeAspect="1"/>
          </p:cNvPicPr>
          <p:nvPr/>
        </p:nvPicPr>
        <p:blipFill>
          <a:blip r:embed="rId3"/>
          <a:stretch>
            <a:fillRect/>
          </a:stretch>
        </p:blipFill>
        <p:spPr>
          <a:xfrm>
            <a:off x="1415379" y="2370220"/>
            <a:ext cx="356877" cy="345587"/>
          </a:xfrm>
          <a:prstGeom prst="rect">
            <a:avLst/>
          </a:prstGeom>
        </p:spPr>
      </p:pic>
      <p:pic>
        <p:nvPicPr>
          <p:cNvPr id="7" name="Picture 6"/>
          <p:cNvPicPr>
            <a:picLocks noChangeAspect="1"/>
          </p:cNvPicPr>
          <p:nvPr/>
        </p:nvPicPr>
        <p:blipFill>
          <a:blip r:embed="rId3"/>
          <a:stretch>
            <a:fillRect/>
          </a:stretch>
        </p:blipFill>
        <p:spPr>
          <a:xfrm>
            <a:off x="2012947" y="3052009"/>
            <a:ext cx="356877" cy="345587"/>
          </a:xfrm>
          <a:prstGeom prst="rect">
            <a:avLst/>
          </a:prstGeom>
        </p:spPr>
      </p:pic>
      <p:pic>
        <p:nvPicPr>
          <p:cNvPr id="8" name="Picture 7"/>
          <p:cNvPicPr>
            <a:picLocks noChangeAspect="1"/>
          </p:cNvPicPr>
          <p:nvPr/>
        </p:nvPicPr>
        <p:blipFill>
          <a:blip r:embed="rId3"/>
          <a:stretch>
            <a:fillRect/>
          </a:stretch>
        </p:blipFill>
        <p:spPr>
          <a:xfrm>
            <a:off x="1593817" y="4928936"/>
            <a:ext cx="356877" cy="345587"/>
          </a:xfrm>
          <a:prstGeom prst="rect">
            <a:avLst/>
          </a:prstGeom>
        </p:spPr>
      </p:pic>
      <p:pic>
        <p:nvPicPr>
          <p:cNvPr id="9" name="Picture 8"/>
          <p:cNvPicPr>
            <a:picLocks noChangeAspect="1"/>
          </p:cNvPicPr>
          <p:nvPr/>
        </p:nvPicPr>
        <p:blipFill>
          <a:blip r:embed="rId3"/>
          <a:stretch>
            <a:fillRect/>
          </a:stretch>
        </p:blipFill>
        <p:spPr>
          <a:xfrm>
            <a:off x="833852" y="3726414"/>
            <a:ext cx="356877" cy="345587"/>
          </a:xfrm>
          <a:prstGeom prst="rect">
            <a:avLst/>
          </a:prstGeom>
        </p:spPr>
      </p:pic>
    </p:spTree>
    <p:extLst>
      <p:ext uri="{BB962C8B-B14F-4D97-AF65-F5344CB8AC3E}">
        <p14:creationId xmlns:p14="http://schemas.microsoft.com/office/powerpoint/2010/main" val="131081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632" y="0"/>
            <a:ext cx="5298736" cy="6858000"/>
          </a:xfrm>
          <a:prstGeom prst="rect">
            <a:avLst/>
          </a:prstGeom>
        </p:spPr>
      </p:pic>
    </p:spTree>
    <p:extLst>
      <p:ext uri="{BB962C8B-B14F-4D97-AF65-F5344CB8AC3E}">
        <p14:creationId xmlns:p14="http://schemas.microsoft.com/office/powerpoint/2010/main" val="236693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solidFill>
                  <a:schemeClr val="tx1">
                    <a:lumMod val="65000"/>
                    <a:lumOff val="35000"/>
                  </a:schemeClr>
                </a:solidFill>
              </a:rPr>
              <a:t>Diversity Definition</a:t>
            </a:r>
          </a:p>
        </p:txBody>
      </p:sp>
      <p:sp>
        <p:nvSpPr>
          <p:cNvPr id="3" name="Content Placeholder 2"/>
          <p:cNvSpPr>
            <a:spLocks noGrp="1"/>
          </p:cNvSpPr>
          <p:nvPr>
            <p:ph type="subTitle" idx="13"/>
          </p:nvPr>
        </p:nvSpPr>
        <p:spPr>
          <a:xfrm>
            <a:off x="311700" y="1085850"/>
            <a:ext cx="8520600" cy="4975331"/>
          </a:xfrm>
        </p:spPr>
        <p:txBody>
          <a:bodyPr>
            <a:normAutofit/>
          </a:bodyPr>
          <a:lstStyle/>
          <a:p>
            <a:pPr marL="0" indent="0">
              <a:buNone/>
            </a:pPr>
            <a:r>
              <a:rPr lang="en-US" i="1" dirty="0"/>
              <a:t>The variety of differences and similarities/ dimensions among people, such as:</a:t>
            </a:r>
          </a:p>
          <a:p>
            <a:pPr>
              <a:buNone/>
            </a:pPr>
            <a:endParaRPr lang="en-US" dirty="0"/>
          </a:p>
        </p:txBody>
      </p:sp>
      <p:sp>
        <p:nvSpPr>
          <p:cNvPr id="5" name="TextBox 4"/>
          <p:cNvSpPr txBox="1"/>
          <p:nvPr/>
        </p:nvSpPr>
        <p:spPr>
          <a:xfrm>
            <a:off x="439220" y="2227158"/>
            <a:ext cx="2862787" cy="3416320"/>
          </a:xfrm>
          <a:prstGeom prst="rect">
            <a:avLst/>
          </a:prstGeom>
          <a:noFill/>
        </p:spPr>
        <p:txBody>
          <a:bodyPr wrap="square" numCol="1" rtlCol="0">
            <a:spAutoFit/>
          </a:bodyPr>
          <a:lstStyle/>
          <a:p>
            <a:pPr lvl="1">
              <a:buNone/>
              <a:tabLst>
                <a:tab pos="4343400" algn="l"/>
              </a:tabLst>
            </a:pPr>
            <a:r>
              <a:rPr lang="en-US" sz="2400" dirty="0">
                <a:solidFill>
                  <a:schemeClr val="bg2">
                    <a:lumMod val="75000"/>
                  </a:schemeClr>
                </a:solidFill>
              </a:rPr>
              <a:t>Age</a:t>
            </a:r>
          </a:p>
          <a:p>
            <a:pPr lvl="1">
              <a:tabLst>
                <a:tab pos="4343400" algn="l"/>
              </a:tabLst>
            </a:pPr>
            <a:r>
              <a:rPr lang="en-US" sz="2400" dirty="0">
                <a:solidFill>
                  <a:schemeClr val="bg2">
                    <a:lumMod val="75000"/>
                  </a:schemeClr>
                </a:solidFill>
              </a:rPr>
              <a:t>Belief system</a:t>
            </a:r>
          </a:p>
          <a:p>
            <a:pPr lvl="1">
              <a:tabLst>
                <a:tab pos="4343400" algn="l"/>
              </a:tabLst>
            </a:pPr>
            <a:r>
              <a:rPr lang="en-US" sz="2400" dirty="0">
                <a:solidFill>
                  <a:schemeClr val="bg2">
                    <a:lumMod val="75000"/>
                  </a:schemeClr>
                </a:solidFill>
              </a:rPr>
              <a:t>Class/caste</a:t>
            </a:r>
          </a:p>
          <a:p>
            <a:pPr lvl="1">
              <a:buNone/>
              <a:tabLst>
                <a:tab pos="4343400" algn="l"/>
              </a:tabLst>
            </a:pPr>
            <a:r>
              <a:rPr lang="en-US" sz="2400" dirty="0">
                <a:solidFill>
                  <a:schemeClr val="bg2">
                    <a:lumMod val="75000"/>
                  </a:schemeClr>
                </a:solidFill>
              </a:rPr>
              <a:t>Culture</a:t>
            </a:r>
          </a:p>
          <a:p>
            <a:pPr lvl="1">
              <a:tabLst>
                <a:tab pos="4343400" algn="l"/>
              </a:tabLst>
            </a:pPr>
            <a:r>
              <a:rPr lang="en-US" sz="2400" dirty="0">
                <a:solidFill>
                  <a:schemeClr val="bg2">
                    <a:lumMod val="75000"/>
                  </a:schemeClr>
                </a:solidFill>
              </a:rPr>
              <a:t>Disability</a:t>
            </a:r>
          </a:p>
          <a:p>
            <a:pPr lvl="1">
              <a:tabLst>
                <a:tab pos="4343400" algn="l"/>
              </a:tabLst>
            </a:pPr>
            <a:r>
              <a:rPr lang="en-US" sz="2400" dirty="0">
                <a:solidFill>
                  <a:schemeClr val="bg2">
                    <a:lumMod val="75000"/>
                  </a:schemeClr>
                </a:solidFill>
              </a:rPr>
              <a:t>Education</a:t>
            </a:r>
          </a:p>
          <a:p>
            <a:pPr lvl="1">
              <a:tabLst>
                <a:tab pos="4343400" algn="l"/>
              </a:tabLst>
            </a:pPr>
            <a:r>
              <a:rPr lang="en-US" sz="2400" dirty="0">
                <a:solidFill>
                  <a:schemeClr val="bg2">
                    <a:lumMod val="75000"/>
                  </a:schemeClr>
                </a:solidFill>
              </a:rPr>
              <a:t>Ethnicity</a:t>
            </a:r>
          </a:p>
          <a:p>
            <a:pPr lvl="1">
              <a:tabLst>
                <a:tab pos="4343400" algn="l"/>
              </a:tabLst>
            </a:pPr>
            <a:r>
              <a:rPr lang="en-US" sz="2400" dirty="0">
                <a:solidFill>
                  <a:schemeClr val="bg2">
                    <a:lumMod val="75000"/>
                  </a:schemeClr>
                </a:solidFill>
              </a:rPr>
              <a:t>Gender</a:t>
            </a:r>
          </a:p>
          <a:p>
            <a:pPr lvl="1">
              <a:tabLst>
                <a:tab pos="4343400" algn="l"/>
              </a:tabLst>
            </a:pPr>
            <a:r>
              <a:rPr lang="en-US" sz="2400" dirty="0">
                <a:solidFill>
                  <a:schemeClr val="bg2">
                    <a:lumMod val="75000"/>
                  </a:schemeClr>
                </a:solidFill>
              </a:rPr>
              <a:t>Gender identity </a:t>
            </a:r>
          </a:p>
        </p:txBody>
      </p:sp>
      <p:sp>
        <p:nvSpPr>
          <p:cNvPr id="6" name="TextBox 5"/>
          <p:cNvSpPr txBox="1"/>
          <p:nvPr/>
        </p:nvSpPr>
        <p:spPr>
          <a:xfrm>
            <a:off x="6112930" y="2227157"/>
            <a:ext cx="2676519" cy="3631763"/>
          </a:xfrm>
          <a:prstGeom prst="rect">
            <a:avLst/>
          </a:prstGeom>
          <a:noFill/>
        </p:spPr>
        <p:txBody>
          <a:bodyPr wrap="square" numCol="1" rtlCol="0">
            <a:spAutoFit/>
          </a:bodyPr>
          <a:lstStyle/>
          <a:p>
            <a:pPr marL="4763" lvl="1" indent="-4763">
              <a:tabLst>
                <a:tab pos="4343400" algn="l"/>
              </a:tabLst>
            </a:pPr>
            <a:r>
              <a:rPr lang="en-US" sz="2400" dirty="0">
                <a:solidFill>
                  <a:schemeClr val="bg2">
                    <a:lumMod val="75000"/>
                  </a:schemeClr>
                </a:solidFill>
              </a:rPr>
              <a:t>Parental status</a:t>
            </a:r>
          </a:p>
          <a:p>
            <a:pPr marL="4763" lvl="1" indent="-4763">
              <a:tabLst>
                <a:tab pos="4343400" algn="l"/>
              </a:tabLst>
            </a:pPr>
            <a:r>
              <a:rPr lang="en-US" sz="2400" dirty="0">
                <a:solidFill>
                  <a:schemeClr val="bg2">
                    <a:lumMod val="75000"/>
                  </a:schemeClr>
                </a:solidFill>
              </a:rPr>
              <a:t>Personality type</a:t>
            </a:r>
          </a:p>
          <a:p>
            <a:pPr marL="4763" lvl="1" indent="-4763">
              <a:tabLst>
                <a:tab pos="4343400" algn="l"/>
              </a:tabLst>
            </a:pPr>
            <a:r>
              <a:rPr lang="en-US" sz="2400" dirty="0">
                <a:solidFill>
                  <a:schemeClr val="bg2">
                    <a:lumMod val="75000"/>
                  </a:schemeClr>
                </a:solidFill>
              </a:rPr>
              <a:t>Race</a:t>
            </a:r>
          </a:p>
          <a:p>
            <a:pPr marL="4763" lvl="1" indent="-4763">
              <a:tabLst>
                <a:tab pos="4343400" algn="l"/>
              </a:tabLst>
            </a:pPr>
            <a:r>
              <a:rPr lang="en-US" sz="2400" dirty="0">
                <a:solidFill>
                  <a:schemeClr val="bg2">
                    <a:lumMod val="75000"/>
                  </a:schemeClr>
                </a:solidFill>
              </a:rPr>
              <a:t>Religion</a:t>
            </a:r>
          </a:p>
          <a:p>
            <a:pPr marL="4763" lvl="1" indent="-4763">
              <a:tabLst>
                <a:tab pos="4343400" algn="l"/>
              </a:tabLst>
            </a:pPr>
            <a:r>
              <a:rPr lang="en-US" sz="2400" dirty="0">
                <a:solidFill>
                  <a:schemeClr val="bg2">
                    <a:lumMod val="75000"/>
                  </a:schemeClr>
                </a:solidFill>
              </a:rPr>
              <a:t>Sexual orientation</a:t>
            </a:r>
          </a:p>
          <a:p>
            <a:pPr marL="4763" lvl="1" indent="-4763">
              <a:tabLst>
                <a:tab pos="4343400" algn="l"/>
              </a:tabLst>
            </a:pPr>
            <a:r>
              <a:rPr lang="en-US" sz="2400" dirty="0">
                <a:solidFill>
                  <a:schemeClr val="bg2">
                    <a:lumMod val="75000"/>
                  </a:schemeClr>
                </a:solidFill>
              </a:rPr>
              <a:t>Thinking style</a:t>
            </a:r>
          </a:p>
          <a:p>
            <a:pPr marL="4763" lvl="1" indent="-4763">
              <a:tabLst>
                <a:tab pos="4343400" algn="l"/>
              </a:tabLst>
            </a:pPr>
            <a:r>
              <a:rPr lang="en-US" sz="2400" dirty="0">
                <a:solidFill>
                  <a:schemeClr val="bg2">
                    <a:lumMod val="75000"/>
                  </a:schemeClr>
                </a:solidFill>
              </a:rPr>
              <a:t>Work experience</a:t>
            </a:r>
          </a:p>
          <a:p>
            <a:pPr marL="4763" lvl="1" indent="-4763">
              <a:tabLst>
                <a:tab pos="4343400" algn="l"/>
              </a:tabLst>
            </a:pPr>
            <a:r>
              <a:rPr lang="en-US" sz="2400" dirty="0">
                <a:solidFill>
                  <a:schemeClr val="bg2">
                    <a:lumMod val="75000"/>
                  </a:schemeClr>
                </a:solidFill>
              </a:rPr>
              <a:t>Work style</a:t>
            </a:r>
          </a:p>
          <a:p>
            <a:pPr marL="342900" lvl="1" indent="23813">
              <a:buNone/>
              <a:tabLst>
                <a:tab pos="4343400" algn="l"/>
              </a:tabLst>
            </a:pPr>
            <a:endParaRPr lang="en-US" sz="2400" dirty="0">
              <a:solidFill>
                <a:schemeClr val="bg2">
                  <a:lumMod val="75000"/>
                </a:schemeClr>
              </a:solidFill>
            </a:endParaRPr>
          </a:p>
          <a:p>
            <a:pPr>
              <a:tabLst>
                <a:tab pos="4114800" algn="l"/>
              </a:tabLst>
            </a:pPr>
            <a:endParaRPr lang="en-US" dirty="0"/>
          </a:p>
        </p:txBody>
      </p:sp>
      <p:sp>
        <p:nvSpPr>
          <p:cNvPr id="7" name="TextBox 6"/>
          <p:cNvSpPr txBox="1"/>
          <p:nvPr/>
        </p:nvSpPr>
        <p:spPr>
          <a:xfrm>
            <a:off x="2967816" y="2236212"/>
            <a:ext cx="3777187" cy="3724096"/>
          </a:xfrm>
          <a:prstGeom prst="rect">
            <a:avLst/>
          </a:prstGeom>
          <a:noFill/>
        </p:spPr>
        <p:txBody>
          <a:bodyPr wrap="square" numCol="1" rtlCol="0">
            <a:spAutoFit/>
          </a:bodyPr>
          <a:lstStyle/>
          <a:p>
            <a:pPr marL="236538" lvl="1" indent="-236538">
              <a:tabLst>
                <a:tab pos="4343400" algn="l"/>
              </a:tabLst>
            </a:pPr>
            <a:r>
              <a:rPr lang="en-US" sz="2400" dirty="0">
                <a:solidFill>
                  <a:schemeClr val="bg2">
                    <a:lumMod val="75000"/>
                  </a:schemeClr>
                </a:solidFill>
              </a:rPr>
              <a:t>Generation</a:t>
            </a:r>
          </a:p>
          <a:p>
            <a:pPr marL="236538" lvl="1" indent="-236538">
              <a:tabLst>
                <a:tab pos="4343400" algn="l"/>
              </a:tabLst>
            </a:pPr>
            <a:r>
              <a:rPr lang="en-US" sz="2400" dirty="0">
                <a:solidFill>
                  <a:schemeClr val="bg2">
                    <a:lumMod val="75000"/>
                  </a:schemeClr>
                </a:solidFill>
              </a:rPr>
              <a:t>Geography</a:t>
            </a:r>
          </a:p>
          <a:p>
            <a:pPr marL="236538" lvl="1" indent="-236538">
              <a:tabLst>
                <a:tab pos="4343400" algn="l"/>
              </a:tabLst>
            </a:pPr>
            <a:r>
              <a:rPr lang="en-US" sz="2400" dirty="0">
                <a:solidFill>
                  <a:schemeClr val="bg2">
                    <a:lumMod val="75000"/>
                  </a:schemeClr>
                </a:solidFill>
              </a:rPr>
              <a:t>Job role and function</a:t>
            </a:r>
          </a:p>
          <a:p>
            <a:pPr marL="236538" lvl="1" indent="-236538">
              <a:tabLst>
                <a:tab pos="4343400" algn="l"/>
              </a:tabLst>
            </a:pPr>
            <a:r>
              <a:rPr lang="en-US" sz="2400" dirty="0">
                <a:solidFill>
                  <a:schemeClr val="bg2">
                    <a:lumMod val="75000"/>
                  </a:schemeClr>
                </a:solidFill>
              </a:rPr>
              <a:t>Language</a:t>
            </a:r>
          </a:p>
          <a:p>
            <a:pPr marL="236538" lvl="1" indent="-236538">
              <a:tabLst>
                <a:tab pos="4343400" algn="l"/>
              </a:tabLst>
            </a:pPr>
            <a:r>
              <a:rPr lang="en-US" sz="2400" dirty="0">
                <a:solidFill>
                  <a:schemeClr val="bg2">
                    <a:lumMod val="75000"/>
                  </a:schemeClr>
                </a:solidFill>
              </a:rPr>
              <a:t>Marital status</a:t>
            </a:r>
          </a:p>
          <a:p>
            <a:pPr marL="236538" lvl="1" indent="-236538">
              <a:tabLst>
                <a:tab pos="4343400" algn="l"/>
              </a:tabLst>
            </a:pPr>
            <a:r>
              <a:rPr lang="en-US" sz="2400" dirty="0">
                <a:solidFill>
                  <a:schemeClr val="bg2">
                    <a:lumMod val="75000"/>
                  </a:schemeClr>
                </a:solidFill>
              </a:rPr>
              <a:t>Mental health</a:t>
            </a:r>
          </a:p>
          <a:p>
            <a:pPr marL="236538" lvl="1" indent="-236538">
              <a:tabLst>
                <a:tab pos="4343400" algn="l"/>
              </a:tabLst>
            </a:pPr>
            <a:r>
              <a:rPr lang="en-US" sz="2400" dirty="0">
                <a:solidFill>
                  <a:schemeClr val="bg2">
                    <a:lumMod val="75000"/>
                  </a:schemeClr>
                </a:solidFill>
              </a:rPr>
              <a:t>Nationality</a:t>
            </a:r>
          </a:p>
          <a:p>
            <a:pPr marL="236538" lvl="1" indent="-236538">
              <a:tabLst>
                <a:tab pos="4343400" algn="l"/>
              </a:tabLst>
            </a:pPr>
            <a:r>
              <a:rPr lang="en-US" sz="2400" dirty="0">
                <a:solidFill>
                  <a:schemeClr val="bg2">
                    <a:lumMod val="75000"/>
                  </a:schemeClr>
                </a:solidFill>
              </a:rPr>
              <a:t>Native or indigenous origins</a:t>
            </a:r>
          </a:p>
          <a:p>
            <a:pPr marL="4763" lvl="1" indent="-4763">
              <a:tabLst>
                <a:tab pos="4343400" algn="l"/>
              </a:tabLst>
            </a:pPr>
            <a:endParaRPr lang="en-US" sz="2000" dirty="0">
              <a:solidFill>
                <a:schemeClr val="bg2">
                  <a:lumMod val="75000"/>
                </a:schemeClr>
              </a:solidFill>
            </a:endParaRPr>
          </a:p>
        </p:txBody>
      </p:sp>
    </p:spTree>
    <p:extLst>
      <p:ext uri="{BB962C8B-B14F-4D97-AF65-F5344CB8AC3E}">
        <p14:creationId xmlns:p14="http://schemas.microsoft.com/office/powerpoint/2010/main" val="295304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Inclusion Definition</a:t>
            </a:r>
          </a:p>
        </p:txBody>
      </p:sp>
      <p:sp>
        <p:nvSpPr>
          <p:cNvPr id="3" name="Content Placeholder 2"/>
          <p:cNvSpPr>
            <a:spLocks noGrp="1"/>
          </p:cNvSpPr>
          <p:nvPr>
            <p:ph type="subTitle" idx="13"/>
          </p:nvPr>
        </p:nvSpPr>
        <p:spPr>
          <a:xfrm>
            <a:off x="311700" y="1148654"/>
            <a:ext cx="8520600" cy="4798227"/>
          </a:xfrm>
        </p:spPr>
        <p:txBody>
          <a:bodyPr/>
          <a:lstStyle/>
          <a:p>
            <a:pPr marL="0" indent="0" algn="l">
              <a:spcAft>
                <a:spcPts val="0"/>
              </a:spcAft>
              <a:buNone/>
            </a:pPr>
            <a:r>
              <a:rPr lang="en-US" sz="2400" dirty="0"/>
              <a:t>A dynamic state of operating in which diversity is leveraged to create a </a:t>
            </a:r>
          </a:p>
          <a:p>
            <a:pPr marL="690563" indent="-233363" algn="l">
              <a:spcAft>
                <a:spcPts val="0"/>
              </a:spcAft>
              <a:buFont typeface="Arial" panose="020B0604020202020204" pitchFamily="34" charset="0"/>
              <a:buChar char="•"/>
            </a:pPr>
            <a:r>
              <a:rPr lang="en-US" sz="2400" dirty="0"/>
              <a:t>fair, </a:t>
            </a:r>
          </a:p>
          <a:p>
            <a:pPr marL="690563" indent="-233363" algn="l">
              <a:spcAft>
                <a:spcPts val="0"/>
              </a:spcAft>
              <a:buFont typeface="Arial" panose="020B0604020202020204" pitchFamily="34" charset="0"/>
              <a:buChar char="•"/>
            </a:pPr>
            <a:r>
              <a:rPr lang="en-US" sz="2400" dirty="0"/>
              <a:t>healthy, and </a:t>
            </a:r>
          </a:p>
          <a:p>
            <a:pPr marL="690563" indent="-233363" algn="l">
              <a:spcAft>
                <a:spcPts val="0"/>
              </a:spcAft>
              <a:buFont typeface="Arial" panose="020B0604020202020204" pitchFamily="34" charset="0"/>
              <a:buChar char="•"/>
            </a:pPr>
            <a:r>
              <a:rPr lang="en-US" sz="2400" dirty="0"/>
              <a:t>high performing organization or community.</a:t>
            </a:r>
          </a:p>
          <a:p>
            <a:pPr marL="0" indent="0" algn="l">
              <a:spcAft>
                <a:spcPts val="0"/>
              </a:spcAft>
              <a:buNone/>
            </a:pPr>
            <a:endParaRPr lang="en-US" sz="2400" dirty="0"/>
          </a:p>
          <a:p>
            <a:pPr marL="0" indent="0" algn="l">
              <a:spcAft>
                <a:spcPts val="0"/>
              </a:spcAft>
              <a:buNone/>
            </a:pPr>
            <a:r>
              <a:rPr lang="en-US" sz="2400" dirty="0"/>
              <a:t>An inclusive environment ensures equitable access to resources and opportunities for all.</a:t>
            </a:r>
          </a:p>
          <a:p>
            <a:pPr marL="0" indent="0" algn="l">
              <a:spcAft>
                <a:spcPts val="0"/>
              </a:spcAft>
              <a:buNone/>
            </a:pPr>
            <a:endParaRPr lang="en-US" sz="2400" dirty="0"/>
          </a:p>
          <a:p>
            <a:pPr marL="0" indent="0" algn="l">
              <a:spcAft>
                <a:spcPts val="0"/>
              </a:spcAft>
              <a:buNone/>
            </a:pPr>
            <a:r>
              <a:rPr lang="en-US" sz="2400" dirty="0"/>
              <a:t>It also enables individuals and groups to feel safe, respected, engaged, motivated, and valued for who they are and for their contributions toward organizational societal goals.</a:t>
            </a:r>
          </a:p>
        </p:txBody>
      </p:sp>
    </p:spTree>
    <p:extLst>
      <p:ext uri="{BB962C8B-B14F-4D97-AF65-F5344CB8AC3E}">
        <p14:creationId xmlns:p14="http://schemas.microsoft.com/office/powerpoint/2010/main" val="3361346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Global Definition and Scope</a:t>
            </a:r>
          </a:p>
        </p:txBody>
      </p:sp>
      <p:sp>
        <p:nvSpPr>
          <p:cNvPr id="3" name="Content Placeholder 2"/>
          <p:cNvSpPr>
            <a:spLocks noGrp="1"/>
          </p:cNvSpPr>
          <p:nvPr>
            <p:ph type="subTitle" idx="13"/>
          </p:nvPr>
        </p:nvSpPr>
        <p:spPr/>
        <p:txBody>
          <a:bodyPr/>
          <a:lstStyle/>
          <a:p>
            <a:pPr marL="0" indent="0" algn="l">
              <a:spcAft>
                <a:spcPts val="0"/>
              </a:spcAft>
              <a:buNone/>
            </a:pPr>
            <a:r>
              <a:rPr lang="en-US" dirty="0"/>
              <a:t>These Benchmarks apply to all organizations around the world. </a:t>
            </a:r>
          </a:p>
          <a:p>
            <a:pPr marL="0" indent="0" algn="l">
              <a:spcAft>
                <a:spcPts val="0"/>
              </a:spcAft>
              <a:buNone/>
            </a:pPr>
            <a:r>
              <a:rPr lang="en-US" dirty="0"/>
              <a:t> </a:t>
            </a:r>
          </a:p>
          <a:p>
            <a:pPr marL="0" indent="0" algn="l">
              <a:spcAft>
                <a:spcPts val="0"/>
              </a:spcAft>
              <a:buNone/>
            </a:pPr>
            <a:r>
              <a:rPr lang="en-US" dirty="0"/>
              <a:t>They are not limited to multinational organizations that work internationally.</a:t>
            </a:r>
          </a:p>
          <a:p>
            <a:pPr marL="0" indent="0" algn="l">
              <a:spcAft>
                <a:spcPts val="0"/>
              </a:spcAft>
              <a:buNone/>
            </a:pPr>
            <a:endParaRPr lang="en-US" dirty="0"/>
          </a:p>
          <a:p>
            <a:pPr marL="0" indent="0" algn="l">
              <a:spcAft>
                <a:spcPts val="0"/>
              </a:spcAft>
              <a:buNone/>
            </a:pPr>
            <a:r>
              <a:rPr lang="en-US" dirty="0"/>
              <a:t>They are not specific to a country, culture, D&amp;I approach, sector, industry, or size of organization.</a:t>
            </a:r>
          </a:p>
        </p:txBody>
      </p:sp>
    </p:spTree>
    <p:extLst>
      <p:ext uri="{BB962C8B-B14F-4D97-AF65-F5344CB8AC3E}">
        <p14:creationId xmlns:p14="http://schemas.microsoft.com/office/powerpoint/2010/main" val="2940849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245"/>
          <p:cNvPicPr preferRelativeResize="0"/>
          <p:nvPr/>
        </p:nvPicPr>
        <p:blipFill rotWithShape="1">
          <a:blip r:embed="rId4">
            <a:alphaModFix/>
          </a:blip>
          <a:srcRect t="1484" b="1475"/>
          <a:stretch/>
        </p:blipFill>
        <p:spPr>
          <a:xfrm>
            <a:off x="0" y="0"/>
            <a:ext cx="9143996" cy="6857998"/>
          </a:xfrm>
          <a:prstGeom prst="rect">
            <a:avLst/>
          </a:prstGeom>
          <a:noFill/>
          <a:ln>
            <a:noFill/>
          </a:ln>
        </p:spPr>
      </p:pic>
      <p:sp>
        <p:nvSpPr>
          <p:cNvPr id="13" name="Rectangle 12"/>
          <p:cNvSpPr/>
          <p:nvPr/>
        </p:nvSpPr>
        <p:spPr>
          <a:xfrm>
            <a:off x="2239451" y="1986028"/>
            <a:ext cx="5029200" cy="2062103"/>
          </a:xfrm>
          <a:prstGeom prst="rect">
            <a:avLst/>
          </a:prstGeom>
        </p:spPr>
        <p:txBody>
          <a:bodyPr wrap="square">
            <a:spAutoFit/>
          </a:bodyPr>
          <a:lstStyle/>
          <a:p>
            <a:r>
              <a:rPr lang="en-US" sz="3200" dirty="0">
                <a:solidFill>
                  <a:schemeClr val="dk2"/>
                </a:solidFill>
              </a:rPr>
              <a:t>Create a Better World</a:t>
            </a:r>
          </a:p>
          <a:p>
            <a:endParaRPr lang="en-US" sz="3200" dirty="0">
              <a:solidFill>
                <a:schemeClr val="dk2"/>
              </a:solidFill>
            </a:endParaRPr>
          </a:p>
          <a:p>
            <a:r>
              <a:rPr lang="en-US" sz="3200" dirty="0">
                <a:solidFill>
                  <a:schemeClr val="dk2"/>
                </a:solidFill>
              </a:rPr>
              <a:t>Improve Organizational Performance</a:t>
            </a:r>
          </a:p>
        </p:txBody>
      </p:sp>
      <p:pic>
        <p:nvPicPr>
          <p:cNvPr id="2" name="Picture 1"/>
          <p:cNvPicPr>
            <a:picLocks noChangeAspect="1"/>
          </p:cNvPicPr>
          <p:nvPr/>
        </p:nvPicPr>
        <p:blipFill>
          <a:blip r:embed="rId5"/>
          <a:stretch>
            <a:fillRect/>
          </a:stretch>
        </p:blipFill>
        <p:spPr>
          <a:xfrm>
            <a:off x="1616301" y="2118070"/>
            <a:ext cx="384551" cy="372386"/>
          </a:xfrm>
          <a:prstGeom prst="rect">
            <a:avLst/>
          </a:prstGeom>
        </p:spPr>
      </p:pic>
      <p:pic>
        <p:nvPicPr>
          <p:cNvPr id="8" name="Picture 7"/>
          <p:cNvPicPr>
            <a:picLocks noChangeAspect="1"/>
          </p:cNvPicPr>
          <p:nvPr/>
        </p:nvPicPr>
        <p:blipFill>
          <a:blip r:embed="rId5"/>
          <a:stretch>
            <a:fillRect/>
          </a:stretch>
        </p:blipFill>
        <p:spPr>
          <a:xfrm>
            <a:off x="1616301" y="3087486"/>
            <a:ext cx="384551" cy="372386"/>
          </a:xfrm>
          <a:prstGeom prst="rect">
            <a:avLst/>
          </a:prstGeom>
        </p:spPr>
      </p:pic>
      <p:sp>
        <p:nvSpPr>
          <p:cNvPr id="9" name="Title 1"/>
          <p:cNvSpPr txBox="1">
            <a:spLocks/>
          </p:cNvSpPr>
          <p:nvPr/>
        </p:nvSpPr>
        <p:spPr>
          <a:xfrm>
            <a:off x="311700" y="279699"/>
            <a:ext cx="8520600" cy="8689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dk1"/>
              </a:buClr>
              <a:buSzPct val="100000"/>
            </a:pPr>
            <a:r>
              <a:rPr lang="en-US" sz="4200" dirty="0">
                <a:solidFill>
                  <a:schemeClr val="tx1">
                    <a:lumMod val="65000"/>
                    <a:lumOff val="35000"/>
                  </a:schemeClr>
                </a:solidFill>
              </a:rPr>
              <a:t>Ultimate Goals of Diversity &amp; Inclusion</a:t>
            </a:r>
          </a:p>
        </p:txBody>
      </p:sp>
    </p:spTree>
    <p:custDataLst>
      <p:tags r:id="rId1"/>
    </p:custDataLst>
    <p:extLst>
      <p:ext uri="{BB962C8B-B14F-4D97-AF65-F5344CB8AC3E}">
        <p14:creationId xmlns:p14="http://schemas.microsoft.com/office/powerpoint/2010/main" val="144571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10640">
        <p15:prstTrans prst="pageCurlDouble"/>
      </p:transition>
    </mc:Choice>
    <mc:Fallback xmlns="">
      <p:transition xmlns:p14="http://schemas.microsoft.com/office/powerpoint/2010/main" spd="slow" advTm="106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 calcmode="lin" valueType="num">
                                      <p:cBhvr>
                                        <p:cTn id="14" dur="2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16"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Creating A Better World</a:t>
            </a:r>
          </a:p>
        </p:txBody>
      </p:sp>
      <p:sp>
        <p:nvSpPr>
          <p:cNvPr id="3" name="Subtitle 2"/>
          <p:cNvSpPr>
            <a:spLocks noGrp="1"/>
          </p:cNvSpPr>
          <p:nvPr>
            <p:ph type="subTitle" idx="13"/>
          </p:nvPr>
        </p:nvSpPr>
        <p:spPr>
          <a:xfrm>
            <a:off x="419100" y="1337733"/>
            <a:ext cx="8413200" cy="4872038"/>
          </a:xfrm>
        </p:spPr>
        <p:txBody>
          <a:bodyPr/>
          <a:lstStyle/>
          <a:p>
            <a:pPr marL="457200" lvl="0" indent="-457200" algn="l">
              <a:spcAft>
                <a:spcPts val="600"/>
              </a:spcAft>
              <a:buFont typeface="Arial" panose="020B0604020202020204" pitchFamily="34" charset="0"/>
              <a:buChar char="•"/>
            </a:pPr>
            <a:r>
              <a:rPr lang="en-US" sz="2400" dirty="0"/>
              <a:t>Contribute to the greater good of society</a:t>
            </a:r>
          </a:p>
          <a:p>
            <a:pPr marL="457200" lvl="0" indent="-457200" algn="l">
              <a:spcAft>
                <a:spcPts val="600"/>
              </a:spcAft>
              <a:buFont typeface="Arial" panose="020B0604020202020204" pitchFamily="34" charset="0"/>
              <a:buChar char="•"/>
            </a:pPr>
            <a:r>
              <a:rPr lang="en-US" sz="2400" dirty="0"/>
              <a:t>Create a world which is fair and just and respectful of individuals and their similarities and differences</a:t>
            </a:r>
          </a:p>
          <a:p>
            <a:pPr marL="457200" lvl="0" indent="-457200" algn="l">
              <a:spcAft>
                <a:spcPts val="600"/>
              </a:spcAft>
              <a:buFont typeface="Arial" panose="020B0604020202020204" pitchFamily="34" charset="0"/>
              <a:buChar char="•"/>
            </a:pPr>
            <a:r>
              <a:rPr lang="en-US" sz="2400" dirty="0"/>
              <a:t>Create a world where everyone is able to sustain a high quality of life and enjoy peace and prosperity</a:t>
            </a:r>
          </a:p>
          <a:p>
            <a:r>
              <a:rPr lang="en-US" dirty="0"/>
              <a:t> </a:t>
            </a:r>
          </a:p>
          <a:p>
            <a:pPr algn="l"/>
            <a:r>
              <a:rPr lang="en-US" sz="2000" dirty="0"/>
              <a:t>Globally, social justice underpins much of the </a:t>
            </a:r>
            <a:r>
              <a:rPr lang="en-US" sz="2000" dirty="0" err="1"/>
              <a:t>D&amp;I</a:t>
            </a:r>
            <a:r>
              <a:rPr lang="en-US" sz="2000" dirty="0"/>
              <a:t> work being done in public policy and development initiatives. As well, there are many organizations firmly committed to doing what is right and ethical for all stakeholders.</a:t>
            </a:r>
          </a:p>
          <a:p>
            <a:endParaRPr lang="en-US" dirty="0"/>
          </a:p>
        </p:txBody>
      </p:sp>
    </p:spTree>
    <p:extLst>
      <p:ext uri="{BB962C8B-B14F-4D97-AF65-F5344CB8AC3E}">
        <p14:creationId xmlns:p14="http://schemas.microsoft.com/office/powerpoint/2010/main" val="119586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699"/>
            <a:ext cx="9144000" cy="868955"/>
          </a:xfrm>
        </p:spPr>
        <p:txBody>
          <a:bodyPr/>
          <a:lstStyle/>
          <a:p>
            <a:r>
              <a:rPr lang="en-US" sz="4000" dirty="0"/>
              <a:t>Improving Organizational Performance</a:t>
            </a:r>
          </a:p>
        </p:txBody>
      </p:sp>
      <p:sp>
        <p:nvSpPr>
          <p:cNvPr id="3" name="Subtitle 2"/>
          <p:cNvSpPr>
            <a:spLocks noGrp="1"/>
          </p:cNvSpPr>
          <p:nvPr>
            <p:ph type="subTitle" idx="13"/>
          </p:nvPr>
        </p:nvSpPr>
        <p:spPr>
          <a:xfrm>
            <a:off x="311700" y="1549773"/>
            <a:ext cx="8520600" cy="4585354"/>
          </a:xfrm>
        </p:spPr>
        <p:txBody>
          <a:bodyPr/>
          <a:lstStyle/>
          <a:p>
            <a:r>
              <a:rPr lang="en-US" i="1" dirty="0"/>
              <a:t>A more immediate (and some would suggest more direct) outcome of </a:t>
            </a:r>
            <a:r>
              <a:rPr lang="en-US" i="1" dirty="0" err="1"/>
              <a:t>D&amp;I</a:t>
            </a:r>
            <a:r>
              <a:rPr lang="en-US" i="1" dirty="0"/>
              <a:t> is to help improve organizational performance.  This is commonly referred to as the business case or rationale.  Each organization should develop its own business case or rationale for </a:t>
            </a:r>
            <a:r>
              <a:rPr lang="en-US" i="1" dirty="0" err="1"/>
              <a:t>D&amp;I</a:t>
            </a:r>
            <a:r>
              <a:rPr lang="en-US" i="1" dirty="0"/>
              <a:t>.</a:t>
            </a:r>
          </a:p>
        </p:txBody>
      </p:sp>
    </p:spTree>
    <p:extLst>
      <p:ext uri="{BB962C8B-B14F-4D97-AF65-F5344CB8AC3E}">
        <p14:creationId xmlns:p14="http://schemas.microsoft.com/office/powerpoint/2010/main" val="152837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708" y="1770006"/>
            <a:ext cx="8520600" cy="2736900"/>
          </a:xfrm>
        </p:spPr>
        <p:txBody>
          <a:bodyPr>
            <a:normAutofit/>
          </a:bodyPr>
          <a:lstStyle/>
          <a:p>
            <a:r>
              <a:rPr lang="en-US" sz="2000" dirty="0"/>
              <a:t>A Tutorial on</a:t>
            </a:r>
            <a:r>
              <a:rPr lang="en-US" sz="4000" dirty="0"/>
              <a:t/>
            </a:r>
            <a:br>
              <a:rPr lang="en-US" sz="4000" dirty="0"/>
            </a:br>
            <a:r>
              <a:rPr lang="en-US" sz="4000" dirty="0"/>
              <a:t>Global Diversity and Inclusion Benchmarks:  Standards for Organizations Around the World</a:t>
            </a:r>
          </a:p>
        </p:txBody>
      </p:sp>
      <p:sp>
        <p:nvSpPr>
          <p:cNvPr id="3" name="Subtitle 2"/>
          <p:cNvSpPr>
            <a:spLocks noGrp="1"/>
          </p:cNvSpPr>
          <p:nvPr>
            <p:ph type="subTitle" idx="1"/>
          </p:nvPr>
        </p:nvSpPr>
        <p:spPr>
          <a:xfrm>
            <a:off x="311700" y="4807533"/>
            <a:ext cx="8520600" cy="1056900"/>
          </a:xfrm>
        </p:spPr>
        <p:txBody>
          <a:bodyPr>
            <a:normAutofit/>
          </a:bodyPr>
          <a:lstStyle/>
          <a:p>
            <a:r>
              <a:rPr lang="en-US" sz="2400" dirty="0"/>
              <a:t>By Julie O’Mara, Alan Richter, and 95 Expert Panelists</a:t>
            </a:r>
          </a:p>
        </p:txBody>
      </p:sp>
    </p:spTree>
    <p:extLst>
      <p:ext uri="{BB962C8B-B14F-4D97-AF65-F5344CB8AC3E}">
        <p14:creationId xmlns:p14="http://schemas.microsoft.com/office/powerpoint/2010/main" val="2416965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9699"/>
            <a:ext cx="9144000" cy="868955"/>
          </a:xfrm>
        </p:spPr>
        <p:txBody>
          <a:bodyPr/>
          <a:lstStyle/>
          <a:p>
            <a:r>
              <a:rPr lang="en-US" sz="4000" dirty="0"/>
              <a:t>Improving Organizational Performance</a:t>
            </a:r>
          </a:p>
        </p:txBody>
      </p:sp>
      <p:sp>
        <p:nvSpPr>
          <p:cNvPr id="3" name="Subtitle 2"/>
          <p:cNvSpPr>
            <a:spLocks noGrp="1"/>
          </p:cNvSpPr>
          <p:nvPr>
            <p:ph type="subTitle" idx="13"/>
          </p:nvPr>
        </p:nvSpPr>
        <p:spPr>
          <a:xfrm>
            <a:off x="311700" y="1548879"/>
            <a:ext cx="8520600" cy="4884824"/>
          </a:xfrm>
        </p:spPr>
        <p:txBody>
          <a:bodyPr/>
          <a:lstStyle/>
          <a:p>
            <a:pPr algn="l">
              <a:spcAft>
                <a:spcPts val="0"/>
              </a:spcAft>
            </a:pPr>
            <a:r>
              <a:rPr lang="en-US" dirty="0"/>
              <a:t>A well-designed and well-executed </a:t>
            </a:r>
            <a:r>
              <a:rPr lang="en-US" dirty="0" err="1"/>
              <a:t>D&amp;I</a:t>
            </a:r>
            <a:r>
              <a:rPr lang="en-US" dirty="0"/>
              <a:t> strategy can help an organization:</a:t>
            </a:r>
          </a:p>
          <a:p>
            <a:pPr marL="457200" indent="-228600" algn="l">
              <a:spcAft>
                <a:spcPts val="0"/>
              </a:spcAft>
              <a:buFont typeface="Arial" panose="020B0604020202020204" pitchFamily="34" charset="0"/>
              <a:buChar char="•"/>
            </a:pPr>
            <a:r>
              <a:rPr lang="en-US" sz="2400" dirty="0"/>
              <a:t>Achieve its organizational vision, mission, strategy and annual goals/objectives</a:t>
            </a:r>
          </a:p>
          <a:p>
            <a:pPr marL="457200" indent="-228600" algn="l">
              <a:spcAft>
                <a:spcPts val="0"/>
              </a:spcAft>
              <a:buFont typeface="Arial" panose="020B0604020202020204" pitchFamily="34" charset="0"/>
              <a:buChar char="•"/>
            </a:pPr>
            <a:r>
              <a:rPr lang="en-US" sz="2400" dirty="0"/>
              <a:t>Attract and retain diverse talent</a:t>
            </a:r>
          </a:p>
          <a:p>
            <a:pPr marL="457200" indent="-228600" algn="l">
              <a:spcAft>
                <a:spcPts val="0"/>
              </a:spcAft>
              <a:buFont typeface="Arial" panose="020B0604020202020204" pitchFamily="34" charset="0"/>
              <a:buChar char="•"/>
            </a:pPr>
            <a:r>
              <a:rPr lang="en-US" sz="2400" dirty="0"/>
              <a:t>Build strong and high-performing teams</a:t>
            </a:r>
          </a:p>
          <a:p>
            <a:pPr marL="457200" indent="-228600" algn="l">
              <a:spcAft>
                <a:spcPts val="0"/>
              </a:spcAft>
              <a:buFont typeface="Arial" panose="020B0604020202020204" pitchFamily="34" charset="0"/>
              <a:buChar char="•"/>
            </a:pPr>
            <a:r>
              <a:rPr lang="en-US" sz="2400" dirty="0"/>
              <a:t>Cultivate leaders who inspire inclusion and champion diversity</a:t>
            </a:r>
          </a:p>
          <a:p>
            <a:pPr marL="457200" indent="-457200" algn="l">
              <a:spcAft>
                <a:spcPts val="0"/>
              </a:spcAft>
              <a:buFont typeface="Arial" panose="020B0604020202020204" pitchFamily="34" charset="0"/>
              <a:buChar char="•"/>
            </a:pPr>
            <a:endParaRPr lang="en-US" sz="2400" dirty="0"/>
          </a:p>
          <a:p>
            <a:pPr marL="457200" indent="-457200" algn="l">
              <a:spcAft>
                <a:spcPts val="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904205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279699"/>
            <a:ext cx="8906933" cy="1269183"/>
          </a:xfrm>
        </p:spPr>
        <p:txBody>
          <a:bodyPr/>
          <a:lstStyle/>
          <a:p>
            <a:pPr algn="l"/>
            <a:r>
              <a:rPr lang="en-US" sz="4000" dirty="0"/>
              <a:t>Improving Organizational Performance</a:t>
            </a:r>
            <a:br>
              <a:rPr lang="en-US" sz="4000" dirty="0"/>
            </a:br>
            <a:r>
              <a:rPr lang="en-US" sz="4000" dirty="0"/>
              <a:t>(continued)</a:t>
            </a:r>
          </a:p>
        </p:txBody>
      </p:sp>
      <p:sp>
        <p:nvSpPr>
          <p:cNvPr id="3" name="Subtitle 2"/>
          <p:cNvSpPr>
            <a:spLocks noGrp="1"/>
          </p:cNvSpPr>
          <p:nvPr>
            <p:ph type="subTitle" idx="13"/>
          </p:nvPr>
        </p:nvSpPr>
        <p:spPr>
          <a:xfrm>
            <a:off x="311700" y="2056879"/>
            <a:ext cx="8520600" cy="4642228"/>
          </a:xfrm>
        </p:spPr>
        <p:txBody>
          <a:bodyPr/>
          <a:lstStyle/>
          <a:p>
            <a:pPr marL="457200" indent="-228600" algn="l">
              <a:spcAft>
                <a:spcPts val="0"/>
              </a:spcAft>
              <a:buFont typeface="Arial" panose="020B0604020202020204" pitchFamily="34" charset="0"/>
              <a:buChar char="•"/>
            </a:pPr>
            <a:r>
              <a:rPr lang="en-US" sz="2400" dirty="0"/>
              <a:t>Leverage an extensive range of backgrounds and skills to enhance creativity, innovation and problem solving</a:t>
            </a:r>
          </a:p>
          <a:p>
            <a:pPr marL="457200" indent="-228600" algn="l">
              <a:spcAft>
                <a:spcPts val="0"/>
              </a:spcAft>
              <a:buFont typeface="Arial" panose="020B0604020202020204" pitchFamily="34" charset="0"/>
              <a:buChar char="•"/>
            </a:pPr>
            <a:r>
              <a:rPr lang="en-US" sz="2400" dirty="0"/>
              <a:t>Increase engagement, motivation, and productivity</a:t>
            </a:r>
          </a:p>
          <a:p>
            <a:pPr marL="457200" indent="-228600" algn="l">
              <a:spcAft>
                <a:spcPts val="0"/>
              </a:spcAft>
              <a:buFont typeface="Arial" panose="020B0604020202020204" pitchFamily="34" charset="0"/>
              <a:buChar char="•"/>
            </a:pPr>
            <a:r>
              <a:rPr lang="en-US" sz="2400" dirty="0"/>
              <a:t>Improve the quality of work/life integration</a:t>
            </a:r>
          </a:p>
          <a:p>
            <a:pPr marL="457200" indent="-228600" algn="l">
              <a:spcAft>
                <a:spcPts val="0"/>
              </a:spcAft>
              <a:buFont typeface="Arial" panose="020B0604020202020204" pitchFamily="34" charset="0"/>
              <a:buChar char="•"/>
            </a:pPr>
            <a:r>
              <a:rPr lang="en-US" sz="2400" dirty="0"/>
              <a:t>Enhance the organization’s reputation/brand as an employer or provider of choice</a:t>
            </a:r>
          </a:p>
          <a:p>
            <a:pPr marL="457200" indent="-228600" algn="l">
              <a:spcAft>
                <a:spcPts val="0"/>
              </a:spcAft>
              <a:buFont typeface="Arial" panose="020B0604020202020204" pitchFamily="34" charset="0"/>
              <a:buChar char="•"/>
            </a:pPr>
            <a:r>
              <a:rPr lang="en-US" sz="2400" dirty="0"/>
              <a:t>Minimize risk/exposure and ensure compliance with legal requirements</a:t>
            </a:r>
          </a:p>
          <a:p>
            <a:pPr marL="457200" indent="-228600" algn="l">
              <a:spcAft>
                <a:spcPts val="0"/>
              </a:spcAft>
              <a:buFont typeface="Arial" panose="020B0604020202020204" pitchFamily="34" charset="0"/>
              <a:buChar char="•"/>
            </a:pPr>
            <a:r>
              <a:rPr lang="en-US" sz="2400" dirty="0"/>
              <a:t>Sustain an environment that treats people fairly</a:t>
            </a:r>
          </a:p>
          <a:p>
            <a:pPr marL="457200" indent="-457200" algn="l">
              <a:spcAft>
                <a:spcPts val="0"/>
              </a:spcAft>
              <a:buFont typeface="Arial" panose="020B0604020202020204" pitchFamily="34" charset="0"/>
              <a:buChar char="•"/>
            </a:pPr>
            <a:endParaRPr lang="en-US" sz="2400" dirty="0"/>
          </a:p>
          <a:p>
            <a:pPr marL="457200" indent="-457200" algn="l">
              <a:spcAft>
                <a:spcPts val="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258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97" y="-297"/>
            <a:ext cx="9144793" cy="6858594"/>
          </a:xfrm>
          <a:prstGeom prst="rect">
            <a:avLst/>
          </a:prstGeom>
        </p:spPr>
      </p:pic>
      <p:sp>
        <p:nvSpPr>
          <p:cNvPr id="9" name="TextBox 8"/>
          <p:cNvSpPr txBox="1"/>
          <p:nvPr/>
        </p:nvSpPr>
        <p:spPr>
          <a:xfrm>
            <a:off x="4685988" y="5472318"/>
            <a:ext cx="3888976"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Approaches to Diversity &amp; Inclusion</a:t>
            </a:r>
          </a:p>
        </p:txBody>
      </p:sp>
      <p:graphicFrame>
        <p:nvGraphicFramePr>
          <p:cNvPr id="10" name="Diagram 9"/>
          <p:cNvGraphicFramePr/>
          <p:nvPr>
            <p:extLst/>
          </p:nvPr>
        </p:nvGraphicFramePr>
        <p:xfrm>
          <a:off x="545258" y="-2510928"/>
          <a:ext cx="9231923" cy="887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4090562" y="731942"/>
            <a:ext cx="2141316" cy="605294"/>
          </a:xfrm>
          <a:prstGeom prst="rect">
            <a:avLst/>
          </a:prstGeom>
          <a:noFill/>
        </p:spPr>
        <p:txBody>
          <a:bodyPr wrap="square" rtlCol="0">
            <a:spAutoFit/>
          </a:bodyPr>
          <a:lstStyle/>
          <a:p>
            <a:pPr algn="ctr">
              <a:lnSpc>
                <a:spcPts val="2000"/>
              </a:lnSpc>
            </a:pPr>
            <a:r>
              <a:rPr lang="en-US" sz="2400" b="1"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Competence</a:t>
            </a:r>
          </a:p>
          <a:p>
            <a:pPr algn="ctr">
              <a:lnSpc>
                <a:spcPts val="1000"/>
              </a:lnSpc>
            </a:pPr>
            <a:r>
              <a:rPr lang="en-US" sz="1200"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Improving Skill,               Knowledge, and Ability</a:t>
            </a:r>
          </a:p>
        </p:txBody>
      </p:sp>
      <p:sp>
        <p:nvSpPr>
          <p:cNvPr id="6" name="TextBox 5"/>
          <p:cNvSpPr txBox="1"/>
          <p:nvPr/>
        </p:nvSpPr>
        <p:spPr>
          <a:xfrm>
            <a:off x="5994033" y="1622875"/>
            <a:ext cx="2141316" cy="605294"/>
          </a:xfrm>
          <a:prstGeom prst="rect">
            <a:avLst/>
          </a:prstGeom>
          <a:noFill/>
        </p:spPr>
        <p:txBody>
          <a:bodyPr wrap="square" rtlCol="0">
            <a:spAutoFit/>
          </a:bodyPr>
          <a:lstStyle/>
          <a:p>
            <a:pPr algn="ctr">
              <a:lnSpc>
                <a:spcPts val="2000"/>
              </a:lnSpc>
            </a:pPr>
            <a:r>
              <a:rPr lang="en-US" sz="2400" b="1"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Compliance</a:t>
            </a:r>
          </a:p>
          <a:p>
            <a:pPr algn="ctr">
              <a:lnSpc>
                <a:spcPts val="1000"/>
              </a:lnSpc>
            </a:pPr>
            <a:r>
              <a:rPr lang="en-US" sz="1200"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Complying with Laws                           and Regulations</a:t>
            </a:r>
          </a:p>
        </p:txBody>
      </p:sp>
      <p:sp>
        <p:nvSpPr>
          <p:cNvPr id="7" name="TextBox 6"/>
          <p:cNvSpPr txBox="1"/>
          <p:nvPr/>
        </p:nvSpPr>
        <p:spPr>
          <a:xfrm>
            <a:off x="2120633" y="1659056"/>
            <a:ext cx="2141316" cy="605294"/>
          </a:xfrm>
          <a:prstGeom prst="rect">
            <a:avLst/>
          </a:prstGeom>
          <a:noFill/>
        </p:spPr>
        <p:txBody>
          <a:bodyPr wrap="square" rtlCol="0">
            <a:spAutoFit/>
          </a:bodyPr>
          <a:lstStyle/>
          <a:p>
            <a:pPr algn="ctr">
              <a:lnSpc>
                <a:spcPts val="2000"/>
              </a:lnSpc>
            </a:pPr>
            <a:r>
              <a:rPr lang="en-US" sz="2400" b="1"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Social Justice</a:t>
            </a:r>
          </a:p>
          <a:p>
            <a:pPr algn="ctr">
              <a:lnSpc>
                <a:spcPts val="1000"/>
              </a:lnSpc>
            </a:pPr>
            <a:r>
              <a:rPr lang="en-US" sz="1200"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Treating People Equitably                      and Ethically</a:t>
            </a:r>
          </a:p>
        </p:txBody>
      </p:sp>
      <p:sp>
        <p:nvSpPr>
          <p:cNvPr id="12" name="TextBox 11"/>
          <p:cNvSpPr txBox="1"/>
          <p:nvPr/>
        </p:nvSpPr>
        <p:spPr>
          <a:xfrm>
            <a:off x="2805959" y="3037780"/>
            <a:ext cx="2141316" cy="733534"/>
          </a:xfrm>
          <a:prstGeom prst="rect">
            <a:avLst/>
          </a:prstGeom>
          <a:noFill/>
        </p:spPr>
        <p:txBody>
          <a:bodyPr wrap="square" rtlCol="0">
            <a:spAutoFit/>
          </a:bodyPr>
          <a:lstStyle/>
          <a:p>
            <a:pPr algn="ctr">
              <a:lnSpc>
                <a:spcPts val="2000"/>
              </a:lnSpc>
            </a:pPr>
            <a:r>
              <a:rPr lang="en-US" sz="2400" b="1"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Dignity</a:t>
            </a:r>
          </a:p>
          <a:p>
            <a:pPr algn="ctr">
              <a:lnSpc>
                <a:spcPts val="1000"/>
              </a:lnSpc>
            </a:pPr>
            <a:r>
              <a:rPr lang="en-US" sz="1200"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Affirming the Value                    and Interconnectedness                         of Every Person</a:t>
            </a:r>
          </a:p>
        </p:txBody>
      </p:sp>
      <p:sp>
        <p:nvSpPr>
          <p:cNvPr id="13" name="TextBox 12"/>
          <p:cNvSpPr txBox="1"/>
          <p:nvPr/>
        </p:nvSpPr>
        <p:spPr>
          <a:xfrm>
            <a:off x="5509587" y="3037780"/>
            <a:ext cx="2382455" cy="861774"/>
          </a:xfrm>
          <a:prstGeom prst="rect">
            <a:avLst/>
          </a:prstGeom>
          <a:noFill/>
        </p:spPr>
        <p:txBody>
          <a:bodyPr wrap="square" rtlCol="0">
            <a:spAutoFit/>
          </a:bodyPr>
          <a:lstStyle/>
          <a:p>
            <a:pPr algn="ctr">
              <a:lnSpc>
                <a:spcPts val="2000"/>
              </a:lnSpc>
            </a:pPr>
            <a:r>
              <a:rPr lang="en-US" sz="2400" b="1"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Organization Development</a:t>
            </a:r>
          </a:p>
          <a:p>
            <a:pPr algn="ctr">
              <a:lnSpc>
                <a:spcPts val="1000"/>
              </a:lnSpc>
            </a:pPr>
            <a:r>
              <a:rPr lang="en-US" sz="1200" dirty="0">
                <a:solidFill>
                  <a:schemeClr val="bg2">
                    <a:lumMod val="50000"/>
                  </a:schemeClr>
                </a:solidFill>
                <a:latin typeface="Perpetua" panose="02020502060401020303" pitchFamily="18" charset="0"/>
                <a:ea typeface="Microsoft Himalaya" panose="01010100010101010101" pitchFamily="2" charset="0"/>
                <a:cs typeface="Microsoft Himalaya" panose="01010100010101010101" pitchFamily="2" charset="0"/>
              </a:rPr>
              <a:t>Improving Organizational                Performance</a:t>
            </a:r>
          </a:p>
        </p:txBody>
      </p:sp>
    </p:spTree>
    <p:custDataLst>
      <p:tags r:id="rId1"/>
    </p:custDataLst>
    <p:extLst>
      <p:ext uri="{BB962C8B-B14F-4D97-AF65-F5344CB8AC3E}">
        <p14:creationId xmlns:p14="http://schemas.microsoft.com/office/powerpoint/2010/main" val="4004850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13502">
        <p15:prstTrans prst="pageCurlDouble"/>
      </p:transition>
    </mc:Choice>
    <mc:Fallback xmlns="">
      <p:transition xmlns:p14="http://schemas.microsoft.com/office/powerpoint/2010/main" spd="slow" advTm="135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0089AE53-1370-4B48-8656-989B9BC81CD0}"/>
                                            </p:graphicEl>
                                          </p:spTgt>
                                        </p:tgtEl>
                                        <p:attrNameLst>
                                          <p:attrName>style.visibility</p:attrName>
                                        </p:attrNameLst>
                                      </p:cBhvr>
                                      <p:to>
                                        <p:strVal val="visible"/>
                                      </p:to>
                                    </p:set>
                                    <p:anim calcmode="lin" valueType="num">
                                      <p:cBhvr additive="base">
                                        <p:cTn id="7" dur="2000" fill="hold"/>
                                        <p:tgtEl>
                                          <p:spTgt spid="10">
                                            <p:graphicEl>
                                              <a:dgm id="{0089AE53-1370-4B48-8656-989B9BC81CD0}"/>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
                                            <p:graphicEl>
                                              <a:dgm id="{0089AE53-1370-4B48-8656-989B9BC81CD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graphicEl>
                                              <a:dgm id="{B08DFAF3-4765-47F3-8BDB-999322A03184}"/>
                                            </p:graphicEl>
                                          </p:spTgt>
                                        </p:tgtEl>
                                        <p:attrNameLst>
                                          <p:attrName>style.visibility</p:attrName>
                                        </p:attrNameLst>
                                      </p:cBhvr>
                                      <p:to>
                                        <p:strVal val="visible"/>
                                      </p:to>
                                    </p:set>
                                    <p:anim calcmode="lin" valueType="num">
                                      <p:cBhvr additive="base">
                                        <p:cTn id="11" dur="2000" fill="hold"/>
                                        <p:tgtEl>
                                          <p:spTgt spid="10">
                                            <p:graphicEl>
                                              <a:dgm id="{B08DFAF3-4765-47F3-8BDB-999322A03184}"/>
                                            </p:graphic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graphicEl>
                                              <a:dgm id="{B08DFAF3-4765-47F3-8BDB-999322A03184}"/>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graphicEl>
                                              <a:dgm id="{212DD730-B842-455F-89CB-0FB8FC091B12}"/>
                                            </p:graphicEl>
                                          </p:spTgt>
                                        </p:tgtEl>
                                        <p:attrNameLst>
                                          <p:attrName>style.visibility</p:attrName>
                                        </p:attrNameLst>
                                      </p:cBhvr>
                                      <p:to>
                                        <p:strVal val="visible"/>
                                      </p:to>
                                    </p:set>
                                    <p:anim calcmode="lin" valueType="num">
                                      <p:cBhvr additive="base">
                                        <p:cTn id="15" dur="2000" fill="hold"/>
                                        <p:tgtEl>
                                          <p:spTgt spid="10">
                                            <p:graphicEl>
                                              <a:dgm id="{212DD730-B842-455F-89CB-0FB8FC091B12}"/>
                                            </p:graphic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0">
                                            <p:graphicEl>
                                              <a:dgm id="{212DD730-B842-455F-89CB-0FB8FC091B12}"/>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graphicEl>
                                              <a:dgm id="{D6257B7B-2B83-4322-A0A2-273FD48887AA}"/>
                                            </p:graphicEl>
                                          </p:spTgt>
                                        </p:tgtEl>
                                        <p:attrNameLst>
                                          <p:attrName>style.visibility</p:attrName>
                                        </p:attrNameLst>
                                      </p:cBhvr>
                                      <p:to>
                                        <p:strVal val="visible"/>
                                      </p:to>
                                    </p:set>
                                    <p:anim calcmode="lin" valueType="num">
                                      <p:cBhvr additive="base">
                                        <p:cTn id="19" dur="2000" fill="hold"/>
                                        <p:tgtEl>
                                          <p:spTgt spid="10">
                                            <p:graphicEl>
                                              <a:dgm id="{D6257B7B-2B83-4322-A0A2-273FD48887AA}"/>
                                            </p:graphic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
                                            <p:graphicEl>
                                              <a:dgm id="{D6257B7B-2B83-4322-A0A2-273FD48887AA}"/>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graphicEl>
                                              <a:dgm id="{B7110294-036E-49DC-80CE-5B6BA9A3EED7}"/>
                                            </p:graphicEl>
                                          </p:spTgt>
                                        </p:tgtEl>
                                        <p:attrNameLst>
                                          <p:attrName>style.visibility</p:attrName>
                                        </p:attrNameLst>
                                      </p:cBhvr>
                                      <p:to>
                                        <p:strVal val="visible"/>
                                      </p:to>
                                    </p:set>
                                    <p:anim calcmode="lin" valueType="num">
                                      <p:cBhvr additive="base">
                                        <p:cTn id="23" dur="2000" fill="hold"/>
                                        <p:tgtEl>
                                          <p:spTgt spid="10">
                                            <p:graphicEl>
                                              <a:dgm id="{B7110294-036E-49DC-80CE-5B6BA9A3EED7}"/>
                                            </p:graphic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0">
                                            <p:graphicEl>
                                              <a:dgm id="{B7110294-036E-49DC-80CE-5B6BA9A3EED7}"/>
                                            </p:graphicEl>
                                          </p:spTgt>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0" fill="hold"/>
                                        <p:tgtEl>
                                          <p:spTgt spid="11"/>
                                        </p:tgtEl>
                                        <p:attrNameLst>
                                          <p:attrName>ppt_x</p:attrName>
                                        </p:attrNameLst>
                                      </p:cBhvr>
                                      <p:tavLst>
                                        <p:tav tm="0">
                                          <p:val>
                                            <p:strVal val="#ppt_x"/>
                                          </p:val>
                                        </p:tav>
                                        <p:tav tm="100000">
                                          <p:val>
                                            <p:strVal val="#ppt_x"/>
                                          </p:val>
                                        </p:tav>
                                      </p:tavLst>
                                    </p:anim>
                                    <p:anim calcmode="lin" valueType="num">
                                      <p:cBhvr additive="base">
                                        <p:cTn id="28" dur="30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10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3000" fill="hold"/>
                                        <p:tgtEl>
                                          <p:spTgt spid="6"/>
                                        </p:tgtEl>
                                        <p:attrNameLst>
                                          <p:attrName>ppt_x</p:attrName>
                                        </p:attrNameLst>
                                      </p:cBhvr>
                                      <p:tavLst>
                                        <p:tav tm="0">
                                          <p:val>
                                            <p:strVal val="1+#ppt_w/2"/>
                                          </p:val>
                                        </p:tav>
                                        <p:tav tm="100000">
                                          <p:val>
                                            <p:strVal val="#ppt_x"/>
                                          </p:val>
                                        </p:tav>
                                      </p:tavLst>
                                    </p:anim>
                                    <p:anim calcmode="lin" valueType="num">
                                      <p:cBhvr additive="base">
                                        <p:cTn id="32" dur="300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2" fill="hold" grpId="0" nodeType="withEffect">
                                  <p:stCondLst>
                                    <p:cond delay="2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3000" fill="hold"/>
                                        <p:tgtEl>
                                          <p:spTgt spid="12"/>
                                        </p:tgtEl>
                                        <p:attrNameLst>
                                          <p:attrName>ppt_x</p:attrName>
                                        </p:attrNameLst>
                                      </p:cBhvr>
                                      <p:tavLst>
                                        <p:tav tm="0">
                                          <p:val>
                                            <p:strVal val="0-#ppt_w/2"/>
                                          </p:val>
                                        </p:tav>
                                        <p:tav tm="100000">
                                          <p:val>
                                            <p:strVal val="#ppt_x"/>
                                          </p:val>
                                        </p:tav>
                                      </p:tavLst>
                                    </p:anim>
                                    <p:anim calcmode="lin" valueType="num">
                                      <p:cBhvr additive="base">
                                        <p:cTn id="36" dur="30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30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3000" fill="hold"/>
                                        <p:tgtEl>
                                          <p:spTgt spid="13"/>
                                        </p:tgtEl>
                                        <p:attrNameLst>
                                          <p:attrName>ppt_x</p:attrName>
                                        </p:attrNameLst>
                                      </p:cBhvr>
                                      <p:tavLst>
                                        <p:tav tm="0">
                                          <p:val>
                                            <p:strVal val="1+#ppt_w/2"/>
                                          </p:val>
                                        </p:tav>
                                        <p:tav tm="100000">
                                          <p:val>
                                            <p:strVal val="#ppt_x"/>
                                          </p:val>
                                        </p:tav>
                                      </p:tavLst>
                                    </p:anim>
                                    <p:anim calcmode="lin" valueType="num">
                                      <p:cBhvr additive="base">
                                        <p:cTn id="40" dur="30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9" fill="hold" grpId="0" nodeType="withEffect">
                                  <p:stCondLst>
                                    <p:cond delay="400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3000" fill="hold"/>
                                        <p:tgtEl>
                                          <p:spTgt spid="7"/>
                                        </p:tgtEl>
                                        <p:attrNameLst>
                                          <p:attrName>ppt_x</p:attrName>
                                        </p:attrNameLst>
                                      </p:cBhvr>
                                      <p:tavLst>
                                        <p:tav tm="0">
                                          <p:val>
                                            <p:strVal val="0-#ppt_w/2"/>
                                          </p:val>
                                        </p:tav>
                                        <p:tav tm="100000">
                                          <p:val>
                                            <p:strVal val="#ppt_x"/>
                                          </p:val>
                                        </p:tav>
                                      </p:tavLst>
                                    </p:anim>
                                    <p:anim calcmode="lin" valueType="num">
                                      <p:cBhvr additive="base">
                                        <p:cTn id="44" dur="3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1" grpId="0"/>
      <p:bldP spid="6" grpId="0"/>
      <p:bldP spid="7"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628900" y="472211"/>
            <a:ext cx="6203400" cy="868955"/>
          </a:xfrm>
        </p:spPr>
        <p:txBody>
          <a:bodyPr>
            <a:normAutofit fontScale="90000"/>
          </a:bodyPr>
          <a:lstStyle/>
          <a:p>
            <a:pPr algn="ctr"/>
            <a:r>
              <a:rPr lang="en-US" sz="2700" dirty="0"/>
              <a:t>COMPETENCE: IMPROVING SKILLS, KNOWLEDGE, AND ABILITY</a:t>
            </a:r>
          </a:p>
        </p:txBody>
      </p:sp>
      <p:sp>
        <p:nvSpPr>
          <p:cNvPr id="36" name="Content Placeholder 35"/>
          <p:cNvSpPr>
            <a:spLocks noGrp="1"/>
          </p:cNvSpPr>
          <p:nvPr>
            <p:ph type="subTitle" idx="13"/>
          </p:nvPr>
        </p:nvSpPr>
        <p:spPr/>
        <p:txBody>
          <a:bodyPr>
            <a:noAutofit/>
          </a:bodyPr>
          <a:lstStyle/>
          <a:p>
            <a:pPr algn="l">
              <a:lnSpc>
                <a:spcPct val="100000"/>
              </a:lnSpc>
            </a:pPr>
            <a:r>
              <a:rPr lang="en-US" sz="2400" i="1" dirty="0"/>
              <a:t>This approach focuses on </a:t>
            </a:r>
            <a:r>
              <a:rPr lang="en-US" sz="2400" dirty="0"/>
              <a:t>increasing the competence of individuals and organizations to interact effectively in the context of many similarities and differences. Measures of success align with demonstrated competence.</a:t>
            </a:r>
          </a:p>
          <a:p>
            <a:pPr algn="l">
              <a:lnSpc>
                <a:spcPct val="100000"/>
              </a:lnSpc>
              <a:spcBef>
                <a:spcPts val="1200"/>
              </a:spcBef>
            </a:pPr>
            <a:r>
              <a:rPr lang="en-US" sz="2000" dirty="0"/>
              <a:t>Terms sometimes used when describing this approach:</a:t>
            </a:r>
          </a:p>
        </p:txBody>
      </p:sp>
      <p:grpSp>
        <p:nvGrpSpPr>
          <p:cNvPr id="10" name="Diagram group"/>
          <p:cNvGrpSpPr/>
          <p:nvPr/>
        </p:nvGrpSpPr>
        <p:grpSpPr>
          <a:xfrm>
            <a:off x="311700" y="109531"/>
            <a:ext cx="2029884" cy="1427102"/>
            <a:chOff x="3126472" y="1664791"/>
            <a:chExt cx="3019762" cy="3019754"/>
          </a:xfrm>
          <a:scene3d>
            <a:camera prst="perspectiveRelaxed"/>
            <a:lightRig rig="soft" dir="t"/>
            <a:backdrop>
              <a:anchor x="0" y="0" z="-210000"/>
              <a:norm dx="0" dy="0" dz="914400"/>
              <a:up dx="0" dy="914400" dz="0"/>
            </a:backdrop>
          </a:scene3d>
        </p:grpSpPr>
        <p:grpSp>
          <p:nvGrpSpPr>
            <p:cNvPr id="11" name="Group 10"/>
            <p:cNvGrpSpPr/>
            <p:nvPr/>
          </p:nvGrpSpPr>
          <p:grpSpPr>
            <a:xfrm>
              <a:off x="3126472" y="1664791"/>
              <a:ext cx="3019762" cy="3019754"/>
              <a:chOff x="3126472" y="1664791"/>
              <a:chExt cx="3019762" cy="3019754"/>
            </a:xfrm>
            <a:scene3d>
              <a:camera prst="perspectiveRelaxed"/>
              <a:lightRig rig="soft" dir="t"/>
              <a:backdrop>
                <a:anchor x="0" y="0" z="-210000"/>
                <a:norm dx="0" dy="0" dz="914400"/>
                <a:up dx="0" dy="914400" dz="0"/>
              </a:backdrop>
            </a:scene3d>
          </p:grpSpPr>
          <p:sp>
            <p:nvSpPr>
              <p:cNvPr id="12" name="Oval 11"/>
              <p:cNvSpPr/>
              <p:nvPr/>
            </p:nvSpPr>
            <p:spPr>
              <a:xfrm>
                <a:off x="3126472" y="1664791"/>
                <a:ext cx="3019762" cy="3019754"/>
              </a:xfrm>
              <a:prstGeom prst="ellipse">
                <a:avLst/>
              </a:prstGeom>
              <a:sp3d extrusionH="152250" prstMaterial="matte">
                <a:bevelT w="165100" prst="coolSlant"/>
              </a:sp3d>
            </p:spPr>
            <p:style>
              <a:lnRef idx="0">
                <a:schemeClr val="lt1">
                  <a:hueOff val="0"/>
                  <a:satOff val="0"/>
                  <a:lumOff val="0"/>
                  <a:alphaOff val="0"/>
                </a:schemeClr>
              </a:lnRef>
              <a:fillRef idx="1">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3" name="Oval 4"/>
              <p:cNvSpPr/>
              <p:nvPr/>
            </p:nvSpPr>
            <p:spPr>
              <a:xfrm>
                <a:off x="3568706" y="2107024"/>
                <a:ext cx="2135294" cy="213528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85738" tIns="185738" rIns="185738" bIns="185738" numCol="1" spcCol="1270" anchor="ctr" anchorCtr="0">
                <a:noAutofit/>
                <a:sp3d extrusionH="28000" prstMaterial="matte"/>
              </a:bodyPr>
              <a:lstStyle/>
              <a:p>
                <a:pPr algn="ctr" defTabSz="2166938">
                  <a:lnSpc>
                    <a:spcPct val="90000"/>
                  </a:lnSpc>
                  <a:spcBef>
                    <a:spcPct val="0"/>
                  </a:spcBef>
                  <a:spcAft>
                    <a:spcPct val="35000"/>
                  </a:spcAft>
                </a:pPr>
                <a:r>
                  <a:rPr lang="en-US" sz="4875" kern="1200" dirty="0"/>
                  <a:t> </a:t>
                </a:r>
              </a:p>
            </p:txBody>
          </p:sp>
        </p:grpSp>
      </p:grpSp>
      <p:sp>
        <p:nvSpPr>
          <p:cNvPr id="14" name="TextBox 13"/>
          <p:cNvSpPr txBox="1"/>
          <p:nvPr/>
        </p:nvSpPr>
        <p:spPr>
          <a:xfrm>
            <a:off x="389975" y="671193"/>
            <a:ext cx="1873334" cy="525785"/>
          </a:xfrm>
          <a:prstGeom prst="rect">
            <a:avLst/>
          </a:prstGeom>
          <a:noFill/>
        </p:spPr>
        <p:txBody>
          <a:bodyPr wrap="square" rtlCol="0">
            <a:spAutoFit/>
          </a:bodyPr>
          <a:lstStyle/>
          <a:p>
            <a:pPr algn="ctr">
              <a:lnSpc>
                <a:spcPts val="1500"/>
              </a:lnSpc>
            </a:pPr>
            <a:r>
              <a:rPr lang="en-US" sz="1800" b="1"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Competence</a:t>
            </a:r>
          </a:p>
          <a:p>
            <a:pPr algn="ctr">
              <a:lnSpc>
                <a:spcPts val="750"/>
              </a:lnSpc>
            </a:pPr>
            <a:endParaRPr lang="en-US" sz="9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endParaRPr>
          </a:p>
          <a:p>
            <a:pPr algn="ctr"/>
            <a:r>
              <a:rPr lang="en-US" sz="9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Improving Skill, Knowledge, and Ability</a:t>
            </a:r>
          </a:p>
        </p:txBody>
      </p:sp>
      <p:sp>
        <p:nvSpPr>
          <p:cNvPr id="2" name="TextBox 1"/>
          <p:cNvSpPr txBox="1"/>
          <p:nvPr/>
        </p:nvSpPr>
        <p:spPr>
          <a:xfrm>
            <a:off x="343784" y="3910262"/>
            <a:ext cx="4164047" cy="1538883"/>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dk2"/>
                </a:solidFill>
              </a:rPr>
              <a:t>Awareness</a:t>
            </a:r>
          </a:p>
          <a:p>
            <a:pPr marL="228600" indent="-228600">
              <a:buFont typeface="Arial" panose="020B0604020202020204" pitchFamily="34" charset="0"/>
              <a:buChar char="•"/>
            </a:pPr>
            <a:r>
              <a:rPr lang="en-US" sz="2000" dirty="0">
                <a:solidFill>
                  <a:schemeClr val="dk2"/>
                </a:solidFill>
              </a:rPr>
              <a:t>Bias reduction </a:t>
            </a:r>
            <a:br>
              <a:rPr lang="en-US" sz="2000" dirty="0">
                <a:solidFill>
                  <a:schemeClr val="dk2"/>
                </a:solidFill>
              </a:rPr>
            </a:br>
            <a:r>
              <a:rPr lang="en-US" sz="2000" dirty="0">
                <a:solidFill>
                  <a:schemeClr val="dk2"/>
                </a:solidFill>
              </a:rPr>
              <a:t>(conscious and unconscious)</a:t>
            </a:r>
          </a:p>
          <a:p>
            <a:pPr marL="228600" indent="-228600">
              <a:buFont typeface="Arial" panose="020B0604020202020204" pitchFamily="34" charset="0"/>
              <a:buChar char="•"/>
            </a:pPr>
            <a:r>
              <a:rPr lang="en-US" sz="2000" dirty="0">
                <a:solidFill>
                  <a:schemeClr val="dk2"/>
                </a:solidFill>
              </a:rPr>
              <a:t>Cultural competence</a:t>
            </a:r>
          </a:p>
          <a:p>
            <a:endParaRPr lang="en-US" dirty="0"/>
          </a:p>
        </p:txBody>
      </p:sp>
      <p:sp>
        <p:nvSpPr>
          <p:cNvPr id="15" name="TextBox 14"/>
          <p:cNvSpPr txBox="1"/>
          <p:nvPr/>
        </p:nvSpPr>
        <p:spPr>
          <a:xfrm>
            <a:off x="4719263" y="3910260"/>
            <a:ext cx="4164047" cy="1231106"/>
          </a:xfrm>
          <a:prstGeom prst="rect">
            <a:avLst/>
          </a:prstGeom>
          <a:noFill/>
        </p:spPr>
        <p:txBody>
          <a:bodyPr wrap="square" rtlCol="0">
            <a:spAutoFit/>
          </a:bodyPr>
          <a:lstStyle/>
          <a:p>
            <a:pPr marL="228600" indent="-228600">
              <a:buFont typeface="Arial" panose="020B0604020202020204" pitchFamily="34" charset="0"/>
              <a:buChar char="•"/>
            </a:pPr>
            <a:r>
              <a:rPr lang="en-US" sz="2000" dirty="0" err="1">
                <a:solidFill>
                  <a:schemeClr val="dk2"/>
                </a:solidFill>
              </a:rPr>
              <a:t>D&amp;I</a:t>
            </a:r>
            <a:r>
              <a:rPr lang="en-US" sz="2000" dirty="0">
                <a:solidFill>
                  <a:schemeClr val="dk2"/>
                </a:solidFill>
              </a:rPr>
              <a:t> skills training</a:t>
            </a:r>
          </a:p>
          <a:p>
            <a:pPr marL="228600" indent="-228600">
              <a:buFont typeface="Arial" panose="020B0604020202020204" pitchFamily="34" charset="0"/>
              <a:buChar char="•"/>
            </a:pPr>
            <a:r>
              <a:rPr lang="en-US" sz="2000" dirty="0">
                <a:solidFill>
                  <a:schemeClr val="dk2"/>
                </a:solidFill>
              </a:rPr>
              <a:t>Intercultural communications</a:t>
            </a:r>
          </a:p>
          <a:p>
            <a:pPr marL="228600" indent="-228600">
              <a:buFont typeface="Arial" panose="020B0604020202020204" pitchFamily="34" charset="0"/>
              <a:buChar char="•"/>
            </a:pPr>
            <a:r>
              <a:rPr lang="en-US" sz="2000" dirty="0">
                <a:solidFill>
                  <a:schemeClr val="dk2"/>
                </a:solidFill>
              </a:rPr>
              <a:t>Multicultural education</a:t>
            </a:r>
          </a:p>
          <a:p>
            <a:endParaRPr lang="en-US" dirty="0"/>
          </a:p>
        </p:txBody>
      </p:sp>
    </p:spTree>
    <p:extLst>
      <p:ext uri="{BB962C8B-B14F-4D97-AF65-F5344CB8AC3E}">
        <p14:creationId xmlns:p14="http://schemas.microsoft.com/office/powerpoint/2010/main" val="2321379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628900" y="476971"/>
            <a:ext cx="6203400" cy="868955"/>
          </a:xfrm>
        </p:spPr>
        <p:txBody>
          <a:bodyPr>
            <a:normAutofit fontScale="90000"/>
          </a:bodyPr>
          <a:lstStyle/>
          <a:p>
            <a:pPr algn="ctr"/>
            <a:r>
              <a:rPr lang="en-US" sz="2700" dirty="0"/>
              <a:t>COMPLIANCE:  COMPLYING WITH LAWS AND REGULATIONS</a:t>
            </a:r>
          </a:p>
        </p:txBody>
      </p:sp>
      <p:sp>
        <p:nvSpPr>
          <p:cNvPr id="36" name="Content Placeholder 35"/>
          <p:cNvSpPr>
            <a:spLocks noGrp="1"/>
          </p:cNvSpPr>
          <p:nvPr>
            <p:ph type="subTitle" idx="13"/>
          </p:nvPr>
        </p:nvSpPr>
        <p:spPr>
          <a:xfrm>
            <a:off x="311700" y="1679281"/>
            <a:ext cx="8520600" cy="4585354"/>
          </a:xfrm>
        </p:spPr>
        <p:txBody>
          <a:bodyPr>
            <a:noAutofit/>
          </a:bodyPr>
          <a:lstStyle/>
          <a:p>
            <a:pPr algn="l">
              <a:lnSpc>
                <a:spcPct val="100000"/>
              </a:lnSpc>
            </a:pPr>
            <a:r>
              <a:rPr lang="en-US" sz="2400" i="1" dirty="0"/>
              <a:t>Most organizational and societal entities have </a:t>
            </a:r>
            <a:r>
              <a:rPr lang="en-US" sz="2400" dirty="0"/>
              <a:t>laws, rules, codes, guidelines, norms, and the like that indicate how people within and sometimes outside of those entities are expected and/or required to behave.</a:t>
            </a:r>
          </a:p>
          <a:p>
            <a:pPr algn="l">
              <a:lnSpc>
                <a:spcPct val="100000"/>
              </a:lnSpc>
              <a:spcBef>
                <a:spcPts val="1200"/>
              </a:spcBef>
            </a:pPr>
            <a:r>
              <a:rPr lang="en-US" sz="2000" dirty="0"/>
              <a:t>Terms sometimes used when describing this approach:</a:t>
            </a:r>
          </a:p>
        </p:txBody>
      </p:sp>
      <p:grpSp>
        <p:nvGrpSpPr>
          <p:cNvPr id="10" name="Diagram group"/>
          <p:cNvGrpSpPr/>
          <p:nvPr/>
        </p:nvGrpSpPr>
        <p:grpSpPr>
          <a:xfrm>
            <a:off x="311700" y="109531"/>
            <a:ext cx="2029884" cy="1427102"/>
            <a:chOff x="3126472" y="1664791"/>
            <a:chExt cx="3019762" cy="3019754"/>
          </a:xfrm>
          <a:scene3d>
            <a:camera prst="perspectiveRelaxed"/>
            <a:lightRig rig="soft" dir="t"/>
            <a:backdrop>
              <a:anchor x="0" y="0" z="-210000"/>
              <a:norm dx="0" dy="0" dz="914400"/>
              <a:up dx="0" dy="914400" dz="0"/>
            </a:backdrop>
          </a:scene3d>
        </p:grpSpPr>
        <p:grpSp>
          <p:nvGrpSpPr>
            <p:cNvPr id="11" name="Group 10"/>
            <p:cNvGrpSpPr/>
            <p:nvPr/>
          </p:nvGrpSpPr>
          <p:grpSpPr>
            <a:xfrm>
              <a:off x="3126472" y="1664791"/>
              <a:ext cx="3019762" cy="3019754"/>
              <a:chOff x="3126472" y="1664791"/>
              <a:chExt cx="3019762" cy="3019754"/>
            </a:xfrm>
            <a:scene3d>
              <a:camera prst="perspectiveRelaxed"/>
              <a:lightRig rig="soft" dir="t"/>
              <a:backdrop>
                <a:anchor x="0" y="0" z="-210000"/>
                <a:norm dx="0" dy="0" dz="914400"/>
                <a:up dx="0" dy="914400" dz="0"/>
              </a:backdrop>
            </a:scene3d>
          </p:grpSpPr>
          <p:sp>
            <p:nvSpPr>
              <p:cNvPr id="12" name="Oval 11"/>
              <p:cNvSpPr/>
              <p:nvPr/>
            </p:nvSpPr>
            <p:spPr>
              <a:xfrm>
                <a:off x="3126472" y="1664791"/>
                <a:ext cx="3019762" cy="3019754"/>
              </a:xfrm>
              <a:prstGeom prst="ellipse">
                <a:avLst/>
              </a:prstGeom>
              <a:sp3d extrusionH="152250" prstMaterial="matte">
                <a:bevelT w="165100" prst="coolSlant"/>
              </a:sp3d>
            </p:spPr>
            <p:style>
              <a:lnRef idx="0">
                <a:schemeClr val="lt1">
                  <a:hueOff val="0"/>
                  <a:satOff val="0"/>
                  <a:lumOff val="0"/>
                  <a:alphaOff val="0"/>
                </a:schemeClr>
              </a:lnRef>
              <a:fillRef idx="1">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3" name="Oval 4"/>
              <p:cNvSpPr/>
              <p:nvPr/>
            </p:nvSpPr>
            <p:spPr>
              <a:xfrm>
                <a:off x="3568706" y="2107024"/>
                <a:ext cx="2135294" cy="213528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85738" tIns="185738" rIns="185738" bIns="185738" numCol="1" spcCol="1270" anchor="ctr" anchorCtr="0">
                <a:noAutofit/>
                <a:sp3d extrusionH="28000" prstMaterial="matte"/>
              </a:bodyPr>
              <a:lstStyle/>
              <a:p>
                <a:pPr algn="ctr" defTabSz="2166938">
                  <a:lnSpc>
                    <a:spcPct val="90000"/>
                  </a:lnSpc>
                  <a:spcBef>
                    <a:spcPct val="0"/>
                  </a:spcBef>
                  <a:spcAft>
                    <a:spcPct val="35000"/>
                  </a:spcAft>
                </a:pPr>
                <a:r>
                  <a:rPr lang="en-US" sz="4875" kern="1200" dirty="0"/>
                  <a:t> </a:t>
                </a:r>
              </a:p>
            </p:txBody>
          </p:sp>
        </p:grpSp>
      </p:grpSp>
      <p:sp>
        <p:nvSpPr>
          <p:cNvPr id="14" name="TextBox 13"/>
          <p:cNvSpPr txBox="1"/>
          <p:nvPr/>
        </p:nvSpPr>
        <p:spPr>
          <a:xfrm>
            <a:off x="389975" y="671193"/>
            <a:ext cx="1873334" cy="525785"/>
          </a:xfrm>
          <a:prstGeom prst="rect">
            <a:avLst/>
          </a:prstGeom>
          <a:noFill/>
        </p:spPr>
        <p:txBody>
          <a:bodyPr wrap="square" rtlCol="0">
            <a:spAutoFit/>
          </a:bodyPr>
          <a:lstStyle/>
          <a:p>
            <a:pPr algn="ctr">
              <a:lnSpc>
                <a:spcPts val="1500"/>
              </a:lnSpc>
            </a:pPr>
            <a:r>
              <a:rPr lang="en-US" sz="1800" b="1"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Compliance</a:t>
            </a:r>
          </a:p>
          <a:p>
            <a:pPr algn="ctr">
              <a:lnSpc>
                <a:spcPts val="750"/>
              </a:lnSpc>
            </a:pPr>
            <a:endParaRPr lang="en-US" sz="9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endParaRPr>
          </a:p>
          <a:p>
            <a:pPr algn="ctr"/>
            <a:r>
              <a:rPr lang="en-US" sz="9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Complying with Laws and Regulations</a:t>
            </a:r>
          </a:p>
        </p:txBody>
      </p:sp>
      <p:sp>
        <p:nvSpPr>
          <p:cNvPr id="2" name="TextBox 1"/>
          <p:cNvSpPr txBox="1"/>
          <p:nvPr/>
        </p:nvSpPr>
        <p:spPr>
          <a:xfrm>
            <a:off x="343784" y="3965126"/>
            <a:ext cx="4164047" cy="1231106"/>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dk2"/>
                </a:solidFill>
              </a:rPr>
              <a:t>Affirmative action</a:t>
            </a:r>
          </a:p>
          <a:p>
            <a:pPr marL="228600" indent="-228600">
              <a:buFont typeface="Arial" panose="020B0604020202020204" pitchFamily="34" charset="0"/>
              <a:buChar char="•"/>
            </a:pPr>
            <a:r>
              <a:rPr lang="en-US" sz="2000" dirty="0">
                <a:solidFill>
                  <a:schemeClr val="dk2"/>
                </a:solidFill>
              </a:rPr>
              <a:t>Employment equity</a:t>
            </a:r>
          </a:p>
          <a:p>
            <a:pPr marL="228600" indent="-228600">
              <a:buFont typeface="Arial" panose="020B0604020202020204" pitchFamily="34" charset="0"/>
              <a:buChar char="•"/>
            </a:pPr>
            <a:r>
              <a:rPr lang="en-US" sz="2000" dirty="0">
                <a:solidFill>
                  <a:schemeClr val="dk2"/>
                </a:solidFill>
              </a:rPr>
              <a:t>Equal Opportunity</a:t>
            </a:r>
          </a:p>
          <a:p>
            <a:endParaRPr lang="en-US" dirty="0"/>
          </a:p>
        </p:txBody>
      </p:sp>
      <p:sp>
        <p:nvSpPr>
          <p:cNvPr id="15" name="TextBox 14"/>
          <p:cNvSpPr txBox="1"/>
          <p:nvPr/>
        </p:nvSpPr>
        <p:spPr>
          <a:xfrm>
            <a:off x="4057524" y="3965124"/>
            <a:ext cx="4164047" cy="1231106"/>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dk2"/>
                </a:solidFill>
              </a:rPr>
              <a:t>Human Rights</a:t>
            </a:r>
          </a:p>
          <a:p>
            <a:pPr marL="228600" indent="-228600">
              <a:buFont typeface="Arial" panose="020B0604020202020204" pitchFamily="34" charset="0"/>
              <a:buChar char="•"/>
            </a:pPr>
            <a:r>
              <a:rPr lang="en-US" sz="2000" dirty="0">
                <a:solidFill>
                  <a:schemeClr val="dk2"/>
                </a:solidFill>
              </a:rPr>
              <a:t>Regulatory</a:t>
            </a:r>
          </a:p>
          <a:p>
            <a:pPr marL="228600" indent="-228600">
              <a:buFont typeface="Arial" panose="020B0604020202020204" pitchFamily="34" charset="0"/>
              <a:buChar char="•"/>
            </a:pPr>
            <a:r>
              <a:rPr lang="en-US" sz="2000" dirty="0">
                <a:solidFill>
                  <a:schemeClr val="dk2"/>
                </a:solidFill>
              </a:rPr>
              <a:t>Representation/targets/quotas</a:t>
            </a:r>
          </a:p>
          <a:p>
            <a:endParaRPr lang="en-US" dirty="0"/>
          </a:p>
        </p:txBody>
      </p:sp>
    </p:spTree>
    <p:extLst>
      <p:ext uri="{BB962C8B-B14F-4D97-AF65-F5344CB8AC3E}">
        <p14:creationId xmlns:p14="http://schemas.microsoft.com/office/powerpoint/2010/main" val="486729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Diagram group"/>
          <p:cNvGrpSpPr/>
          <p:nvPr/>
        </p:nvGrpSpPr>
        <p:grpSpPr>
          <a:xfrm>
            <a:off x="311700" y="109531"/>
            <a:ext cx="2029884" cy="1427102"/>
            <a:chOff x="3126472" y="1664791"/>
            <a:chExt cx="3019762" cy="3019754"/>
          </a:xfrm>
          <a:scene3d>
            <a:camera prst="perspectiveRelaxed"/>
            <a:lightRig rig="soft" dir="t"/>
            <a:backdrop>
              <a:anchor x="0" y="0" z="-210000"/>
              <a:norm dx="0" dy="0" dz="914400"/>
              <a:up dx="0" dy="914400" dz="0"/>
            </a:backdrop>
          </a:scene3d>
        </p:grpSpPr>
        <p:grpSp>
          <p:nvGrpSpPr>
            <p:cNvPr id="11" name="Group 10"/>
            <p:cNvGrpSpPr/>
            <p:nvPr/>
          </p:nvGrpSpPr>
          <p:grpSpPr>
            <a:xfrm>
              <a:off x="3126472" y="1664791"/>
              <a:ext cx="3019762" cy="3019754"/>
              <a:chOff x="3126472" y="1664791"/>
              <a:chExt cx="3019762" cy="3019754"/>
            </a:xfrm>
            <a:scene3d>
              <a:camera prst="perspectiveRelaxed"/>
              <a:lightRig rig="soft" dir="t"/>
              <a:backdrop>
                <a:anchor x="0" y="0" z="-210000"/>
                <a:norm dx="0" dy="0" dz="914400"/>
                <a:up dx="0" dy="914400" dz="0"/>
              </a:backdrop>
            </a:scene3d>
          </p:grpSpPr>
          <p:sp>
            <p:nvSpPr>
              <p:cNvPr id="12" name="Oval 11"/>
              <p:cNvSpPr/>
              <p:nvPr/>
            </p:nvSpPr>
            <p:spPr>
              <a:xfrm>
                <a:off x="3126472" y="1664791"/>
                <a:ext cx="3019762" cy="3019754"/>
              </a:xfrm>
              <a:prstGeom prst="ellipse">
                <a:avLst/>
              </a:prstGeom>
              <a:sp3d extrusionH="152250" prstMaterial="matte">
                <a:bevelT w="165100" prst="coolSlant"/>
              </a:sp3d>
            </p:spPr>
            <p:style>
              <a:lnRef idx="0">
                <a:schemeClr val="lt1">
                  <a:hueOff val="0"/>
                  <a:satOff val="0"/>
                  <a:lumOff val="0"/>
                  <a:alphaOff val="0"/>
                </a:schemeClr>
              </a:lnRef>
              <a:fillRef idx="1">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3" name="Oval 4"/>
              <p:cNvSpPr/>
              <p:nvPr/>
            </p:nvSpPr>
            <p:spPr>
              <a:xfrm>
                <a:off x="3568706" y="2107024"/>
                <a:ext cx="2135294" cy="213528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85738" tIns="185738" rIns="185738" bIns="185738" numCol="1" spcCol="1270" anchor="ctr" anchorCtr="0">
                <a:noAutofit/>
                <a:sp3d extrusionH="28000" prstMaterial="matte"/>
              </a:bodyPr>
              <a:lstStyle/>
              <a:p>
                <a:pPr algn="ctr" defTabSz="2166938">
                  <a:lnSpc>
                    <a:spcPct val="90000"/>
                  </a:lnSpc>
                  <a:spcBef>
                    <a:spcPct val="0"/>
                  </a:spcBef>
                  <a:spcAft>
                    <a:spcPct val="35000"/>
                  </a:spcAft>
                </a:pPr>
                <a:r>
                  <a:rPr lang="en-US" sz="4875" kern="1200" dirty="0"/>
                  <a:t> </a:t>
                </a:r>
              </a:p>
            </p:txBody>
          </p:sp>
        </p:grpSp>
      </p:grpSp>
      <p:sp>
        <p:nvSpPr>
          <p:cNvPr id="14" name="TextBox 13"/>
          <p:cNvSpPr txBox="1"/>
          <p:nvPr/>
        </p:nvSpPr>
        <p:spPr>
          <a:xfrm>
            <a:off x="389975" y="586969"/>
            <a:ext cx="1873334" cy="664284"/>
          </a:xfrm>
          <a:prstGeom prst="rect">
            <a:avLst/>
          </a:prstGeom>
          <a:noFill/>
        </p:spPr>
        <p:txBody>
          <a:bodyPr wrap="square" rtlCol="0">
            <a:spAutoFit/>
          </a:bodyPr>
          <a:lstStyle/>
          <a:p>
            <a:pPr algn="ctr">
              <a:lnSpc>
                <a:spcPts val="1500"/>
              </a:lnSpc>
            </a:pPr>
            <a:r>
              <a:rPr lang="en-US" sz="1800" b="1"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Dignity</a:t>
            </a:r>
          </a:p>
          <a:p>
            <a:pPr algn="ctr">
              <a:lnSpc>
                <a:spcPts val="750"/>
              </a:lnSpc>
            </a:pPr>
            <a:endParaRPr lang="en-US" sz="9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endParaRPr>
          </a:p>
          <a:p>
            <a:pPr algn="ctr"/>
            <a:r>
              <a:rPr lang="en-US" sz="9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Affirming the Value and Interconnectedness of Every Person</a:t>
            </a:r>
          </a:p>
        </p:txBody>
      </p:sp>
      <p:sp>
        <p:nvSpPr>
          <p:cNvPr id="17" name="Title 37"/>
          <p:cNvSpPr>
            <a:spLocks noGrp="1"/>
          </p:cNvSpPr>
          <p:nvPr>
            <p:ph type="title"/>
          </p:nvPr>
        </p:nvSpPr>
        <p:spPr>
          <a:xfrm>
            <a:off x="2628900" y="318525"/>
            <a:ext cx="6203400" cy="1218108"/>
          </a:xfrm>
        </p:spPr>
        <p:txBody>
          <a:bodyPr>
            <a:normAutofit fontScale="90000"/>
          </a:bodyPr>
          <a:lstStyle/>
          <a:p>
            <a:pPr algn="ctr"/>
            <a:r>
              <a:rPr lang="en-US" sz="2700" dirty="0"/>
              <a:t>DIGNITY:  AFFIRMING THE VALUE </a:t>
            </a:r>
            <a:br>
              <a:rPr lang="en-US" sz="2700" dirty="0"/>
            </a:br>
            <a:r>
              <a:rPr lang="en-US" sz="2700" dirty="0"/>
              <a:t>AND INTERCONNECTEDNESS OF EVERY PERSON</a:t>
            </a:r>
          </a:p>
        </p:txBody>
      </p:sp>
      <p:sp>
        <p:nvSpPr>
          <p:cNvPr id="18" name="Content Placeholder 35"/>
          <p:cNvSpPr>
            <a:spLocks noGrp="1"/>
          </p:cNvSpPr>
          <p:nvPr>
            <p:ph type="subTitle" idx="13"/>
          </p:nvPr>
        </p:nvSpPr>
        <p:spPr>
          <a:xfrm>
            <a:off x="311700" y="2014071"/>
            <a:ext cx="8520600" cy="4195700"/>
          </a:xfrm>
        </p:spPr>
        <p:txBody>
          <a:bodyPr>
            <a:noAutofit/>
          </a:bodyPr>
          <a:lstStyle/>
          <a:p>
            <a:pPr algn="l">
              <a:lnSpc>
                <a:spcPct val="100000"/>
              </a:lnSpc>
            </a:pPr>
            <a:r>
              <a:rPr lang="en-US" sz="2400" i="1" dirty="0"/>
              <a:t>This section includes </a:t>
            </a:r>
            <a:r>
              <a:rPr lang="en-US" sz="2400" dirty="0"/>
              <a:t>secular and religious perspectives that recognize the value and worth of every human being and our interdependence.</a:t>
            </a:r>
          </a:p>
          <a:p>
            <a:pPr algn="l">
              <a:lnSpc>
                <a:spcPct val="100000"/>
              </a:lnSpc>
              <a:spcBef>
                <a:spcPts val="1200"/>
              </a:spcBef>
            </a:pPr>
            <a:r>
              <a:rPr lang="en-US" sz="2000" dirty="0"/>
              <a:t>Terms sometimes used when describing this approach:</a:t>
            </a:r>
          </a:p>
        </p:txBody>
      </p:sp>
      <p:sp>
        <p:nvSpPr>
          <p:cNvPr id="19" name="TextBox 18"/>
          <p:cNvSpPr txBox="1"/>
          <p:nvPr/>
        </p:nvSpPr>
        <p:spPr>
          <a:xfrm>
            <a:off x="343784" y="3910262"/>
            <a:ext cx="4164047" cy="1231106"/>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dk2"/>
                </a:solidFill>
              </a:rPr>
              <a:t>Cultural humility</a:t>
            </a:r>
          </a:p>
          <a:p>
            <a:pPr marL="228600" indent="-228600">
              <a:buFont typeface="Arial" panose="020B0604020202020204" pitchFamily="34" charset="0"/>
              <a:buChar char="•"/>
            </a:pPr>
            <a:r>
              <a:rPr lang="en-US" sz="2000" dirty="0">
                <a:solidFill>
                  <a:schemeClr val="dk2"/>
                </a:solidFill>
              </a:rPr>
              <a:t>Mindfulness</a:t>
            </a:r>
          </a:p>
          <a:p>
            <a:pPr marL="228600" indent="-228600">
              <a:buFont typeface="Arial" panose="020B0604020202020204" pitchFamily="34" charset="0"/>
              <a:buChar char="•"/>
            </a:pPr>
            <a:r>
              <a:rPr lang="en-US" sz="2000" dirty="0">
                <a:solidFill>
                  <a:schemeClr val="dk2"/>
                </a:solidFill>
              </a:rPr>
              <a:t>Right thing to do</a:t>
            </a:r>
          </a:p>
          <a:p>
            <a:endParaRPr lang="en-US" dirty="0"/>
          </a:p>
        </p:txBody>
      </p:sp>
      <p:sp>
        <p:nvSpPr>
          <p:cNvPr id="20" name="TextBox 19"/>
          <p:cNvSpPr txBox="1"/>
          <p:nvPr/>
        </p:nvSpPr>
        <p:spPr>
          <a:xfrm>
            <a:off x="3512255" y="3910260"/>
            <a:ext cx="4164047" cy="1231106"/>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dk2"/>
                </a:solidFill>
              </a:rPr>
              <a:t>Spirituality</a:t>
            </a:r>
          </a:p>
          <a:p>
            <a:pPr marL="228600" indent="-228600">
              <a:buFont typeface="Arial" panose="020B0604020202020204" pitchFamily="34" charset="0"/>
              <a:buChar char="•"/>
            </a:pPr>
            <a:r>
              <a:rPr lang="en-US" sz="2000" dirty="0">
                <a:solidFill>
                  <a:schemeClr val="dk2"/>
                </a:solidFill>
              </a:rPr>
              <a:t>Unity</a:t>
            </a:r>
          </a:p>
          <a:p>
            <a:pPr marL="228600" indent="-228600">
              <a:buFont typeface="Arial" panose="020B0604020202020204" pitchFamily="34" charset="0"/>
              <a:buChar char="•"/>
            </a:pPr>
            <a:r>
              <a:rPr lang="en-US" sz="2000" dirty="0">
                <a:solidFill>
                  <a:schemeClr val="dk2"/>
                </a:solidFill>
              </a:rPr>
              <a:t>Values</a:t>
            </a:r>
          </a:p>
          <a:p>
            <a:endParaRPr lang="en-US" dirty="0"/>
          </a:p>
        </p:txBody>
      </p:sp>
    </p:spTree>
    <p:extLst>
      <p:ext uri="{BB962C8B-B14F-4D97-AF65-F5344CB8AC3E}">
        <p14:creationId xmlns:p14="http://schemas.microsoft.com/office/powerpoint/2010/main" val="2286481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628900" y="327827"/>
            <a:ext cx="6203400" cy="1152206"/>
          </a:xfrm>
        </p:spPr>
        <p:txBody>
          <a:bodyPr>
            <a:normAutofit fontScale="90000"/>
          </a:bodyPr>
          <a:lstStyle/>
          <a:p>
            <a:pPr algn="ctr"/>
            <a:r>
              <a:rPr lang="en-US" sz="2700" dirty="0"/>
              <a:t>ORGANIZATIONAL DEVELOPMENT: IMPROVING ORGANIZATIONAL PERFORMANCE</a:t>
            </a:r>
          </a:p>
        </p:txBody>
      </p:sp>
      <p:sp>
        <p:nvSpPr>
          <p:cNvPr id="36" name="Content Placeholder 35"/>
          <p:cNvSpPr>
            <a:spLocks noGrp="1"/>
          </p:cNvSpPr>
          <p:nvPr>
            <p:ph type="subTitle" idx="13"/>
          </p:nvPr>
        </p:nvSpPr>
        <p:spPr>
          <a:xfrm>
            <a:off x="311700" y="1933407"/>
            <a:ext cx="8520600" cy="4276364"/>
          </a:xfrm>
        </p:spPr>
        <p:txBody>
          <a:bodyPr>
            <a:noAutofit/>
          </a:bodyPr>
          <a:lstStyle/>
          <a:p>
            <a:pPr algn="l">
              <a:lnSpc>
                <a:spcPct val="100000"/>
              </a:lnSpc>
            </a:pPr>
            <a:r>
              <a:rPr lang="en-US" sz="2400" i="1" dirty="0"/>
              <a:t>This approach is distinguished by </a:t>
            </a:r>
            <a:r>
              <a:rPr lang="en-US" sz="2400" dirty="0"/>
              <a:t>the weighting of performance goals in determining which actions to take to optimize personal and organizational  performance.</a:t>
            </a:r>
          </a:p>
          <a:p>
            <a:pPr algn="l">
              <a:lnSpc>
                <a:spcPct val="100000"/>
              </a:lnSpc>
              <a:spcBef>
                <a:spcPts val="1200"/>
              </a:spcBef>
            </a:pPr>
            <a:r>
              <a:rPr lang="en-US" sz="2000" dirty="0"/>
              <a:t>Terms sometimes used when describing this approach:</a:t>
            </a:r>
          </a:p>
        </p:txBody>
      </p:sp>
      <p:grpSp>
        <p:nvGrpSpPr>
          <p:cNvPr id="10" name="Diagram group"/>
          <p:cNvGrpSpPr/>
          <p:nvPr/>
        </p:nvGrpSpPr>
        <p:grpSpPr>
          <a:xfrm>
            <a:off x="311700" y="109531"/>
            <a:ext cx="2029884" cy="1427102"/>
            <a:chOff x="3126472" y="1664791"/>
            <a:chExt cx="3019762" cy="3019754"/>
          </a:xfrm>
          <a:scene3d>
            <a:camera prst="perspectiveRelaxed"/>
            <a:lightRig rig="soft" dir="t"/>
            <a:backdrop>
              <a:anchor x="0" y="0" z="-210000"/>
              <a:norm dx="0" dy="0" dz="914400"/>
              <a:up dx="0" dy="914400" dz="0"/>
            </a:backdrop>
          </a:scene3d>
        </p:grpSpPr>
        <p:grpSp>
          <p:nvGrpSpPr>
            <p:cNvPr id="11" name="Group 10"/>
            <p:cNvGrpSpPr/>
            <p:nvPr/>
          </p:nvGrpSpPr>
          <p:grpSpPr>
            <a:xfrm>
              <a:off x="3126472" y="1664791"/>
              <a:ext cx="3019762" cy="3019754"/>
              <a:chOff x="3126472" y="1664791"/>
              <a:chExt cx="3019762" cy="3019754"/>
            </a:xfrm>
            <a:scene3d>
              <a:camera prst="perspectiveRelaxed"/>
              <a:lightRig rig="soft" dir="t"/>
              <a:backdrop>
                <a:anchor x="0" y="0" z="-210000"/>
                <a:norm dx="0" dy="0" dz="914400"/>
                <a:up dx="0" dy="914400" dz="0"/>
              </a:backdrop>
            </a:scene3d>
          </p:grpSpPr>
          <p:sp>
            <p:nvSpPr>
              <p:cNvPr id="12" name="Oval 11"/>
              <p:cNvSpPr/>
              <p:nvPr/>
            </p:nvSpPr>
            <p:spPr>
              <a:xfrm>
                <a:off x="3126472" y="1664791"/>
                <a:ext cx="3019762" cy="3019754"/>
              </a:xfrm>
              <a:prstGeom prst="ellipse">
                <a:avLst/>
              </a:prstGeom>
              <a:sp3d extrusionH="152250" prstMaterial="matte">
                <a:bevelT w="165100" prst="coolSlant"/>
              </a:sp3d>
            </p:spPr>
            <p:style>
              <a:lnRef idx="0">
                <a:schemeClr val="lt1">
                  <a:hueOff val="0"/>
                  <a:satOff val="0"/>
                  <a:lumOff val="0"/>
                  <a:alphaOff val="0"/>
                </a:schemeClr>
              </a:lnRef>
              <a:fillRef idx="1">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3" name="Oval 4"/>
              <p:cNvSpPr/>
              <p:nvPr/>
            </p:nvSpPr>
            <p:spPr>
              <a:xfrm>
                <a:off x="3568706" y="2107024"/>
                <a:ext cx="2135294" cy="213528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85738" tIns="185738" rIns="185738" bIns="185738" numCol="1" spcCol="1270" anchor="ctr" anchorCtr="0">
                <a:noAutofit/>
                <a:sp3d extrusionH="28000" prstMaterial="matte"/>
              </a:bodyPr>
              <a:lstStyle/>
              <a:p>
                <a:pPr algn="ctr" defTabSz="2166938">
                  <a:lnSpc>
                    <a:spcPct val="90000"/>
                  </a:lnSpc>
                  <a:spcBef>
                    <a:spcPct val="0"/>
                  </a:spcBef>
                  <a:spcAft>
                    <a:spcPct val="35000"/>
                  </a:spcAft>
                </a:pPr>
                <a:r>
                  <a:rPr lang="en-US" sz="4875" kern="1200" dirty="0"/>
                  <a:t> </a:t>
                </a:r>
              </a:p>
            </p:txBody>
          </p:sp>
        </p:grpSp>
      </p:grpSp>
      <p:sp>
        <p:nvSpPr>
          <p:cNvPr id="14" name="TextBox 13"/>
          <p:cNvSpPr txBox="1"/>
          <p:nvPr/>
        </p:nvSpPr>
        <p:spPr>
          <a:xfrm>
            <a:off x="389975" y="562905"/>
            <a:ext cx="1873334" cy="718145"/>
          </a:xfrm>
          <a:prstGeom prst="rect">
            <a:avLst/>
          </a:prstGeom>
          <a:noFill/>
        </p:spPr>
        <p:txBody>
          <a:bodyPr wrap="square" rtlCol="0">
            <a:spAutoFit/>
          </a:bodyPr>
          <a:lstStyle/>
          <a:p>
            <a:pPr algn="ctr">
              <a:lnSpc>
                <a:spcPts val="1500"/>
              </a:lnSpc>
            </a:pPr>
            <a:r>
              <a:rPr lang="en-US" sz="1800" b="1"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Organizational Development</a:t>
            </a:r>
          </a:p>
          <a:p>
            <a:pPr algn="ctr">
              <a:lnSpc>
                <a:spcPts val="750"/>
              </a:lnSpc>
            </a:pPr>
            <a:endParaRPr lang="en-US" sz="6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endParaRPr>
          </a:p>
          <a:p>
            <a:pPr algn="ctr"/>
            <a:r>
              <a:rPr lang="en-US" sz="9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Improving Organizational Performance</a:t>
            </a:r>
          </a:p>
        </p:txBody>
      </p:sp>
      <p:sp>
        <p:nvSpPr>
          <p:cNvPr id="2" name="TextBox 1"/>
          <p:cNvSpPr txBox="1"/>
          <p:nvPr/>
        </p:nvSpPr>
        <p:spPr>
          <a:xfrm>
            <a:off x="343784" y="3910262"/>
            <a:ext cx="4164047" cy="1231106"/>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dk2"/>
                </a:solidFill>
              </a:rPr>
              <a:t>Business imperative</a:t>
            </a:r>
          </a:p>
          <a:p>
            <a:pPr marL="228600" indent="-228600">
              <a:buFont typeface="Arial" panose="020B0604020202020204" pitchFamily="34" charset="0"/>
              <a:buChar char="•"/>
            </a:pPr>
            <a:r>
              <a:rPr lang="en-US" sz="2000" dirty="0">
                <a:solidFill>
                  <a:schemeClr val="dk2"/>
                </a:solidFill>
              </a:rPr>
              <a:t>Change management</a:t>
            </a:r>
          </a:p>
          <a:p>
            <a:pPr marL="228600" indent="-228600">
              <a:buFont typeface="Arial" panose="020B0604020202020204" pitchFamily="34" charset="0"/>
              <a:buChar char="•"/>
            </a:pPr>
            <a:r>
              <a:rPr lang="en-US" sz="2000" dirty="0">
                <a:solidFill>
                  <a:schemeClr val="dk2"/>
                </a:solidFill>
              </a:rPr>
              <a:t>Culture change</a:t>
            </a:r>
          </a:p>
          <a:p>
            <a:endParaRPr lang="en-US" dirty="0"/>
          </a:p>
        </p:txBody>
      </p:sp>
      <p:sp>
        <p:nvSpPr>
          <p:cNvPr id="15" name="TextBox 14"/>
          <p:cNvSpPr txBox="1"/>
          <p:nvPr/>
        </p:nvSpPr>
        <p:spPr>
          <a:xfrm>
            <a:off x="4719263" y="3910260"/>
            <a:ext cx="4164047" cy="1231106"/>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dk2"/>
                </a:solidFill>
              </a:rPr>
              <a:t>Leveraging diversity/differences</a:t>
            </a:r>
          </a:p>
          <a:p>
            <a:pPr marL="228600" indent="-228600">
              <a:buFont typeface="Arial" panose="020B0604020202020204" pitchFamily="34" charset="0"/>
              <a:buChar char="•"/>
            </a:pPr>
            <a:r>
              <a:rPr lang="en-US" sz="2000" dirty="0">
                <a:solidFill>
                  <a:schemeClr val="dk2"/>
                </a:solidFill>
              </a:rPr>
              <a:t>Systems change</a:t>
            </a:r>
          </a:p>
          <a:p>
            <a:pPr marL="228600" indent="-228600">
              <a:buFont typeface="Arial" panose="020B0604020202020204" pitchFamily="34" charset="0"/>
              <a:buChar char="•"/>
            </a:pPr>
            <a:r>
              <a:rPr lang="en-US" sz="2000" dirty="0">
                <a:solidFill>
                  <a:schemeClr val="dk2"/>
                </a:solidFill>
              </a:rPr>
              <a:t>Transformation</a:t>
            </a:r>
          </a:p>
          <a:p>
            <a:endParaRPr lang="en-US" dirty="0"/>
          </a:p>
        </p:txBody>
      </p:sp>
    </p:spTree>
    <p:extLst>
      <p:ext uri="{BB962C8B-B14F-4D97-AF65-F5344CB8AC3E}">
        <p14:creationId xmlns:p14="http://schemas.microsoft.com/office/powerpoint/2010/main" val="50654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638854" y="495259"/>
            <a:ext cx="6203400" cy="868955"/>
          </a:xfrm>
        </p:spPr>
        <p:txBody>
          <a:bodyPr>
            <a:normAutofit fontScale="90000"/>
          </a:bodyPr>
          <a:lstStyle/>
          <a:p>
            <a:pPr algn="ctr"/>
            <a:r>
              <a:rPr lang="en-US" sz="2700" dirty="0"/>
              <a:t>SOCIAL JUSTICE:  TREATING PEOPLE EQUITABLY AND ETHICALLY</a:t>
            </a:r>
          </a:p>
        </p:txBody>
      </p:sp>
      <p:sp>
        <p:nvSpPr>
          <p:cNvPr id="36" name="Content Placeholder 35"/>
          <p:cNvSpPr>
            <a:spLocks noGrp="1"/>
          </p:cNvSpPr>
          <p:nvPr>
            <p:ph type="subTitle" idx="13"/>
          </p:nvPr>
        </p:nvSpPr>
        <p:spPr/>
        <p:txBody>
          <a:bodyPr>
            <a:noAutofit/>
          </a:bodyPr>
          <a:lstStyle/>
          <a:p>
            <a:pPr algn="l">
              <a:lnSpc>
                <a:spcPct val="100000"/>
              </a:lnSpc>
            </a:pPr>
            <a:r>
              <a:rPr lang="en-US" sz="2400" i="1" dirty="0"/>
              <a:t>This approach is </a:t>
            </a:r>
            <a:r>
              <a:rPr lang="en-US" sz="2400" dirty="0"/>
              <a:t>aimed at achieving justice and fairness, ultimately for everyone.</a:t>
            </a:r>
          </a:p>
          <a:p>
            <a:pPr algn="l">
              <a:lnSpc>
                <a:spcPct val="100000"/>
              </a:lnSpc>
              <a:spcBef>
                <a:spcPts val="1200"/>
              </a:spcBef>
            </a:pPr>
            <a:r>
              <a:rPr lang="en-US" sz="2000" dirty="0"/>
              <a:t>Terms sometimes used when describing this approach:</a:t>
            </a:r>
          </a:p>
        </p:txBody>
      </p:sp>
      <p:grpSp>
        <p:nvGrpSpPr>
          <p:cNvPr id="10" name="Diagram group"/>
          <p:cNvGrpSpPr/>
          <p:nvPr/>
        </p:nvGrpSpPr>
        <p:grpSpPr>
          <a:xfrm>
            <a:off x="311700" y="109531"/>
            <a:ext cx="2029884" cy="1427102"/>
            <a:chOff x="3126472" y="1664791"/>
            <a:chExt cx="3019762" cy="3019754"/>
          </a:xfrm>
          <a:scene3d>
            <a:camera prst="perspectiveRelaxed"/>
            <a:lightRig rig="soft" dir="t"/>
            <a:backdrop>
              <a:anchor x="0" y="0" z="-210000"/>
              <a:norm dx="0" dy="0" dz="914400"/>
              <a:up dx="0" dy="914400" dz="0"/>
            </a:backdrop>
          </a:scene3d>
        </p:grpSpPr>
        <p:grpSp>
          <p:nvGrpSpPr>
            <p:cNvPr id="11" name="Group 10"/>
            <p:cNvGrpSpPr/>
            <p:nvPr/>
          </p:nvGrpSpPr>
          <p:grpSpPr>
            <a:xfrm>
              <a:off x="3126472" y="1664791"/>
              <a:ext cx="3019762" cy="3019754"/>
              <a:chOff x="3126472" y="1664791"/>
              <a:chExt cx="3019762" cy="3019754"/>
            </a:xfrm>
            <a:scene3d>
              <a:camera prst="perspectiveRelaxed"/>
              <a:lightRig rig="soft" dir="t"/>
              <a:backdrop>
                <a:anchor x="0" y="0" z="-210000"/>
                <a:norm dx="0" dy="0" dz="914400"/>
                <a:up dx="0" dy="914400" dz="0"/>
              </a:backdrop>
            </a:scene3d>
          </p:grpSpPr>
          <p:sp>
            <p:nvSpPr>
              <p:cNvPr id="12" name="Oval 11"/>
              <p:cNvSpPr/>
              <p:nvPr/>
            </p:nvSpPr>
            <p:spPr>
              <a:xfrm>
                <a:off x="3126472" y="1664791"/>
                <a:ext cx="3019762" cy="3019754"/>
              </a:xfrm>
              <a:prstGeom prst="ellipse">
                <a:avLst/>
              </a:prstGeom>
              <a:sp3d extrusionH="152250" prstMaterial="matte">
                <a:bevelT w="165100" prst="coolSlant"/>
              </a:sp3d>
            </p:spPr>
            <p:style>
              <a:lnRef idx="0">
                <a:schemeClr val="lt1">
                  <a:hueOff val="0"/>
                  <a:satOff val="0"/>
                  <a:lumOff val="0"/>
                  <a:alphaOff val="0"/>
                </a:schemeClr>
              </a:lnRef>
              <a:fillRef idx="1">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3" name="Oval 4"/>
              <p:cNvSpPr/>
              <p:nvPr/>
            </p:nvSpPr>
            <p:spPr>
              <a:xfrm>
                <a:off x="3568706" y="2107024"/>
                <a:ext cx="2135294" cy="213528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85738" tIns="185738" rIns="185738" bIns="185738" numCol="1" spcCol="1270" anchor="ctr" anchorCtr="0">
                <a:noAutofit/>
                <a:sp3d extrusionH="28000" prstMaterial="matte"/>
              </a:bodyPr>
              <a:lstStyle/>
              <a:p>
                <a:pPr algn="ctr" defTabSz="2166938">
                  <a:lnSpc>
                    <a:spcPct val="90000"/>
                  </a:lnSpc>
                  <a:spcBef>
                    <a:spcPct val="0"/>
                  </a:spcBef>
                  <a:spcAft>
                    <a:spcPct val="35000"/>
                  </a:spcAft>
                </a:pPr>
                <a:r>
                  <a:rPr lang="en-US" sz="4875" kern="1200" dirty="0"/>
                  <a:t> </a:t>
                </a:r>
              </a:p>
            </p:txBody>
          </p:sp>
        </p:grpSp>
      </p:grpSp>
      <p:sp>
        <p:nvSpPr>
          <p:cNvPr id="14" name="TextBox 13"/>
          <p:cNvSpPr txBox="1"/>
          <p:nvPr/>
        </p:nvSpPr>
        <p:spPr>
          <a:xfrm>
            <a:off x="389975" y="671193"/>
            <a:ext cx="1873334" cy="664284"/>
          </a:xfrm>
          <a:prstGeom prst="rect">
            <a:avLst/>
          </a:prstGeom>
          <a:noFill/>
        </p:spPr>
        <p:txBody>
          <a:bodyPr wrap="square" rtlCol="0">
            <a:spAutoFit/>
          </a:bodyPr>
          <a:lstStyle/>
          <a:p>
            <a:pPr algn="ctr">
              <a:lnSpc>
                <a:spcPts val="1500"/>
              </a:lnSpc>
            </a:pPr>
            <a:r>
              <a:rPr lang="en-US" sz="1800" b="1"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Social Justice</a:t>
            </a:r>
          </a:p>
          <a:p>
            <a:pPr algn="ctr">
              <a:lnSpc>
                <a:spcPts val="750"/>
              </a:lnSpc>
            </a:pPr>
            <a:endParaRPr lang="en-US" sz="9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endParaRPr>
          </a:p>
          <a:p>
            <a:pPr algn="ctr"/>
            <a:r>
              <a:rPr lang="en-US" sz="900" dirty="0">
                <a:solidFill>
                  <a:schemeClr val="bg2">
                    <a:lumMod val="10000"/>
                  </a:schemeClr>
                </a:solidFill>
                <a:latin typeface="Perpetua" panose="02020502060401020303" pitchFamily="18" charset="0"/>
                <a:ea typeface="Microsoft Himalaya" panose="01010100010101010101" pitchFamily="2" charset="0"/>
                <a:cs typeface="Microsoft Himalaya" panose="01010100010101010101" pitchFamily="2" charset="0"/>
              </a:rPr>
              <a:t>Treating People Equitability and Ethically</a:t>
            </a:r>
          </a:p>
        </p:txBody>
      </p:sp>
      <p:sp>
        <p:nvSpPr>
          <p:cNvPr id="2" name="TextBox 1"/>
          <p:cNvSpPr txBox="1"/>
          <p:nvPr/>
        </p:nvSpPr>
        <p:spPr>
          <a:xfrm>
            <a:off x="343784" y="3142166"/>
            <a:ext cx="4164047" cy="1538883"/>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dk2"/>
                </a:solidFill>
              </a:rPr>
              <a:t>Equity </a:t>
            </a:r>
          </a:p>
          <a:p>
            <a:pPr marL="228600" indent="-228600">
              <a:buFont typeface="Arial" panose="020B0604020202020204" pitchFamily="34" charset="0"/>
              <a:buChar char="•"/>
            </a:pPr>
            <a:r>
              <a:rPr lang="en-US" sz="2000" dirty="0">
                <a:solidFill>
                  <a:schemeClr val="dk2"/>
                </a:solidFill>
              </a:rPr>
              <a:t>Human rights</a:t>
            </a:r>
          </a:p>
          <a:p>
            <a:pPr marL="228600" indent="-228600">
              <a:buFont typeface="Arial" panose="020B0604020202020204" pitchFamily="34" charset="0"/>
              <a:buChar char="•"/>
            </a:pPr>
            <a:r>
              <a:rPr lang="en-US" sz="2000" dirty="0">
                <a:solidFill>
                  <a:schemeClr val="dk2"/>
                </a:solidFill>
              </a:rPr>
              <a:t>Overcoming/dismantling oppression</a:t>
            </a:r>
          </a:p>
          <a:p>
            <a:endParaRPr lang="en-US" dirty="0"/>
          </a:p>
        </p:txBody>
      </p:sp>
      <p:sp>
        <p:nvSpPr>
          <p:cNvPr id="15" name="TextBox 14"/>
          <p:cNvSpPr txBox="1"/>
          <p:nvPr/>
        </p:nvSpPr>
        <p:spPr>
          <a:xfrm>
            <a:off x="4719263" y="3142164"/>
            <a:ext cx="4164047" cy="1231106"/>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dk2"/>
                </a:solidFill>
              </a:rPr>
              <a:t>Restorative justice</a:t>
            </a:r>
          </a:p>
          <a:p>
            <a:pPr marL="228600" indent="-228600">
              <a:buFont typeface="Arial" panose="020B0604020202020204" pitchFamily="34" charset="0"/>
              <a:buChar char="•"/>
            </a:pPr>
            <a:r>
              <a:rPr lang="en-US" sz="2000" dirty="0">
                <a:solidFill>
                  <a:schemeClr val="dk2"/>
                </a:solidFill>
              </a:rPr>
              <a:t>Social justice</a:t>
            </a:r>
          </a:p>
          <a:p>
            <a:pPr marL="228600" indent="-228600">
              <a:buFont typeface="Arial" panose="020B0604020202020204" pitchFamily="34" charset="0"/>
              <a:buChar char="•"/>
            </a:pPr>
            <a:r>
              <a:rPr lang="en-US" sz="2000" dirty="0">
                <a:solidFill>
                  <a:schemeClr val="dk2"/>
                </a:solidFill>
              </a:rPr>
              <a:t>Social responsibility</a:t>
            </a:r>
          </a:p>
          <a:p>
            <a:endParaRPr lang="en-US" dirty="0"/>
          </a:p>
        </p:txBody>
      </p:sp>
    </p:spTree>
    <p:extLst>
      <p:ext uri="{BB962C8B-B14F-4D97-AF65-F5344CB8AC3E}">
        <p14:creationId xmlns:p14="http://schemas.microsoft.com/office/powerpoint/2010/main" val="2623288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60020"/>
            <a:ext cx="1801049" cy="1691640"/>
          </a:xfrm>
          <a:prstGeom prst="rect">
            <a:avLst/>
          </a:prstGeom>
        </p:spPr>
      </p:pic>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7431301" y="2493380"/>
            <a:ext cx="1801049" cy="1691640"/>
          </a:xfrm>
          <a:prstGeom prst="rect">
            <a:avLst/>
          </a:prstGeom>
        </p:spPr>
      </p:pic>
      <p:sp>
        <p:nvSpPr>
          <p:cNvPr id="3" name="Subtitle 2"/>
          <p:cNvSpPr>
            <a:spLocks noGrp="1"/>
          </p:cNvSpPr>
          <p:nvPr>
            <p:ph type="subTitle" idx="13"/>
          </p:nvPr>
        </p:nvSpPr>
        <p:spPr>
          <a:xfrm>
            <a:off x="800100" y="742950"/>
            <a:ext cx="8032200" cy="5466821"/>
          </a:xfrm>
        </p:spPr>
        <p:txBody>
          <a:bodyPr/>
          <a:lstStyle/>
          <a:p>
            <a:pPr algn="l">
              <a:spcAft>
                <a:spcPts val="0"/>
              </a:spcAft>
            </a:pPr>
            <a:r>
              <a:rPr lang="en-US" i="1" dirty="0">
                <a:latin typeface="Verdana" panose="020B0604030504040204" pitchFamily="34" charset="0"/>
                <a:ea typeface="Verdana" panose="020B0604030504040204" pitchFamily="34" charset="0"/>
                <a:cs typeface="Verdana" panose="020B0604030504040204" pitchFamily="34" charset="0"/>
              </a:rPr>
              <a:t>Effective </a:t>
            </a:r>
            <a:r>
              <a:rPr lang="en-US" i="1" dirty="0" err="1">
                <a:latin typeface="Verdana" panose="020B0604030504040204" pitchFamily="34" charset="0"/>
                <a:ea typeface="Verdana" panose="020B0604030504040204" pitchFamily="34" charset="0"/>
                <a:cs typeface="Verdana" panose="020B0604030504040204" pitchFamily="34" charset="0"/>
              </a:rPr>
              <a:t>D&amp;I</a:t>
            </a:r>
            <a:r>
              <a:rPr lang="en-US" i="1" dirty="0">
                <a:latin typeface="Verdana" panose="020B0604030504040204" pitchFamily="34" charset="0"/>
                <a:ea typeface="Verdana" panose="020B0604030504040204" pitchFamily="34" charset="0"/>
                <a:cs typeface="Verdana" panose="020B0604030504040204" pitchFamily="34" charset="0"/>
              </a:rPr>
              <a:t> work is achievable when </a:t>
            </a:r>
          </a:p>
          <a:p>
            <a:pPr marL="457200" indent="-457200" algn="l">
              <a:spcAft>
                <a:spcPts val="0"/>
              </a:spcAft>
              <a:buFont typeface="Wingdings" panose="05000000000000000000" pitchFamily="2" charset="2"/>
              <a:buChar char="ü"/>
            </a:pPr>
            <a:r>
              <a:rPr lang="en-US" i="1" dirty="0">
                <a:latin typeface="Verdana" panose="020B0604030504040204" pitchFamily="34" charset="0"/>
                <a:ea typeface="Verdana" panose="020B0604030504040204" pitchFamily="34" charset="0"/>
                <a:cs typeface="Verdana" panose="020B0604030504040204" pitchFamily="34" charset="0"/>
              </a:rPr>
              <a:t>it is strategic, </a:t>
            </a:r>
          </a:p>
          <a:p>
            <a:pPr marL="457200" indent="-457200" algn="l">
              <a:spcAft>
                <a:spcPts val="0"/>
              </a:spcAft>
              <a:buFont typeface="Wingdings" panose="05000000000000000000" pitchFamily="2" charset="2"/>
              <a:buChar char="ü"/>
            </a:pPr>
            <a:r>
              <a:rPr lang="en-US" i="1" dirty="0">
                <a:latin typeface="Verdana" panose="020B0604030504040204" pitchFamily="34" charset="0"/>
                <a:ea typeface="Verdana" panose="020B0604030504040204" pitchFamily="34" charset="0"/>
                <a:cs typeface="Verdana" panose="020B0604030504040204" pitchFamily="34" charset="0"/>
              </a:rPr>
              <a:t>tied to the mission and goals of the organization, </a:t>
            </a:r>
          </a:p>
          <a:p>
            <a:pPr marL="457200" indent="-457200" algn="l">
              <a:spcAft>
                <a:spcPts val="0"/>
              </a:spcAft>
              <a:buFont typeface="Wingdings" panose="05000000000000000000" pitchFamily="2" charset="2"/>
              <a:buChar char="ü"/>
            </a:pPr>
            <a:r>
              <a:rPr lang="en-US" i="1" dirty="0">
                <a:latin typeface="Verdana" panose="020B0604030504040204" pitchFamily="34" charset="0"/>
                <a:ea typeface="Verdana" panose="020B0604030504040204" pitchFamily="34" charset="0"/>
                <a:cs typeface="Verdana" panose="020B0604030504040204" pitchFamily="34" charset="0"/>
              </a:rPr>
              <a:t>led with competence and care, and </a:t>
            </a:r>
          </a:p>
          <a:p>
            <a:pPr marL="457200" indent="-457200" algn="l">
              <a:spcAft>
                <a:spcPts val="0"/>
              </a:spcAft>
              <a:buFont typeface="Wingdings" panose="05000000000000000000" pitchFamily="2" charset="2"/>
              <a:buChar char="ü"/>
            </a:pPr>
            <a:r>
              <a:rPr lang="en-US" i="1" dirty="0">
                <a:latin typeface="Verdana" panose="020B0604030504040204" pitchFamily="34" charset="0"/>
                <a:ea typeface="Verdana" panose="020B0604030504040204" pitchFamily="34" charset="0"/>
                <a:cs typeface="Verdana" panose="020B0604030504040204" pitchFamily="34" charset="0"/>
              </a:rPr>
              <a:t>implemented in a sustainable manner.</a:t>
            </a:r>
          </a:p>
          <a:p>
            <a:pPr algn="r">
              <a:spcAft>
                <a:spcPts val="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r">
              <a:spcAft>
                <a:spcPts val="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r">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Lynda White</a:t>
            </a:r>
          </a:p>
          <a:p>
            <a:pPr algn="r">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Past-President of The Diversity Collegium</a:t>
            </a:r>
          </a:p>
        </p:txBody>
      </p:sp>
    </p:spTree>
    <p:extLst>
      <p:ext uri="{BB962C8B-B14F-4D97-AF65-F5344CB8AC3E}">
        <p14:creationId xmlns:p14="http://schemas.microsoft.com/office/powerpoint/2010/main" val="288565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2900" y="171450"/>
            <a:ext cx="1801049" cy="1691640"/>
          </a:xfrm>
          <a:prstGeom prst="rect">
            <a:avLst/>
          </a:prstGeom>
        </p:spPr>
      </p:pic>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6942901" y="2004060"/>
            <a:ext cx="1801049" cy="1691640"/>
          </a:xfrm>
          <a:prstGeom prst="rect">
            <a:avLst/>
          </a:prstGeom>
        </p:spPr>
      </p:pic>
      <p:sp>
        <p:nvSpPr>
          <p:cNvPr id="3" name="Subtitle 2"/>
          <p:cNvSpPr>
            <a:spLocks noGrp="1"/>
          </p:cNvSpPr>
          <p:nvPr>
            <p:ph type="subTitle" idx="13"/>
          </p:nvPr>
        </p:nvSpPr>
        <p:spPr>
          <a:xfrm>
            <a:off x="1383030" y="708660"/>
            <a:ext cx="7449270" cy="5501111"/>
          </a:xfrm>
        </p:spPr>
        <p:txBody>
          <a:bodyPr/>
          <a:lstStyle/>
          <a:p>
            <a:pPr algn="l"/>
            <a:r>
              <a:rPr lang="en-US" i="1" dirty="0">
                <a:latin typeface="Verdana" panose="020B0604030504040204" pitchFamily="34" charset="0"/>
                <a:ea typeface="Verdana" panose="020B0604030504040204" pitchFamily="34" charset="0"/>
                <a:cs typeface="Verdana" panose="020B0604030504040204" pitchFamily="34" charset="0"/>
              </a:rPr>
              <a:t>We’re committed to creating a </a:t>
            </a:r>
            <a:br>
              <a:rPr lang="en-US" i="1" dirty="0">
                <a:latin typeface="Verdana" panose="020B0604030504040204" pitchFamily="34" charset="0"/>
                <a:ea typeface="Verdana" panose="020B0604030504040204" pitchFamily="34" charset="0"/>
                <a:cs typeface="Verdana" panose="020B0604030504040204" pitchFamily="34" charset="0"/>
              </a:rPr>
            </a:br>
            <a:r>
              <a:rPr lang="en-US" i="1" dirty="0">
                <a:latin typeface="Verdana" panose="020B0604030504040204" pitchFamily="34" charset="0"/>
                <a:ea typeface="Verdana" panose="020B0604030504040204" pitchFamily="34" charset="0"/>
                <a:cs typeface="Verdana" panose="020B0604030504040204" pitchFamily="34" charset="0"/>
              </a:rPr>
              <a:t>diverse and inclusive environment </a:t>
            </a:r>
            <a:br>
              <a:rPr lang="en-US" i="1" dirty="0">
                <a:latin typeface="Verdana" panose="020B0604030504040204" pitchFamily="34" charset="0"/>
                <a:ea typeface="Verdana" panose="020B0604030504040204" pitchFamily="34" charset="0"/>
                <a:cs typeface="Verdana" panose="020B0604030504040204" pitchFamily="34" charset="0"/>
              </a:rPr>
            </a:br>
            <a:r>
              <a:rPr lang="en-US" i="1" dirty="0">
                <a:latin typeface="Verdana" panose="020B0604030504040204" pitchFamily="34" charset="0"/>
                <a:ea typeface="Verdana" panose="020B0604030504040204" pitchFamily="34" charset="0"/>
                <a:cs typeface="Verdana" panose="020B0604030504040204" pitchFamily="34" charset="0"/>
              </a:rPr>
              <a:t>that drives ideas and innovation, </a:t>
            </a:r>
            <a:br>
              <a:rPr lang="en-US" i="1" dirty="0">
                <a:latin typeface="Verdana" panose="020B0604030504040204" pitchFamily="34" charset="0"/>
                <a:ea typeface="Verdana" panose="020B0604030504040204" pitchFamily="34" charset="0"/>
                <a:cs typeface="Verdana" panose="020B0604030504040204" pitchFamily="34" charset="0"/>
              </a:rPr>
            </a:br>
            <a:r>
              <a:rPr lang="en-US" i="1" dirty="0">
                <a:latin typeface="Verdana" panose="020B0604030504040204" pitchFamily="34" charset="0"/>
                <a:ea typeface="Verdana" panose="020B0604030504040204" pitchFamily="34" charset="0"/>
                <a:cs typeface="Verdana" panose="020B0604030504040204" pitchFamily="34" charset="0"/>
              </a:rPr>
              <a:t>and will help us better meet the </a:t>
            </a:r>
            <a:br>
              <a:rPr lang="en-US" i="1" dirty="0">
                <a:latin typeface="Verdana" panose="020B0604030504040204" pitchFamily="34" charset="0"/>
                <a:ea typeface="Verdana" panose="020B0604030504040204" pitchFamily="34" charset="0"/>
                <a:cs typeface="Verdana" panose="020B0604030504040204" pitchFamily="34" charset="0"/>
              </a:rPr>
            </a:br>
            <a:r>
              <a:rPr lang="en-US" i="1" dirty="0">
                <a:latin typeface="Verdana" panose="020B0604030504040204" pitchFamily="34" charset="0"/>
                <a:ea typeface="Verdana" panose="020B0604030504040204" pitchFamily="34" charset="0"/>
                <a:cs typeface="Verdana" panose="020B0604030504040204" pitchFamily="34" charset="0"/>
              </a:rPr>
              <a:t>financial needs of our customers. </a:t>
            </a:r>
          </a:p>
          <a:p>
            <a:pPr algn="l"/>
            <a:endParaRPr lang="en-US" i="1" dirty="0">
              <a:latin typeface="Verdana" panose="020B0604030504040204" pitchFamily="34" charset="0"/>
              <a:ea typeface="Verdana" panose="020B0604030504040204" pitchFamily="34" charset="0"/>
              <a:cs typeface="Verdana" panose="020B0604030504040204" pitchFamily="34" charset="0"/>
            </a:endParaRPr>
          </a:p>
          <a:p>
            <a:pPr algn="r"/>
            <a:r>
              <a:rPr lang="en-US" sz="2000" dirty="0">
                <a:latin typeface="Verdana" panose="020B0604030504040204" pitchFamily="34" charset="0"/>
                <a:ea typeface="Verdana" panose="020B0604030504040204" pitchFamily="34" charset="0"/>
                <a:cs typeface="Verdana" panose="020B0604030504040204" pitchFamily="34" charset="0"/>
              </a:rPr>
              <a:t>Lorie Valle-</a:t>
            </a:r>
            <a:r>
              <a:rPr lang="en-US" sz="2000" dirty="0" err="1">
                <a:latin typeface="Verdana" panose="020B0604030504040204" pitchFamily="34" charset="0"/>
                <a:ea typeface="Verdana" panose="020B0604030504040204" pitchFamily="34" charset="0"/>
                <a:cs typeface="Verdana" panose="020B0604030504040204" pitchFamily="34" charset="0"/>
              </a:rPr>
              <a:t>Yañez</a:t>
            </a:r>
            <a:r>
              <a:rPr lang="en-US" sz="2000" dirty="0">
                <a:latin typeface="Verdana" panose="020B0604030504040204" pitchFamily="34" charset="0"/>
                <a:ea typeface="Verdana" panose="020B0604030504040204" pitchFamily="34" charset="0"/>
                <a:cs typeface="Verdana" panose="020B0604030504040204" pitchFamily="34" charset="0"/>
              </a:rPr>
              <a:t>,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Vice President and Chief Diversity Officer</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 Massachusetts Mutual Life Insurance Company</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Springfield, Massachusetts</a:t>
            </a:r>
            <a:endParaRPr lang="en-US" sz="20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891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The GDIB Helps Organizations</a:t>
            </a:r>
          </a:p>
        </p:txBody>
      </p:sp>
      <p:sp>
        <p:nvSpPr>
          <p:cNvPr id="3" name="Content Placeholder 2"/>
          <p:cNvSpPr>
            <a:spLocks noGrp="1"/>
          </p:cNvSpPr>
          <p:nvPr>
            <p:ph type="subTitle" idx="13"/>
          </p:nvPr>
        </p:nvSpPr>
        <p:spPr/>
        <p:txBody>
          <a:bodyPr>
            <a:normAutofit/>
          </a:bodyPr>
          <a:lstStyle/>
          <a:p>
            <a:pPr marL="457200" indent="-457200" algn="l">
              <a:buFont typeface="Symbol" charset="2"/>
              <a:buChar char="®"/>
            </a:pPr>
            <a:r>
              <a:rPr lang="en-US" dirty="0"/>
              <a:t>Realize the depth, breadth, and integrated scope of D&amp;I practices;</a:t>
            </a:r>
          </a:p>
          <a:p>
            <a:pPr marL="457200" indent="-457200" algn="l">
              <a:buFont typeface="Symbol" charset="2"/>
              <a:buChar char="®"/>
            </a:pPr>
            <a:r>
              <a:rPr lang="en-US" dirty="0"/>
              <a:t>Assess the current state of D&amp;I;</a:t>
            </a:r>
          </a:p>
          <a:p>
            <a:pPr marL="457200" indent="-457200" algn="l">
              <a:buFont typeface="Symbol" charset="2"/>
              <a:buChar char="®"/>
            </a:pPr>
            <a:r>
              <a:rPr lang="en-US" dirty="0"/>
              <a:t>Determine strategy, and;</a:t>
            </a:r>
          </a:p>
          <a:p>
            <a:pPr marL="457200" indent="-457200" algn="l">
              <a:buFont typeface="Symbol" charset="2"/>
              <a:buChar char="®"/>
            </a:pPr>
            <a:r>
              <a:rPr lang="en-US" dirty="0"/>
              <a:t>Measure progress in managing diversity and fostering inclusion.</a:t>
            </a:r>
          </a:p>
        </p:txBody>
      </p:sp>
    </p:spTree>
    <p:extLst>
      <p:ext uri="{BB962C8B-B14F-4D97-AF65-F5344CB8AC3E}">
        <p14:creationId xmlns:p14="http://schemas.microsoft.com/office/powerpoint/2010/main" val="901983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801049" cy="1691640"/>
          </a:xfrm>
          <a:prstGeom prst="rect">
            <a:avLst/>
          </a:prstGeom>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7454161" y="3076310"/>
            <a:ext cx="1801049" cy="1691640"/>
          </a:xfrm>
          <a:prstGeom prst="rect">
            <a:avLst/>
          </a:prstGeom>
        </p:spPr>
      </p:pic>
      <p:sp>
        <p:nvSpPr>
          <p:cNvPr id="3" name="Subtitle 2"/>
          <p:cNvSpPr>
            <a:spLocks noGrp="1"/>
          </p:cNvSpPr>
          <p:nvPr>
            <p:ph type="subTitle" idx="13"/>
          </p:nvPr>
        </p:nvSpPr>
        <p:spPr>
          <a:xfrm>
            <a:off x="1028700" y="411480"/>
            <a:ext cx="7712160" cy="5752571"/>
          </a:xfrm>
        </p:spPr>
        <p:txBody>
          <a:bodyPr/>
          <a:lstStyle/>
          <a:p>
            <a:pPr algn="l"/>
            <a:r>
              <a:rPr lang="en-US" sz="2600" i="1" dirty="0">
                <a:latin typeface="Verdana" panose="020B0604030504040204" pitchFamily="34" charset="0"/>
                <a:ea typeface="Verdana" panose="020B0604030504040204" pitchFamily="34" charset="0"/>
                <a:cs typeface="Verdana" panose="020B0604030504040204" pitchFamily="34" charset="0"/>
              </a:rPr>
              <a:t>We customized the GDIB for cultural, localized meanings.  When </a:t>
            </a:r>
            <a:r>
              <a:rPr lang="en-US" sz="2600" i="1" dirty="0" err="1">
                <a:latin typeface="Verdana" panose="020B0604030504040204" pitchFamily="34" charset="0"/>
                <a:ea typeface="Verdana" panose="020B0604030504040204" pitchFamily="34" charset="0"/>
                <a:cs typeface="Verdana" panose="020B0604030504040204" pitchFamily="34" charset="0"/>
              </a:rPr>
              <a:t>D&amp;I</a:t>
            </a:r>
            <a:r>
              <a:rPr lang="en-US" sz="2600" i="1" dirty="0">
                <a:latin typeface="Verdana" panose="020B0604030504040204" pitchFamily="34" charset="0"/>
                <a:ea typeface="Verdana" panose="020B0604030504040204" pitchFamily="34" charset="0"/>
                <a:cs typeface="Verdana" panose="020B0604030504040204" pitchFamily="34" charset="0"/>
              </a:rPr>
              <a:t> was first introduced in Japan several years ago, it was seen as a western concept. In fact, there is not a Japanese character for the word ‘inclusion.’ The benchmarks accurately guided us when we broke ‘inclusion’ down into traits and other descriptive statements.</a:t>
            </a:r>
          </a:p>
          <a:p>
            <a:pPr algn="l"/>
            <a:endParaRPr lang="en-US" dirty="0">
              <a:latin typeface="Verdana" panose="020B0604030504040204" pitchFamily="34" charset="0"/>
              <a:ea typeface="Verdana" panose="020B0604030504040204" pitchFamily="34" charset="0"/>
              <a:cs typeface="Verdana" panose="020B0604030504040204" pitchFamily="34" charset="0"/>
            </a:endParaRPr>
          </a:p>
          <a:p>
            <a:pPr algn="r">
              <a:lnSpc>
                <a:spcPct val="100000"/>
              </a:lnSpc>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Janelle Sasaki</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Executive Director of Diversity &amp; Inclusion Services</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Ernst &amp; Young Advisory Co., Ltd.</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Tokyo, Japan</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756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57200" y="240030"/>
            <a:ext cx="1801049" cy="1691640"/>
          </a:xfrm>
          <a:prstGeom prst="rect">
            <a:avLst/>
          </a:prstGeom>
        </p:spPr>
      </p:pic>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7214129" y="1733285"/>
            <a:ext cx="1801049" cy="1691640"/>
          </a:xfrm>
          <a:prstGeom prst="rect">
            <a:avLst/>
          </a:prstGeom>
        </p:spPr>
      </p:pic>
      <p:sp>
        <p:nvSpPr>
          <p:cNvPr id="6" name="Subtitle 2"/>
          <p:cNvSpPr>
            <a:spLocks noGrp="1"/>
          </p:cNvSpPr>
          <p:nvPr>
            <p:ph type="subTitle" idx="13"/>
          </p:nvPr>
        </p:nvSpPr>
        <p:spPr>
          <a:xfrm>
            <a:off x="1005839" y="742950"/>
            <a:ext cx="7005945" cy="5066771"/>
          </a:xfrm>
        </p:spPr>
        <p:txBody>
          <a:bodyPr/>
          <a:lstStyle/>
          <a:p>
            <a:pPr marL="457200" algn="l"/>
            <a:r>
              <a:rPr lang="en-US" i="1" dirty="0">
                <a:latin typeface="Verdana" panose="020B0604030504040204" pitchFamily="34" charset="0"/>
                <a:ea typeface="Verdana" panose="020B0604030504040204" pitchFamily="34" charset="0"/>
                <a:cs typeface="Verdana" panose="020B0604030504040204" pitchFamily="34" charset="0"/>
              </a:rPr>
              <a:t>The practical steps and incremental nature of the GDIB provides a clear sense of where you are and where you want to be.</a:t>
            </a:r>
          </a:p>
          <a:p>
            <a:endParaRPr lang="en-US" sz="1050" dirty="0">
              <a:latin typeface="Verdana" panose="020B0604030504040204" pitchFamily="34" charset="0"/>
              <a:ea typeface="Verdana" panose="020B0604030504040204" pitchFamily="34" charset="0"/>
              <a:cs typeface="Verdana" panose="020B0604030504040204" pitchFamily="34" charset="0"/>
            </a:endParaRPr>
          </a:p>
          <a:p>
            <a:pPr algn="r">
              <a:lnSpc>
                <a:spcPct val="100000"/>
              </a:lnSpc>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Nene </a:t>
            </a:r>
            <a:r>
              <a:rPr lang="en-US" sz="2000" dirty="0" err="1">
                <a:latin typeface="Verdana" panose="020B0604030504040204" pitchFamily="34" charset="0"/>
                <a:ea typeface="Verdana" panose="020B0604030504040204" pitchFamily="34" charset="0"/>
                <a:cs typeface="Verdana" panose="020B0604030504040204" pitchFamily="34" charset="0"/>
              </a:rPr>
              <a:t>Molefi</a:t>
            </a:r>
            <a:r>
              <a:rPr lang="en-US" sz="2000" dirty="0">
                <a:latin typeface="Verdana" panose="020B0604030504040204" pitchFamily="34" charset="0"/>
                <a:ea typeface="Verdana" panose="020B0604030504040204" pitchFamily="34" charset="0"/>
                <a:cs typeface="Verdana" panose="020B0604030504040204" pitchFamily="34" charset="0"/>
              </a:rPr>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Managing Director</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Mandate </a:t>
            </a:r>
            <a:r>
              <a:rPr lang="en-US" sz="2000" dirty="0" err="1">
                <a:latin typeface="Verdana" panose="020B0604030504040204" pitchFamily="34" charset="0"/>
                <a:ea typeface="Verdana" panose="020B0604030504040204" pitchFamily="34" charset="0"/>
                <a:cs typeface="Verdana" panose="020B0604030504040204" pitchFamily="34" charset="0"/>
              </a:rPr>
              <a:t>Molefi</a:t>
            </a:r>
            <a:r>
              <a:rPr lang="en-US" sz="2000" dirty="0">
                <a:latin typeface="Verdana" panose="020B0604030504040204" pitchFamily="34" charset="0"/>
                <a:ea typeface="Verdana" panose="020B0604030504040204" pitchFamily="34" charset="0"/>
                <a:cs typeface="Verdana" panose="020B0604030504040204" pitchFamily="34" charset="0"/>
              </a:rPr>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Johannesburg, South Africa</a:t>
            </a:r>
          </a:p>
        </p:txBody>
      </p:sp>
    </p:spTree>
    <p:extLst>
      <p:ext uri="{BB962C8B-B14F-4D97-AF65-F5344CB8AC3E}">
        <p14:creationId xmlns:p14="http://schemas.microsoft.com/office/powerpoint/2010/main" val="1318468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9757" y="470270"/>
            <a:ext cx="1801049" cy="1691640"/>
          </a:xfrm>
          <a:prstGeom prst="rect">
            <a:avLst/>
          </a:prstGeom>
        </p:spPr>
      </p:pic>
      <p:pic>
        <p:nvPicPr>
          <p:cNvPr id="10" name="Picture 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5511061" y="1876160"/>
            <a:ext cx="1801049" cy="1691640"/>
          </a:xfrm>
          <a:prstGeom prst="rect">
            <a:avLst/>
          </a:prstGeom>
        </p:spPr>
      </p:pic>
      <p:sp>
        <p:nvSpPr>
          <p:cNvPr id="8" name="Subtitle 7"/>
          <p:cNvSpPr>
            <a:spLocks noGrp="1"/>
          </p:cNvSpPr>
          <p:nvPr>
            <p:ph type="subTitle" idx="13"/>
          </p:nvPr>
        </p:nvSpPr>
        <p:spPr>
          <a:xfrm>
            <a:off x="1371600" y="1036584"/>
            <a:ext cx="7140660" cy="5318231"/>
          </a:xfrm>
        </p:spPr>
        <p:txBody>
          <a:bodyPr/>
          <a:lstStyle/>
          <a:p>
            <a:pPr marL="228600" algn="l"/>
            <a:r>
              <a:rPr lang="en-US" i="1" dirty="0">
                <a:latin typeface="Verdana" panose="020B0604030504040204" pitchFamily="34" charset="0"/>
                <a:ea typeface="Verdana" panose="020B0604030504040204" pitchFamily="34" charset="0"/>
                <a:cs typeface="Verdana" panose="020B0604030504040204" pitchFamily="34" charset="0"/>
              </a:rPr>
              <a:t>The GDIB spells out what good, better, and best work is. It readily frames where an organization </a:t>
            </a:r>
            <a:br>
              <a:rPr lang="en-US" i="1" dirty="0">
                <a:latin typeface="Verdana" panose="020B0604030504040204" pitchFamily="34" charset="0"/>
                <a:ea typeface="Verdana" panose="020B0604030504040204" pitchFamily="34" charset="0"/>
                <a:cs typeface="Verdana" panose="020B0604030504040204" pitchFamily="34" charset="0"/>
              </a:rPr>
            </a:br>
            <a:r>
              <a:rPr lang="en-US" i="1" dirty="0">
                <a:latin typeface="Verdana" panose="020B0604030504040204" pitchFamily="34" charset="0"/>
                <a:ea typeface="Verdana" panose="020B0604030504040204" pitchFamily="34" charset="0"/>
                <a:cs typeface="Verdana" panose="020B0604030504040204" pitchFamily="34" charset="0"/>
              </a:rPr>
              <a:t>can focus its capabilities.</a:t>
            </a:r>
          </a:p>
          <a:p>
            <a:endParaRPr lang="en-US" dirty="0">
              <a:latin typeface="Verdana" panose="020B0604030504040204" pitchFamily="34" charset="0"/>
              <a:ea typeface="Verdana" panose="020B0604030504040204" pitchFamily="34" charset="0"/>
              <a:cs typeface="Verdana" panose="020B0604030504040204" pitchFamily="34" charset="0"/>
            </a:endParaRPr>
          </a:p>
          <a:p>
            <a:pPr algn="r">
              <a:lnSpc>
                <a:spcPct val="100000"/>
              </a:lnSpc>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Ralph de </a:t>
            </a:r>
            <a:r>
              <a:rPr lang="en-US" sz="2000" dirty="0" err="1">
                <a:latin typeface="Verdana" panose="020B0604030504040204" pitchFamily="34" charset="0"/>
                <a:ea typeface="Verdana" panose="020B0604030504040204" pitchFamily="34" charset="0"/>
                <a:cs typeface="Verdana" panose="020B0604030504040204" pitchFamily="34" charset="0"/>
              </a:rPr>
              <a:t>Chabert</a:t>
            </a:r>
            <a:r>
              <a:rPr lang="en-US" sz="2000" dirty="0">
                <a:latin typeface="Verdana" panose="020B0604030504040204" pitchFamily="34" charset="0"/>
                <a:ea typeface="Verdana" panose="020B0604030504040204" pitchFamily="34" charset="0"/>
                <a:cs typeface="Verdana" panose="020B0604030504040204" pitchFamily="34" charset="0"/>
              </a:rPr>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Senior Vice-President</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Global Chief Diversity Officer</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Brown-Forman Corporation</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Louisville, Kentucky</a:t>
            </a:r>
          </a:p>
        </p:txBody>
      </p:sp>
    </p:spTree>
    <p:extLst>
      <p:ext uri="{BB962C8B-B14F-4D97-AF65-F5344CB8AC3E}">
        <p14:creationId xmlns:p14="http://schemas.microsoft.com/office/powerpoint/2010/main" val="1126021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2900" y="240030"/>
            <a:ext cx="1801049" cy="1691640"/>
          </a:xfrm>
          <a:prstGeom prst="rect">
            <a:avLst/>
          </a:prstGeom>
        </p:spPr>
      </p:pic>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6737161" y="1819010"/>
            <a:ext cx="1801049" cy="1691640"/>
          </a:xfrm>
          <a:prstGeom prst="rect">
            <a:avLst/>
          </a:prstGeom>
        </p:spPr>
      </p:pic>
      <p:sp>
        <p:nvSpPr>
          <p:cNvPr id="3" name="Subtitle 2"/>
          <p:cNvSpPr>
            <a:spLocks noGrp="1"/>
          </p:cNvSpPr>
          <p:nvPr>
            <p:ph type="subTitle" idx="13"/>
          </p:nvPr>
        </p:nvSpPr>
        <p:spPr>
          <a:xfrm>
            <a:off x="891540" y="811530"/>
            <a:ext cx="7383780" cy="5398241"/>
          </a:xfrm>
        </p:spPr>
        <p:txBody>
          <a:bodyPr/>
          <a:lstStyle/>
          <a:p>
            <a:pPr marL="457200" algn="l"/>
            <a:r>
              <a:rPr lang="en-US" i="1" dirty="0">
                <a:latin typeface="Verdana" panose="020B0604030504040204" pitchFamily="34" charset="0"/>
                <a:ea typeface="Verdana" panose="020B0604030504040204" pitchFamily="34" charset="0"/>
                <a:cs typeface="Verdana" panose="020B0604030504040204" pitchFamily="34" charset="0"/>
              </a:rPr>
              <a:t>The GDIB is a great tool to telescope from the macro to micro context when there are specific concerns </a:t>
            </a:r>
            <a:br>
              <a:rPr lang="en-US" i="1" dirty="0">
                <a:latin typeface="Verdana" panose="020B0604030504040204" pitchFamily="34" charset="0"/>
                <a:ea typeface="Verdana" panose="020B0604030504040204" pitchFamily="34" charset="0"/>
                <a:cs typeface="Verdana" panose="020B0604030504040204" pitchFamily="34" charset="0"/>
              </a:rPr>
            </a:br>
            <a:r>
              <a:rPr lang="en-US" i="1" dirty="0">
                <a:latin typeface="Verdana" panose="020B0604030504040204" pitchFamily="34" charset="0"/>
                <a:ea typeface="Verdana" panose="020B0604030504040204" pitchFamily="34" charset="0"/>
                <a:cs typeface="Verdana" panose="020B0604030504040204" pitchFamily="34" charset="0"/>
              </a:rPr>
              <a:t>or issues that must be reconciled.</a:t>
            </a:r>
          </a:p>
          <a:p>
            <a:endParaRPr lang="en-US" dirty="0">
              <a:latin typeface="Verdana" panose="020B0604030504040204" pitchFamily="34" charset="0"/>
              <a:ea typeface="Verdana" panose="020B0604030504040204" pitchFamily="34" charset="0"/>
              <a:cs typeface="Verdana" panose="020B0604030504040204" pitchFamily="34" charset="0"/>
            </a:endParaRPr>
          </a:p>
          <a:p>
            <a:pPr algn="r"/>
            <a:r>
              <a:rPr lang="en-US" sz="2000" dirty="0">
                <a:latin typeface="Verdana" panose="020B0604030504040204" pitchFamily="34" charset="0"/>
                <a:ea typeface="Verdana" panose="020B0604030504040204" pitchFamily="34" charset="0"/>
                <a:cs typeface="Verdana" panose="020B0604030504040204" pitchFamily="34" charset="0"/>
              </a:rPr>
              <a:t>Cindi Love</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Executive Director</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American College Personnel Association</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Washington, DC</a:t>
            </a:r>
          </a:p>
        </p:txBody>
      </p:sp>
    </p:spTree>
    <p:extLst>
      <p:ext uri="{BB962C8B-B14F-4D97-AF65-F5344CB8AC3E}">
        <p14:creationId xmlns:p14="http://schemas.microsoft.com/office/powerpoint/2010/main" val="3680606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0240" y="-228600"/>
            <a:ext cx="1801049" cy="1691640"/>
          </a:xfrm>
          <a:prstGeom prst="rect">
            <a:avLst/>
          </a:prstGeom>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flipH="1">
            <a:off x="7342951" y="3076310"/>
            <a:ext cx="1801049" cy="1691640"/>
          </a:xfrm>
          <a:prstGeom prst="rect">
            <a:avLst/>
          </a:prstGeom>
        </p:spPr>
      </p:pic>
      <p:sp>
        <p:nvSpPr>
          <p:cNvPr id="3" name="Subtitle 2"/>
          <p:cNvSpPr>
            <a:spLocks noGrp="1"/>
          </p:cNvSpPr>
          <p:nvPr>
            <p:ph type="subTitle" idx="13"/>
          </p:nvPr>
        </p:nvSpPr>
        <p:spPr>
          <a:xfrm>
            <a:off x="419100" y="406400"/>
            <a:ext cx="8413200" cy="5803371"/>
          </a:xfrm>
        </p:spPr>
        <p:txBody>
          <a:bodyPr/>
          <a:lstStyle/>
          <a:p>
            <a:pPr algn="l"/>
            <a:r>
              <a:rPr lang="en-US" sz="2400" i="1" dirty="0">
                <a:latin typeface="Verdana" panose="020B0604030504040204" pitchFamily="34" charset="0"/>
                <a:ea typeface="Verdana" panose="020B0604030504040204" pitchFamily="34" charset="0"/>
                <a:cs typeface="Verdana" panose="020B0604030504040204" pitchFamily="34" charset="0"/>
              </a:rPr>
              <a:t>The GDIB was created through a systematic and rigorous consensus of </a:t>
            </a:r>
            <a:r>
              <a:rPr lang="en-US" sz="2400" i="1" dirty="0" err="1">
                <a:latin typeface="Verdana" panose="020B0604030504040204" pitchFamily="34" charset="0"/>
                <a:ea typeface="Verdana" panose="020B0604030504040204" pitchFamily="34" charset="0"/>
                <a:cs typeface="Verdana" panose="020B0604030504040204" pitchFamily="34" charset="0"/>
              </a:rPr>
              <a:t>D&amp;I</a:t>
            </a:r>
            <a:r>
              <a:rPr lang="en-US" sz="2400" i="1" dirty="0">
                <a:latin typeface="Verdana" panose="020B0604030504040204" pitchFamily="34" charset="0"/>
                <a:ea typeface="Verdana" panose="020B0604030504040204" pitchFamily="34" charset="0"/>
                <a:cs typeface="Verdana" panose="020B0604030504040204" pitchFamily="34" charset="0"/>
              </a:rPr>
              <a:t> experts. It was a year-long research process where the viewpoints of a significantly diverse group of experts — many of whom approached </a:t>
            </a:r>
            <a:r>
              <a:rPr lang="en-US" sz="2400" i="1" dirty="0" err="1">
                <a:latin typeface="Verdana" panose="020B0604030504040204" pitchFamily="34" charset="0"/>
                <a:ea typeface="Verdana" panose="020B0604030504040204" pitchFamily="34" charset="0"/>
                <a:cs typeface="Verdana" panose="020B0604030504040204" pitchFamily="34" charset="0"/>
              </a:rPr>
              <a:t>D&amp;I</a:t>
            </a:r>
            <a:r>
              <a:rPr lang="en-US" sz="2400" i="1" dirty="0">
                <a:latin typeface="Verdana" panose="020B0604030504040204" pitchFamily="34" charset="0"/>
                <a:ea typeface="Verdana" panose="020B0604030504040204" pitchFamily="34" charset="0"/>
                <a:cs typeface="Verdana" panose="020B0604030504040204" pitchFamily="34" charset="0"/>
              </a:rPr>
              <a:t> work in very different ways — came to agreement on the outcomes that are needed. Modeling both diversity and inclusion throughout this process reminded us that while this work can be challenging, it is also hugely rewarding. </a:t>
            </a:r>
          </a:p>
          <a:p>
            <a:pPr algn="l"/>
            <a:endParaRPr lang="en-US" sz="1200" i="1" dirty="0">
              <a:latin typeface="Verdana" panose="020B0604030504040204" pitchFamily="34" charset="0"/>
              <a:ea typeface="Verdana" panose="020B0604030504040204" pitchFamily="34" charset="0"/>
              <a:cs typeface="Verdana" panose="020B0604030504040204" pitchFamily="34" charset="0"/>
            </a:endParaRPr>
          </a:p>
          <a:p>
            <a:pPr algn="r">
              <a:spcBef>
                <a:spcPts val="1800"/>
              </a:spcBef>
            </a:pPr>
            <a:r>
              <a:rPr lang="en-US" sz="2000" dirty="0">
                <a:latin typeface="Verdana" panose="020B0604030504040204" pitchFamily="34" charset="0"/>
                <a:ea typeface="Verdana" panose="020B0604030504040204" pitchFamily="34" charset="0"/>
                <a:cs typeface="Verdana" panose="020B0604030504040204" pitchFamily="34" charset="0"/>
              </a:rPr>
              <a:t>Duncan Smith</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Founder and Principal</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ADC Associates</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Melbourne, Australia</a:t>
            </a:r>
            <a:endParaRPr lang="en-US" sz="24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6780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A benchmark is:</a:t>
            </a:r>
          </a:p>
        </p:txBody>
      </p:sp>
      <p:sp>
        <p:nvSpPr>
          <p:cNvPr id="3" name="Content Placeholder 2"/>
          <p:cNvSpPr>
            <a:spLocks noGrp="1"/>
          </p:cNvSpPr>
          <p:nvPr>
            <p:ph type="subTitle" idx="13"/>
          </p:nvPr>
        </p:nvSpPr>
        <p:spPr/>
        <p:txBody>
          <a:bodyPr>
            <a:normAutofit/>
          </a:bodyPr>
          <a:lstStyle/>
          <a:p>
            <a:pPr>
              <a:spcAft>
                <a:spcPts val="0"/>
              </a:spcAft>
              <a:buClr>
                <a:schemeClr val="bg2">
                  <a:lumMod val="75000"/>
                </a:schemeClr>
              </a:buClr>
              <a:buSzPct val="100000"/>
            </a:pPr>
            <a:r>
              <a:rPr lang="en-US" dirty="0"/>
              <a:t>An organizational standard of performance, </a:t>
            </a:r>
            <a:br>
              <a:rPr lang="en-US" dirty="0"/>
            </a:br>
            <a:r>
              <a:rPr lang="en-US" dirty="0"/>
              <a:t>usually stated as an end result or outcome.</a:t>
            </a:r>
          </a:p>
          <a:p>
            <a:pPr>
              <a:spcAft>
                <a:spcPts val="0"/>
              </a:spcAft>
            </a:pPr>
            <a:endParaRPr lang="en-US" sz="3200" b="1" dirty="0">
              <a:solidFill>
                <a:schemeClr val="tx1">
                  <a:lumMod val="65000"/>
                  <a:lumOff val="35000"/>
                </a:schemeClr>
              </a:solidFill>
            </a:endParaRPr>
          </a:p>
          <a:p>
            <a:pPr marL="0" indent="0" algn="ctr">
              <a:spcAft>
                <a:spcPts val="0"/>
              </a:spcAft>
              <a:buNone/>
            </a:pPr>
            <a:r>
              <a:rPr lang="en-US" b="1" i="1" dirty="0"/>
              <a:t>Benchmarking helps people in organizations </a:t>
            </a:r>
            <a:br>
              <a:rPr lang="en-US" b="1" i="1" dirty="0"/>
            </a:br>
            <a:r>
              <a:rPr lang="en-US" b="1" i="1" dirty="0"/>
              <a:t>achieve high-quality results or aspirations.</a:t>
            </a:r>
          </a:p>
        </p:txBody>
      </p:sp>
    </p:spTree>
    <p:extLst>
      <p:ext uri="{BB962C8B-B14F-4D97-AF65-F5344CB8AC3E}">
        <p14:creationId xmlns:p14="http://schemas.microsoft.com/office/powerpoint/2010/main" val="379870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782094" y="3262038"/>
            <a:ext cx="3886200" cy="598714"/>
          </a:xfrm>
          <a:prstGeom prst="rect">
            <a:avLst/>
          </a:prstGeom>
          <a:solidFill>
            <a:srgbClr val="C81C4B"/>
          </a:solidFill>
          <a:ln w="50800" cap="rnd" cmpd="dbl"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09600" y="3255071"/>
            <a:ext cx="3886200" cy="609600"/>
          </a:xfrm>
          <a:prstGeom prst="rect">
            <a:avLst/>
          </a:prstGeom>
          <a:solidFill>
            <a:srgbClr val="097BB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600" y="273050"/>
            <a:ext cx="7696200" cy="869950"/>
          </a:xfrm>
        </p:spPr>
        <p:txBody>
          <a:bodyPr/>
          <a:lstStyle/>
          <a:p>
            <a:r>
              <a:rPr lang="en-US" sz="4200" dirty="0"/>
              <a:t>14 Categories in Four Groups</a:t>
            </a:r>
          </a:p>
        </p:txBody>
      </p:sp>
      <p:sp>
        <p:nvSpPr>
          <p:cNvPr id="3" name="Content Placeholder 2"/>
          <p:cNvSpPr>
            <a:spLocks noGrp="1"/>
          </p:cNvSpPr>
          <p:nvPr>
            <p:ph sz="quarter" idx="2"/>
          </p:nvPr>
        </p:nvSpPr>
        <p:spPr>
          <a:xfrm>
            <a:off x="4707450" y="1900982"/>
            <a:ext cx="4081988" cy="1524000"/>
          </a:xfrm>
        </p:spPr>
        <p:txBody>
          <a:bodyPr>
            <a:normAutofit/>
          </a:bodyPr>
          <a:lstStyle/>
          <a:p>
            <a:pPr>
              <a:lnSpc>
                <a:spcPct val="120000"/>
              </a:lnSpc>
              <a:spcAft>
                <a:spcPts val="200"/>
              </a:spcAft>
              <a:buClr>
                <a:srgbClr val="006600"/>
              </a:buClr>
              <a:buSzPct val="60000"/>
            </a:pPr>
            <a:r>
              <a:rPr lang="en-US" sz="1700" kern="1200" dirty="0">
                <a:solidFill>
                  <a:schemeClr val="tx1"/>
                </a:solidFill>
                <a:latin typeface="+mn-lt"/>
                <a:ea typeface="+mn-ea"/>
                <a:cs typeface="+mn-cs"/>
              </a:rPr>
              <a:t> </a:t>
            </a:r>
            <a:r>
              <a:rPr lang="en-US" sz="1600" kern="1200" dirty="0">
                <a:solidFill>
                  <a:schemeClr val="tx1"/>
                </a:solidFill>
                <a:latin typeface="+mn-lt"/>
                <a:ea typeface="+mn-ea"/>
                <a:cs typeface="+mn-cs"/>
              </a:rPr>
              <a:t>8: Assessment, Measure, and Research</a:t>
            </a:r>
          </a:p>
          <a:p>
            <a:pPr>
              <a:lnSpc>
                <a:spcPct val="120000"/>
              </a:lnSpc>
              <a:spcAft>
                <a:spcPts val="200"/>
              </a:spcAft>
              <a:buClr>
                <a:srgbClr val="006600"/>
              </a:buClr>
              <a:buSzPct val="60000"/>
            </a:pPr>
            <a:r>
              <a:rPr lang="en-US" sz="1600" kern="1200" dirty="0">
                <a:solidFill>
                  <a:schemeClr val="tx1"/>
                </a:solidFill>
                <a:latin typeface="+mn-lt"/>
                <a:ea typeface="+mn-ea"/>
                <a:cs typeface="+mn-cs"/>
              </a:rPr>
              <a:t> 9: </a:t>
            </a:r>
            <a:r>
              <a:rPr lang="en-US" sz="1600" kern="1200" dirty="0" err="1">
                <a:solidFill>
                  <a:schemeClr val="tx1"/>
                </a:solidFill>
                <a:latin typeface="+mn-lt"/>
                <a:ea typeface="+mn-ea"/>
                <a:cs typeface="+mn-cs"/>
              </a:rPr>
              <a:t>D&amp;I</a:t>
            </a:r>
            <a:r>
              <a:rPr lang="en-US" sz="1600" kern="1200" dirty="0">
                <a:solidFill>
                  <a:schemeClr val="tx1"/>
                </a:solidFill>
                <a:latin typeface="+mn-lt"/>
                <a:ea typeface="+mn-ea"/>
                <a:cs typeface="+mn-cs"/>
              </a:rPr>
              <a:t> Communications</a:t>
            </a:r>
          </a:p>
          <a:p>
            <a:pPr>
              <a:lnSpc>
                <a:spcPct val="120000"/>
              </a:lnSpc>
              <a:spcAft>
                <a:spcPts val="200"/>
              </a:spcAft>
              <a:buClr>
                <a:srgbClr val="006600"/>
              </a:buClr>
              <a:buSzPct val="60000"/>
            </a:pPr>
            <a:r>
              <a:rPr lang="en-US" sz="1600" kern="1200" dirty="0">
                <a:solidFill>
                  <a:schemeClr val="tx1"/>
                </a:solidFill>
                <a:latin typeface="+mn-lt"/>
                <a:ea typeface="+mn-ea"/>
                <a:cs typeface="+mn-cs"/>
              </a:rPr>
              <a:t>10: Connecting </a:t>
            </a:r>
            <a:r>
              <a:rPr lang="en-US" sz="1600" kern="1200" dirty="0" err="1">
                <a:solidFill>
                  <a:schemeClr val="tx1"/>
                </a:solidFill>
                <a:latin typeface="+mn-lt"/>
                <a:ea typeface="+mn-ea"/>
                <a:cs typeface="+mn-cs"/>
              </a:rPr>
              <a:t>D&amp;I</a:t>
            </a:r>
            <a:r>
              <a:rPr lang="en-US" sz="1600" kern="1200" dirty="0">
                <a:solidFill>
                  <a:schemeClr val="tx1"/>
                </a:solidFill>
                <a:latin typeface="+mn-lt"/>
                <a:ea typeface="+mn-ea"/>
                <a:cs typeface="+mn-cs"/>
              </a:rPr>
              <a:t> and Sustainability</a:t>
            </a:r>
          </a:p>
          <a:p>
            <a:endParaRPr lang="en-US" sz="1800" dirty="0"/>
          </a:p>
        </p:txBody>
      </p:sp>
      <p:sp>
        <p:nvSpPr>
          <p:cNvPr id="7" name="Content Placeholder 6"/>
          <p:cNvSpPr>
            <a:spLocks noGrp="1"/>
          </p:cNvSpPr>
          <p:nvPr>
            <p:ph sz="quarter" idx="4"/>
          </p:nvPr>
        </p:nvSpPr>
        <p:spPr>
          <a:xfrm>
            <a:off x="609600" y="3845839"/>
            <a:ext cx="3886200" cy="2402563"/>
          </a:xfrm>
        </p:spPr>
        <p:txBody>
          <a:bodyPr>
            <a:normAutofit lnSpcReduction="10000"/>
          </a:bodyPr>
          <a:lstStyle/>
          <a:p>
            <a:pPr>
              <a:lnSpc>
                <a:spcPct val="130000"/>
              </a:lnSpc>
              <a:spcAft>
                <a:spcPts val="200"/>
              </a:spcAft>
              <a:buClr>
                <a:srgbClr val="006600"/>
              </a:buClr>
              <a:buSzPct val="60000"/>
            </a:pPr>
            <a:r>
              <a:rPr lang="en-US" sz="1600" kern="1200" dirty="0">
                <a:solidFill>
                  <a:schemeClr val="tx1"/>
                </a:solidFill>
                <a:latin typeface="+mn-lt"/>
                <a:ea typeface="+mn-ea"/>
                <a:cs typeface="+mn-cs"/>
              </a:rPr>
              <a:t>4: Recruitment, Retention, Development, and Advancement</a:t>
            </a:r>
          </a:p>
          <a:p>
            <a:pPr>
              <a:lnSpc>
                <a:spcPct val="130000"/>
              </a:lnSpc>
              <a:spcAft>
                <a:spcPts val="200"/>
              </a:spcAft>
              <a:buClr>
                <a:srgbClr val="006600"/>
              </a:buClr>
              <a:buSzPct val="60000"/>
            </a:pPr>
            <a:r>
              <a:rPr lang="en-US" sz="1600" kern="1200" dirty="0">
                <a:solidFill>
                  <a:schemeClr val="tx1"/>
                </a:solidFill>
                <a:latin typeface="+mn-lt"/>
                <a:ea typeface="+mn-ea"/>
                <a:cs typeface="+mn-cs"/>
              </a:rPr>
              <a:t>5: Benefits, Work-Life Integration, and Flexibility</a:t>
            </a:r>
          </a:p>
          <a:p>
            <a:pPr>
              <a:lnSpc>
                <a:spcPct val="130000"/>
              </a:lnSpc>
              <a:spcAft>
                <a:spcPts val="200"/>
              </a:spcAft>
              <a:buClr>
                <a:srgbClr val="006600"/>
              </a:buClr>
              <a:buSzPct val="60000"/>
            </a:pPr>
            <a:r>
              <a:rPr lang="en-US" sz="1600" kern="1200" dirty="0">
                <a:solidFill>
                  <a:schemeClr val="tx1"/>
                </a:solidFill>
                <a:latin typeface="+mn-lt"/>
                <a:ea typeface="+mn-ea"/>
                <a:cs typeface="+mn-cs"/>
              </a:rPr>
              <a:t>6: Job Design, Classification, and Compensation</a:t>
            </a:r>
          </a:p>
          <a:p>
            <a:pPr>
              <a:lnSpc>
                <a:spcPct val="130000"/>
              </a:lnSpc>
              <a:spcAft>
                <a:spcPts val="200"/>
              </a:spcAft>
              <a:buClr>
                <a:srgbClr val="006600"/>
              </a:buClr>
              <a:buSzPct val="60000"/>
            </a:pPr>
            <a:r>
              <a:rPr lang="en-US" sz="1600" kern="1200" dirty="0">
                <a:solidFill>
                  <a:schemeClr val="tx1"/>
                </a:solidFill>
                <a:latin typeface="+mn-lt"/>
                <a:ea typeface="+mn-ea"/>
                <a:cs typeface="+mn-cs"/>
              </a:rPr>
              <a:t>7: </a:t>
            </a:r>
            <a:r>
              <a:rPr lang="en-US" sz="1600" kern="1200" dirty="0" err="1">
                <a:solidFill>
                  <a:schemeClr val="tx1"/>
                </a:solidFill>
                <a:latin typeface="+mn-lt"/>
                <a:ea typeface="+mn-ea"/>
                <a:cs typeface="+mn-cs"/>
              </a:rPr>
              <a:t>D&amp;I</a:t>
            </a:r>
            <a:r>
              <a:rPr lang="en-US" sz="1600" kern="1200" dirty="0">
                <a:solidFill>
                  <a:schemeClr val="tx1"/>
                </a:solidFill>
                <a:latin typeface="+mn-lt"/>
                <a:ea typeface="+mn-ea"/>
                <a:cs typeface="+mn-cs"/>
              </a:rPr>
              <a:t> Learning and Education</a:t>
            </a:r>
          </a:p>
          <a:p>
            <a:endParaRPr lang="en-US" dirty="0"/>
          </a:p>
          <a:p>
            <a:endParaRPr lang="en-US" dirty="0"/>
          </a:p>
        </p:txBody>
      </p:sp>
      <p:sp>
        <p:nvSpPr>
          <p:cNvPr id="6" name="Text Placeholder 5"/>
          <p:cNvSpPr>
            <a:spLocks noGrp="1"/>
          </p:cNvSpPr>
          <p:nvPr>
            <p:ph type="body" sz="quarter" idx="3"/>
          </p:nvPr>
        </p:nvSpPr>
        <p:spPr>
          <a:xfrm>
            <a:off x="609600" y="3297743"/>
            <a:ext cx="3886200" cy="533400"/>
          </a:xfrm>
          <a:noFill/>
        </p:spPr>
        <p:txBody>
          <a:bodyPr/>
          <a:lstStyle/>
          <a:p>
            <a:pPr>
              <a:lnSpc>
                <a:spcPct val="80000"/>
              </a:lnSpc>
              <a:spcBef>
                <a:spcPts val="700"/>
              </a:spcBef>
              <a:spcAft>
                <a:spcPts val="0"/>
              </a:spcAft>
              <a:buClr>
                <a:schemeClr val="accent2"/>
              </a:buClr>
              <a:buSzPct val="60000"/>
            </a:pPr>
            <a:r>
              <a:rPr lang="en-US" sz="1900" kern="1200" dirty="0">
                <a:solidFill>
                  <a:schemeClr val="bg2">
                    <a:lumMod val="75000"/>
                  </a:schemeClr>
                </a:solidFill>
                <a:latin typeface="+mn-lt"/>
                <a:ea typeface="+mn-ea"/>
                <a:cs typeface="+mn-cs"/>
              </a:rPr>
              <a:t>Internal</a:t>
            </a:r>
            <a:br>
              <a:rPr lang="en-US" sz="1900" kern="1200" dirty="0">
                <a:solidFill>
                  <a:schemeClr val="bg2">
                    <a:lumMod val="75000"/>
                  </a:schemeClr>
                </a:solidFill>
                <a:latin typeface="+mn-lt"/>
                <a:ea typeface="+mn-ea"/>
                <a:cs typeface="+mn-cs"/>
              </a:rPr>
            </a:br>
            <a:r>
              <a:rPr lang="en-US" sz="1900" i="1" kern="1200" dirty="0">
                <a:solidFill>
                  <a:schemeClr val="bg2">
                    <a:lumMod val="75000"/>
                  </a:schemeClr>
                </a:solidFill>
                <a:latin typeface="+mn-lt"/>
                <a:ea typeface="+mn-ea"/>
                <a:cs typeface="+mn-cs"/>
              </a:rPr>
              <a:t>Attract &amp; Retain People</a:t>
            </a:r>
          </a:p>
        </p:txBody>
      </p:sp>
      <p:sp>
        <p:nvSpPr>
          <p:cNvPr id="8" name="Content Placeholder 2"/>
          <p:cNvSpPr txBox="1">
            <a:spLocks/>
          </p:cNvSpPr>
          <p:nvPr/>
        </p:nvSpPr>
        <p:spPr>
          <a:xfrm>
            <a:off x="609600" y="1962284"/>
            <a:ext cx="4073482" cy="12550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spcBef>
                <a:spcPts val="0"/>
              </a:spcBef>
              <a:spcAft>
                <a:spcPts val="200"/>
              </a:spcAft>
              <a:buClr>
                <a:srgbClr val="006600"/>
              </a:buClr>
              <a:buNone/>
            </a:pPr>
            <a:r>
              <a:rPr lang="en-US" sz="1600" dirty="0"/>
              <a:t>1: </a:t>
            </a:r>
            <a:r>
              <a:rPr lang="en-US" sz="1600" dirty="0" err="1"/>
              <a:t>D&amp;I</a:t>
            </a:r>
            <a:r>
              <a:rPr lang="en-US" sz="1600" dirty="0"/>
              <a:t> Vision, Strategy, and Business Case</a:t>
            </a:r>
          </a:p>
          <a:p>
            <a:pPr marL="0" indent="0">
              <a:lnSpc>
                <a:spcPct val="120000"/>
              </a:lnSpc>
              <a:spcBef>
                <a:spcPts val="0"/>
              </a:spcBef>
              <a:spcAft>
                <a:spcPts val="200"/>
              </a:spcAft>
              <a:buClr>
                <a:srgbClr val="006600"/>
              </a:buClr>
              <a:buNone/>
            </a:pPr>
            <a:r>
              <a:rPr lang="en-US" sz="1600" dirty="0"/>
              <a:t>2: Leadership and Accountability</a:t>
            </a:r>
          </a:p>
          <a:p>
            <a:pPr marL="0" indent="0">
              <a:lnSpc>
                <a:spcPct val="120000"/>
              </a:lnSpc>
              <a:spcBef>
                <a:spcPts val="0"/>
              </a:spcBef>
              <a:spcAft>
                <a:spcPts val="200"/>
              </a:spcAft>
              <a:buClr>
                <a:srgbClr val="006600"/>
              </a:buClr>
              <a:buNone/>
            </a:pPr>
            <a:r>
              <a:rPr lang="en-US" sz="1600" dirty="0"/>
              <a:t>3: </a:t>
            </a:r>
            <a:r>
              <a:rPr lang="en-US" sz="1600" dirty="0" err="1"/>
              <a:t>D&amp;I</a:t>
            </a:r>
            <a:r>
              <a:rPr lang="en-US" sz="1600" dirty="0"/>
              <a:t> Structure and Implementation</a:t>
            </a:r>
          </a:p>
        </p:txBody>
      </p:sp>
      <p:grpSp>
        <p:nvGrpSpPr>
          <p:cNvPr id="5" name="Group 4"/>
          <p:cNvGrpSpPr/>
          <p:nvPr/>
        </p:nvGrpSpPr>
        <p:grpSpPr>
          <a:xfrm>
            <a:off x="609600" y="1322408"/>
            <a:ext cx="3886200" cy="613308"/>
            <a:chOff x="609600" y="1764996"/>
            <a:chExt cx="3886200" cy="613308"/>
          </a:xfrm>
        </p:grpSpPr>
        <p:sp>
          <p:nvSpPr>
            <p:cNvPr id="14" name="Rectangle 13"/>
            <p:cNvSpPr/>
            <p:nvPr/>
          </p:nvSpPr>
          <p:spPr>
            <a:xfrm>
              <a:off x="609600" y="1764996"/>
              <a:ext cx="3886200" cy="609600"/>
            </a:xfrm>
            <a:prstGeom prst="rect">
              <a:avLst/>
            </a:prstGeom>
            <a:solidFill>
              <a:srgbClr val="39B54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
            <p:cNvSpPr txBox="1">
              <a:spLocks/>
            </p:cNvSpPr>
            <p:nvPr/>
          </p:nvSpPr>
          <p:spPr>
            <a:xfrm>
              <a:off x="609600" y="1768704"/>
              <a:ext cx="3886200" cy="609600"/>
            </a:xfrm>
            <a:prstGeom prst="rect">
              <a:avLst/>
            </a:prstGeom>
            <a:noFill/>
          </p:spPr>
          <p:txBody>
            <a:bodyPr vert="horz" rtlCol="0" anchor="ctr">
              <a:normAutofit fontScale="92500" lnSpcReduction="20000"/>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solidFill>
                    <a:schemeClr val="bg2">
                      <a:lumMod val="75000"/>
                    </a:schemeClr>
                  </a:solidFill>
                </a:rPr>
                <a:t>Foundation</a:t>
              </a:r>
              <a:br>
                <a:rPr lang="en-US" dirty="0">
                  <a:solidFill>
                    <a:schemeClr val="bg2">
                      <a:lumMod val="75000"/>
                    </a:schemeClr>
                  </a:solidFill>
                </a:rPr>
              </a:br>
              <a:r>
                <a:rPr lang="en-US" i="1" dirty="0">
                  <a:solidFill>
                    <a:schemeClr val="bg2">
                      <a:lumMod val="75000"/>
                    </a:schemeClr>
                  </a:solidFill>
                </a:rPr>
                <a:t>Drive the Strategy</a:t>
              </a:r>
            </a:p>
          </p:txBody>
        </p:sp>
      </p:grpSp>
      <p:sp>
        <p:nvSpPr>
          <p:cNvPr id="10" name="Content Placeholder 6"/>
          <p:cNvSpPr txBox="1">
            <a:spLocks/>
          </p:cNvSpPr>
          <p:nvPr/>
        </p:nvSpPr>
        <p:spPr>
          <a:xfrm>
            <a:off x="4806462" y="3835933"/>
            <a:ext cx="3886200" cy="221589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lvl="1" indent="0">
              <a:lnSpc>
                <a:spcPct val="130000"/>
              </a:lnSpc>
              <a:spcBef>
                <a:spcPts val="0"/>
              </a:spcBef>
              <a:spcAft>
                <a:spcPts val="200"/>
              </a:spcAft>
              <a:buClr>
                <a:srgbClr val="006600"/>
              </a:buClr>
              <a:buSzPct val="60000"/>
              <a:buNone/>
            </a:pPr>
            <a:r>
              <a:rPr lang="en-US" sz="1600" dirty="0"/>
              <a:t>11: Community, Government Relations, and Social Responsibility</a:t>
            </a:r>
          </a:p>
          <a:p>
            <a:pPr marL="0" lvl="1" indent="0">
              <a:lnSpc>
                <a:spcPct val="130000"/>
              </a:lnSpc>
              <a:spcBef>
                <a:spcPts val="0"/>
              </a:spcBef>
              <a:spcAft>
                <a:spcPts val="200"/>
              </a:spcAft>
              <a:buClr>
                <a:srgbClr val="006600"/>
              </a:buClr>
              <a:buSzPct val="60000"/>
              <a:buNone/>
            </a:pPr>
            <a:r>
              <a:rPr lang="en-US" sz="1600" dirty="0"/>
              <a:t>12: Products and Services Development</a:t>
            </a:r>
          </a:p>
          <a:p>
            <a:pPr marL="0" lvl="1" indent="0">
              <a:lnSpc>
                <a:spcPct val="130000"/>
              </a:lnSpc>
              <a:spcBef>
                <a:spcPts val="0"/>
              </a:spcBef>
              <a:spcAft>
                <a:spcPts val="200"/>
              </a:spcAft>
              <a:buClr>
                <a:srgbClr val="006600"/>
              </a:buClr>
              <a:buSzPct val="60000"/>
              <a:buNone/>
            </a:pPr>
            <a:r>
              <a:rPr lang="en-US" sz="1600" dirty="0"/>
              <a:t>13: Marketing and Customer Service</a:t>
            </a:r>
          </a:p>
          <a:p>
            <a:pPr marL="0" lvl="1" indent="0">
              <a:lnSpc>
                <a:spcPct val="130000"/>
              </a:lnSpc>
              <a:spcBef>
                <a:spcPts val="0"/>
              </a:spcBef>
              <a:spcAft>
                <a:spcPts val="200"/>
              </a:spcAft>
              <a:buClr>
                <a:srgbClr val="006600"/>
              </a:buClr>
              <a:buSzPct val="60000"/>
              <a:buNone/>
            </a:pPr>
            <a:r>
              <a:rPr lang="en-US" sz="1600" dirty="0"/>
              <a:t>14: Supplier Diversity</a:t>
            </a:r>
          </a:p>
          <a:p>
            <a:endParaRPr lang="en-US" sz="1800" dirty="0"/>
          </a:p>
        </p:txBody>
      </p:sp>
      <p:sp>
        <p:nvSpPr>
          <p:cNvPr id="11" name="Text Placeholder 5"/>
          <p:cNvSpPr txBox="1">
            <a:spLocks/>
          </p:cNvSpPr>
          <p:nvPr/>
        </p:nvSpPr>
        <p:spPr>
          <a:xfrm>
            <a:off x="4804410" y="3296110"/>
            <a:ext cx="3886200" cy="530352"/>
          </a:xfrm>
          <a:prstGeom prst="rect">
            <a:avLst/>
          </a:prstGeom>
          <a:noFill/>
        </p:spPr>
        <p:txBody>
          <a:bodyPr vert="horz" rtlCol="0" anchor="ctr">
            <a:no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900" dirty="0">
                <a:solidFill>
                  <a:schemeClr val="bg2">
                    <a:lumMod val="75000"/>
                  </a:schemeClr>
                </a:solidFill>
              </a:rPr>
              <a:t>External</a:t>
            </a:r>
            <a:br>
              <a:rPr lang="en-US" sz="1900" dirty="0">
                <a:solidFill>
                  <a:schemeClr val="bg2">
                    <a:lumMod val="75000"/>
                  </a:schemeClr>
                </a:solidFill>
              </a:rPr>
            </a:br>
            <a:r>
              <a:rPr lang="en-US" sz="1900" i="1" dirty="0">
                <a:solidFill>
                  <a:schemeClr val="bg2">
                    <a:lumMod val="75000"/>
                  </a:schemeClr>
                </a:solidFill>
              </a:rPr>
              <a:t>Listen to &amp; Serve Society </a:t>
            </a:r>
          </a:p>
        </p:txBody>
      </p:sp>
      <p:grpSp>
        <p:nvGrpSpPr>
          <p:cNvPr id="4" name="Group 3"/>
          <p:cNvGrpSpPr/>
          <p:nvPr/>
        </p:nvGrpSpPr>
        <p:grpSpPr>
          <a:xfrm>
            <a:off x="4782094" y="1310012"/>
            <a:ext cx="3897086" cy="621996"/>
            <a:chOff x="4782094" y="1752600"/>
            <a:chExt cx="3897086" cy="621996"/>
          </a:xfrm>
        </p:grpSpPr>
        <p:sp>
          <p:nvSpPr>
            <p:cNvPr id="15" name="Rectangle 14"/>
            <p:cNvSpPr/>
            <p:nvPr/>
          </p:nvSpPr>
          <p:spPr>
            <a:xfrm>
              <a:off x="4782094" y="1752600"/>
              <a:ext cx="3897086" cy="609600"/>
            </a:xfrm>
            <a:prstGeom prst="rect">
              <a:avLst/>
            </a:prstGeom>
            <a:solidFill>
              <a:srgbClr val="F8EA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p:cNvSpPr txBox="1">
              <a:spLocks/>
            </p:cNvSpPr>
            <p:nvPr/>
          </p:nvSpPr>
          <p:spPr>
            <a:xfrm>
              <a:off x="4792980" y="1764996"/>
              <a:ext cx="3886200" cy="609600"/>
            </a:xfrm>
            <a:prstGeom prst="rect">
              <a:avLst/>
            </a:prstGeom>
            <a:noFill/>
          </p:spPr>
          <p:txBody>
            <a:bodyPr vert="horz" rtlCol="0" anchor="ctr">
              <a:no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900" dirty="0">
                  <a:solidFill>
                    <a:schemeClr val="bg2">
                      <a:lumMod val="75000"/>
                    </a:schemeClr>
                  </a:solidFill>
                </a:rPr>
                <a:t>Bridging</a:t>
              </a:r>
              <a:br>
                <a:rPr lang="en-US" sz="1900" dirty="0">
                  <a:solidFill>
                    <a:schemeClr val="bg2">
                      <a:lumMod val="75000"/>
                    </a:schemeClr>
                  </a:solidFill>
                </a:rPr>
              </a:br>
              <a:r>
                <a:rPr lang="en-US" sz="1900" i="1" dirty="0">
                  <a:solidFill>
                    <a:schemeClr val="bg2">
                      <a:lumMod val="75000"/>
                    </a:schemeClr>
                  </a:solidFill>
                </a:rPr>
                <a:t>Align &amp; Connect</a:t>
              </a:r>
            </a:p>
          </p:txBody>
        </p:sp>
      </p:grpSp>
    </p:spTree>
    <p:extLst>
      <p:ext uri="{BB962C8B-B14F-4D97-AF65-F5344CB8AC3E}">
        <p14:creationId xmlns:p14="http://schemas.microsoft.com/office/powerpoint/2010/main" val="3408265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GDIB Actions</a:t>
            </a:r>
          </a:p>
        </p:txBody>
      </p:sp>
      <p:sp>
        <p:nvSpPr>
          <p:cNvPr id="3" name="Subtitle 2"/>
          <p:cNvSpPr>
            <a:spLocks noGrp="1"/>
          </p:cNvSpPr>
          <p:nvPr>
            <p:ph type="subTitle" idx="13"/>
          </p:nvPr>
        </p:nvSpPr>
        <p:spPr>
          <a:xfrm>
            <a:off x="440266" y="1388533"/>
            <a:ext cx="8392033" cy="4838171"/>
          </a:xfrm>
        </p:spPr>
        <p:txBody>
          <a:bodyPr/>
          <a:lstStyle/>
          <a:p>
            <a:pPr algn="l">
              <a:spcAft>
                <a:spcPts val="600"/>
              </a:spcAft>
            </a:pPr>
            <a:r>
              <a:rPr lang="en-US" b="1" dirty="0"/>
              <a:t>DRIVE THE STRATEGY</a:t>
            </a:r>
          </a:p>
          <a:p>
            <a:pPr marL="457200" lvl="0" indent="-457200" algn="l">
              <a:spcAft>
                <a:spcPts val="600"/>
              </a:spcAft>
              <a:buFont typeface="Arial" panose="020B0604020202020204" pitchFamily="34" charset="0"/>
              <a:buChar char="•"/>
            </a:pPr>
            <a:r>
              <a:rPr lang="en-US" dirty="0"/>
              <a:t>Develop a strong rationale for </a:t>
            </a:r>
            <a:r>
              <a:rPr lang="en-US" dirty="0" err="1"/>
              <a:t>D&amp;I</a:t>
            </a:r>
            <a:r>
              <a:rPr lang="en-US" dirty="0"/>
              <a:t> vision and strategy and align it to organizational goals.</a:t>
            </a:r>
          </a:p>
          <a:p>
            <a:pPr marL="457200" lvl="0" indent="-457200" algn="l">
              <a:spcAft>
                <a:spcPts val="600"/>
              </a:spcAft>
              <a:buFont typeface="Arial" panose="020B0604020202020204" pitchFamily="34" charset="0"/>
              <a:buChar char="•"/>
            </a:pPr>
            <a:r>
              <a:rPr lang="en-US" dirty="0"/>
              <a:t>Hold leaders accountable for implementing the organization’s </a:t>
            </a:r>
            <a:r>
              <a:rPr lang="en-US" dirty="0" err="1"/>
              <a:t>D&amp;I</a:t>
            </a:r>
            <a:r>
              <a:rPr lang="en-US" dirty="0"/>
              <a:t> vision, setting goals, achieving results, and being role models.</a:t>
            </a:r>
          </a:p>
          <a:p>
            <a:pPr marL="457200" lvl="0" indent="-457200" algn="l">
              <a:spcAft>
                <a:spcPts val="600"/>
              </a:spcAft>
              <a:buFont typeface="Arial" panose="020B0604020202020204" pitchFamily="34" charset="0"/>
              <a:buChar char="•"/>
            </a:pPr>
            <a:r>
              <a:rPr lang="en-US" dirty="0"/>
              <a:t>Provide dedicated support and structure with authority and budget to effectively implement </a:t>
            </a:r>
            <a:r>
              <a:rPr lang="en-US" dirty="0" err="1"/>
              <a:t>D&amp;I</a:t>
            </a:r>
            <a:r>
              <a:rPr lang="en-US" dirty="0"/>
              <a:t>.</a:t>
            </a:r>
          </a:p>
          <a:p>
            <a:pPr algn="l"/>
            <a:endParaRPr lang="en-US" dirty="0"/>
          </a:p>
        </p:txBody>
      </p:sp>
    </p:spTree>
    <p:extLst>
      <p:ext uri="{BB962C8B-B14F-4D97-AF65-F5344CB8AC3E}">
        <p14:creationId xmlns:p14="http://schemas.microsoft.com/office/powerpoint/2010/main" val="3554925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GDIB Actions</a:t>
            </a:r>
          </a:p>
        </p:txBody>
      </p:sp>
      <p:sp>
        <p:nvSpPr>
          <p:cNvPr id="3" name="Subtitle 2"/>
          <p:cNvSpPr>
            <a:spLocks noGrp="1"/>
          </p:cNvSpPr>
          <p:nvPr>
            <p:ph type="subTitle" idx="13"/>
          </p:nvPr>
        </p:nvSpPr>
        <p:spPr>
          <a:xfrm>
            <a:off x="419100" y="1387355"/>
            <a:ext cx="8413200" cy="4585354"/>
          </a:xfrm>
        </p:spPr>
        <p:txBody>
          <a:bodyPr/>
          <a:lstStyle/>
          <a:p>
            <a:pPr algn="l">
              <a:spcAft>
                <a:spcPts val="600"/>
              </a:spcAft>
            </a:pPr>
            <a:r>
              <a:rPr lang="en-US" b="1" dirty="0"/>
              <a:t>ATTRACT &amp; RETAIN PEOPLE</a:t>
            </a:r>
          </a:p>
          <a:p>
            <a:pPr marL="457200" indent="-457200" algn="l">
              <a:spcAft>
                <a:spcPts val="600"/>
              </a:spcAft>
              <a:buFont typeface="Arial" panose="020B0604020202020204" pitchFamily="34" charset="0"/>
              <a:buChar char="•"/>
            </a:pPr>
            <a:r>
              <a:rPr lang="en-US" dirty="0"/>
              <a:t>Ensure that </a:t>
            </a:r>
            <a:r>
              <a:rPr lang="en-US" dirty="0" err="1"/>
              <a:t>D&amp;I</a:t>
            </a:r>
            <a:r>
              <a:rPr lang="en-US" dirty="0"/>
              <a:t> is integrated into recruitment, talent development, advancement, and retention.</a:t>
            </a:r>
          </a:p>
          <a:p>
            <a:pPr marL="457200" indent="-457200" algn="l">
              <a:spcAft>
                <a:spcPts val="600"/>
              </a:spcAft>
              <a:buFont typeface="Arial" panose="020B0604020202020204" pitchFamily="34" charset="0"/>
              <a:buChar char="•"/>
            </a:pPr>
            <a:r>
              <a:rPr lang="en-US" dirty="0"/>
              <a:t>Achieve work-life integration and flexibility.</a:t>
            </a:r>
          </a:p>
          <a:p>
            <a:pPr marL="457200" indent="-457200" algn="l">
              <a:spcAft>
                <a:spcPts val="600"/>
              </a:spcAft>
              <a:buFont typeface="Arial" panose="020B0604020202020204" pitchFamily="34" charset="0"/>
              <a:buChar char="•"/>
            </a:pPr>
            <a:r>
              <a:rPr lang="en-US" dirty="0"/>
              <a:t>Ensure that job design and classification are unbiased, and compensation is equitable.</a:t>
            </a:r>
          </a:p>
          <a:p>
            <a:pPr marL="457200" indent="-457200" algn="l">
              <a:spcAft>
                <a:spcPts val="600"/>
              </a:spcAft>
              <a:buFont typeface="Arial" panose="020B0604020202020204" pitchFamily="34" charset="0"/>
              <a:buChar char="•"/>
            </a:pPr>
            <a:r>
              <a:rPr lang="en-US" dirty="0"/>
              <a:t>Educate leaders and employees so they have a high level of </a:t>
            </a:r>
            <a:r>
              <a:rPr lang="en-US" dirty="0" err="1"/>
              <a:t>D&amp;I</a:t>
            </a:r>
            <a:r>
              <a:rPr lang="en-US" dirty="0"/>
              <a:t> competence.</a:t>
            </a:r>
          </a:p>
          <a:p>
            <a:endParaRPr lang="en-US" dirty="0"/>
          </a:p>
        </p:txBody>
      </p:sp>
    </p:spTree>
    <p:extLst>
      <p:ext uri="{BB962C8B-B14F-4D97-AF65-F5344CB8AC3E}">
        <p14:creationId xmlns:p14="http://schemas.microsoft.com/office/powerpoint/2010/main" val="609811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GDIB Actions</a:t>
            </a:r>
          </a:p>
        </p:txBody>
      </p:sp>
      <p:sp>
        <p:nvSpPr>
          <p:cNvPr id="3" name="Subtitle 2"/>
          <p:cNvSpPr>
            <a:spLocks noGrp="1"/>
          </p:cNvSpPr>
          <p:nvPr>
            <p:ph type="subTitle" idx="13"/>
          </p:nvPr>
        </p:nvSpPr>
        <p:spPr>
          <a:xfrm>
            <a:off x="436033" y="1388533"/>
            <a:ext cx="8413200" cy="4838171"/>
          </a:xfrm>
        </p:spPr>
        <p:txBody>
          <a:bodyPr/>
          <a:lstStyle/>
          <a:p>
            <a:pPr algn="l">
              <a:spcAft>
                <a:spcPts val="600"/>
              </a:spcAft>
            </a:pPr>
            <a:r>
              <a:rPr lang="en-US" b="1" dirty="0"/>
              <a:t>ALIGN &amp; CONNECT</a:t>
            </a:r>
          </a:p>
          <a:p>
            <a:pPr marL="457200" lvl="0" indent="-457200" algn="l">
              <a:spcAft>
                <a:spcPts val="600"/>
              </a:spcAft>
              <a:buFont typeface="Arial" panose="020B0604020202020204" pitchFamily="34" charset="0"/>
              <a:buChar char="•"/>
            </a:pPr>
            <a:r>
              <a:rPr lang="en-US" dirty="0"/>
              <a:t>Ensure that assessment, measurement, and research guide </a:t>
            </a:r>
            <a:r>
              <a:rPr lang="en-US" dirty="0" err="1"/>
              <a:t>D&amp;I</a:t>
            </a:r>
            <a:r>
              <a:rPr lang="en-US" dirty="0"/>
              <a:t> decisions.</a:t>
            </a:r>
          </a:p>
          <a:p>
            <a:pPr marL="457200" lvl="0" indent="-457200" algn="l">
              <a:spcAft>
                <a:spcPts val="600"/>
              </a:spcAft>
              <a:buFont typeface="Arial" panose="020B0604020202020204" pitchFamily="34" charset="0"/>
              <a:buChar char="•"/>
            </a:pPr>
            <a:r>
              <a:rPr lang="en-US" dirty="0"/>
              <a:t>Make communication a crucial force in achieving the organization’s </a:t>
            </a:r>
            <a:r>
              <a:rPr lang="en-US" dirty="0" err="1"/>
              <a:t>D&amp;I</a:t>
            </a:r>
            <a:r>
              <a:rPr lang="en-US" dirty="0"/>
              <a:t> goals.</a:t>
            </a:r>
          </a:p>
          <a:p>
            <a:pPr marL="457200" lvl="0" indent="-457200" algn="l">
              <a:spcAft>
                <a:spcPts val="600"/>
              </a:spcAft>
              <a:buFont typeface="Arial" panose="020B0604020202020204" pitchFamily="34" charset="0"/>
              <a:buChar char="•"/>
            </a:pPr>
            <a:r>
              <a:rPr lang="en-US" dirty="0"/>
              <a:t>Connect the </a:t>
            </a:r>
            <a:r>
              <a:rPr lang="en-US" dirty="0" err="1"/>
              <a:t>D&amp;I</a:t>
            </a:r>
            <a:r>
              <a:rPr lang="en-US" dirty="0"/>
              <a:t> and Sustainability initiatives to increase the effectiveness of both.</a:t>
            </a:r>
          </a:p>
          <a:p>
            <a:endParaRPr lang="en-US" dirty="0"/>
          </a:p>
        </p:txBody>
      </p:sp>
    </p:spTree>
    <p:extLst>
      <p:ext uri="{BB962C8B-B14F-4D97-AF65-F5344CB8AC3E}">
        <p14:creationId xmlns:p14="http://schemas.microsoft.com/office/powerpoint/2010/main" val="9997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200" dirty="0"/>
          </a:p>
        </p:txBody>
      </p:sp>
      <p:sp>
        <p:nvSpPr>
          <p:cNvPr id="3" name="Content Placeholder 2"/>
          <p:cNvSpPr>
            <a:spLocks noGrp="1"/>
          </p:cNvSpPr>
          <p:nvPr>
            <p:ph type="subTitle" idx="13"/>
          </p:nvPr>
        </p:nvSpPr>
        <p:spPr/>
        <p:txBody>
          <a:bodyPr>
            <a:normAutofit/>
          </a:bodyPr>
          <a:lstStyle/>
          <a:p>
            <a:pPr>
              <a:spcAft>
                <a:spcPts val="0"/>
              </a:spcAft>
              <a:buClr>
                <a:schemeClr val="bg2">
                  <a:lumMod val="75000"/>
                </a:schemeClr>
              </a:buClr>
              <a:buSzPct val="100000"/>
            </a:pPr>
            <a:endParaRPr lang="en-US" sz="4800" b="1" i="1" dirty="0"/>
          </a:p>
          <a:p>
            <a:pPr>
              <a:spcAft>
                <a:spcPts val="0"/>
              </a:spcAft>
              <a:buClr>
                <a:schemeClr val="bg2">
                  <a:lumMod val="75000"/>
                </a:schemeClr>
              </a:buClr>
              <a:buSzPct val="100000"/>
            </a:pPr>
            <a:r>
              <a:rPr lang="en-US" sz="4800" b="1" i="1" dirty="0"/>
              <a:t>We’ve learned what works</a:t>
            </a:r>
          </a:p>
        </p:txBody>
      </p:sp>
    </p:spTree>
    <p:extLst>
      <p:ext uri="{BB962C8B-B14F-4D97-AF65-F5344CB8AC3E}">
        <p14:creationId xmlns:p14="http://schemas.microsoft.com/office/powerpoint/2010/main" val="3249547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GDIB Actions</a:t>
            </a:r>
          </a:p>
        </p:txBody>
      </p:sp>
      <p:sp>
        <p:nvSpPr>
          <p:cNvPr id="3" name="Subtitle 2"/>
          <p:cNvSpPr>
            <a:spLocks noGrp="1"/>
          </p:cNvSpPr>
          <p:nvPr>
            <p:ph type="subTitle" idx="13"/>
          </p:nvPr>
        </p:nvSpPr>
        <p:spPr>
          <a:xfrm>
            <a:off x="436033" y="1388533"/>
            <a:ext cx="8413200" cy="4838171"/>
          </a:xfrm>
        </p:spPr>
        <p:txBody>
          <a:bodyPr/>
          <a:lstStyle/>
          <a:p>
            <a:pPr algn="l">
              <a:spcAft>
                <a:spcPts val="600"/>
              </a:spcAft>
            </a:pPr>
            <a:r>
              <a:rPr lang="en-US" b="1" dirty="0"/>
              <a:t>LISTEN TO &amp; SERVE SOCIETY</a:t>
            </a:r>
          </a:p>
          <a:p>
            <a:pPr marL="457200" indent="-457200" algn="l">
              <a:spcAft>
                <a:spcPts val="600"/>
              </a:spcAft>
              <a:buFont typeface="Arial" panose="020B0604020202020204" pitchFamily="34" charset="0"/>
              <a:buChar char="•"/>
            </a:pPr>
            <a:r>
              <a:rPr lang="en-US" dirty="0"/>
              <a:t>Advocate for </a:t>
            </a:r>
            <a:r>
              <a:rPr lang="en-US" dirty="0" err="1"/>
              <a:t>D&amp;I</a:t>
            </a:r>
            <a:r>
              <a:rPr lang="en-US" dirty="0"/>
              <a:t> progress within local communities and society at large.</a:t>
            </a:r>
          </a:p>
          <a:p>
            <a:pPr marL="457200" indent="-457200" algn="l">
              <a:spcAft>
                <a:spcPts val="600"/>
              </a:spcAft>
              <a:buFont typeface="Arial" panose="020B0604020202020204" pitchFamily="34" charset="0"/>
              <a:buChar char="•"/>
            </a:pPr>
            <a:r>
              <a:rPr lang="en-US" dirty="0"/>
              <a:t>Embed </a:t>
            </a:r>
            <a:r>
              <a:rPr lang="en-US" dirty="0" err="1"/>
              <a:t>D&amp;I</a:t>
            </a:r>
            <a:r>
              <a:rPr lang="en-US" dirty="0"/>
              <a:t> in product and service development to serve diverse customers and clients.</a:t>
            </a:r>
          </a:p>
          <a:p>
            <a:pPr marL="457200" indent="-457200" algn="l">
              <a:spcAft>
                <a:spcPts val="600"/>
              </a:spcAft>
              <a:buFont typeface="Arial" panose="020B0604020202020204" pitchFamily="34" charset="0"/>
              <a:buChar char="•"/>
            </a:pPr>
            <a:r>
              <a:rPr lang="en-US" dirty="0"/>
              <a:t>Integrate </a:t>
            </a:r>
            <a:r>
              <a:rPr lang="en-US" dirty="0" err="1"/>
              <a:t>D&amp;I</a:t>
            </a:r>
            <a:r>
              <a:rPr lang="en-US" dirty="0"/>
              <a:t> into marketing and customer service.</a:t>
            </a:r>
          </a:p>
          <a:p>
            <a:pPr marL="457200" indent="-457200" algn="l">
              <a:spcAft>
                <a:spcPts val="600"/>
              </a:spcAft>
              <a:buFont typeface="Arial" panose="020B0604020202020204" pitchFamily="34" charset="0"/>
              <a:buChar char="•"/>
            </a:pPr>
            <a:r>
              <a:rPr lang="en-US" dirty="0"/>
              <a:t>Promote and nurture a diverse supplier base and encourage suppliers to advocate for </a:t>
            </a:r>
            <a:r>
              <a:rPr lang="en-US" dirty="0" err="1"/>
              <a:t>D&amp;I</a:t>
            </a:r>
            <a:r>
              <a:rPr lang="en-US" dirty="0"/>
              <a:t>.</a:t>
            </a:r>
          </a:p>
          <a:p>
            <a:endParaRPr lang="en-US" dirty="0"/>
          </a:p>
        </p:txBody>
      </p:sp>
    </p:spTree>
    <p:extLst>
      <p:ext uri="{BB962C8B-B14F-4D97-AF65-F5344CB8AC3E}">
        <p14:creationId xmlns:p14="http://schemas.microsoft.com/office/powerpoint/2010/main" val="2264844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118"/>
          <p:cNvPicPr preferRelativeResize="0"/>
          <p:nvPr/>
        </p:nvPicPr>
        <p:blipFill rotWithShape="1">
          <a:blip r:embed="rId4">
            <a:alphaModFix/>
          </a:blip>
          <a:srcRect t="1484" b="1475"/>
          <a:stretch/>
        </p:blipFill>
        <p:spPr>
          <a:xfrm>
            <a:off x="0" y="0"/>
            <a:ext cx="9143996" cy="6857998"/>
          </a:xfrm>
          <a:prstGeom prst="rect">
            <a:avLst/>
          </a:prstGeom>
          <a:noFill/>
          <a:ln>
            <a:noFill/>
          </a:ln>
        </p:spPr>
      </p:pic>
      <p:pic>
        <p:nvPicPr>
          <p:cNvPr id="2" name="Picture 1"/>
          <p:cNvPicPr>
            <a:picLocks noChangeAspect="1"/>
          </p:cNvPicPr>
          <p:nvPr/>
        </p:nvPicPr>
        <p:blipFill>
          <a:blip r:embed="rId5"/>
          <a:stretch>
            <a:fillRect/>
          </a:stretch>
        </p:blipFill>
        <p:spPr>
          <a:xfrm>
            <a:off x="1127839" y="425066"/>
            <a:ext cx="7052523" cy="5809358"/>
          </a:xfrm>
          <a:prstGeom prst="rect">
            <a:avLst/>
          </a:prstGeom>
        </p:spPr>
      </p:pic>
      <p:sp>
        <p:nvSpPr>
          <p:cNvPr id="5" name="TextBox 4"/>
          <p:cNvSpPr txBox="1"/>
          <p:nvPr/>
        </p:nvSpPr>
        <p:spPr>
          <a:xfrm>
            <a:off x="168451" y="163456"/>
            <a:ext cx="8807093"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GDIB Model</a:t>
            </a:r>
          </a:p>
        </p:txBody>
      </p:sp>
    </p:spTree>
    <p:custDataLst>
      <p:tags r:id="rId1"/>
    </p:custDataLst>
    <p:extLst>
      <p:ext uri="{BB962C8B-B14F-4D97-AF65-F5344CB8AC3E}">
        <p14:creationId xmlns:p14="http://schemas.microsoft.com/office/powerpoint/2010/main" val="2459740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8660">
        <p15:prstTrans prst="pageCurlDouble"/>
      </p:transition>
    </mc:Choice>
    <mc:Fallback xmlns="">
      <p:transition xmlns:p14="http://schemas.microsoft.com/office/powerpoint/2010/main" spd="slow" advTm="86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97" y="-297"/>
            <a:ext cx="9144793" cy="6858594"/>
          </a:xfrm>
          <a:prstGeom prst="rect">
            <a:avLst/>
          </a:prstGeom>
        </p:spPr>
      </p:pic>
      <p:graphicFrame>
        <p:nvGraphicFramePr>
          <p:cNvPr id="3" name="Diagram 2"/>
          <p:cNvGraphicFramePr/>
          <p:nvPr>
            <p:extLst/>
          </p:nvPr>
        </p:nvGraphicFramePr>
        <p:xfrm>
          <a:off x="997438" y="396132"/>
          <a:ext cx="7192152" cy="5057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9" name="Group 18"/>
          <p:cNvGrpSpPr/>
          <p:nvPr/>
        </p:nvGrpSpPr>
        <p:grpSpPr>
          <a:xfrm>
            <a:off x="1210358" y="635228"/>
            <a:ext cx="454183" cy="4383363"/>
            <a:chOff x="1210358" y="1119497"/>
            <a:chExt cx="454183" cy="3899094"/>
          </a:xfrm>
        </p:grpSpPr>
        <p:sp>
          <p:nvSpPr>
            <p:cNvPr id="11" name="TextBox 10"/>
            <p:cNvSpPr txBox="1"/>
            <p:nvPr/>
          </p:nvSpPr>
          <p:spPr>
            <a:xfrm>
              <a:off x="1210358" y="1119497"/>
              <a:ext cx="451555" cy="383822"/>
            </a:xfrm>
            <a:prstGeom prst="rect">
              <a:avLst/>
            </a:prstGeom>
            <a:noFill/>
          </p:spPr>
          <p:txBody>
            <a:bodyPr wrap="square" rtlCol="0">
              <a:spAutoFit/>
            </a:bodyPr>
            <a:lstStyle/>
            <a:p>
              <a:r>
                <a:rPr lang="en-US" b="1" dirty="0">
                  <a:solidFill>
                    <a:schemeClr val="bg1"/>
                  </a:solidFill>
                </a:rPr>
                <a:t>5</a:t>
              </a:r>
            </a:p>
          </p:txBody>
        </p:sp>
        <p:sp>
          <p:nvSpPr>
            <p:cNvPr id="12" name="TextBox 11"/>
            <p:cNvSpPr txBox="1"/>
            <p:nvPr/>
          </p:nvSpPr>
          <p:spPr>
            <a:xfrm>
              <a:off x="1212986" y="2010548"/>
              <a:ext cx="451555" cy="383822"/>
            </a:xfrm>
            <a:prstGeom prst="rect">
              <a:avLst/>
            </a:prstGeom>
            <a:noFill/>
          </p:spPr>
          <p:txBody>
            <a:bodyPr wrap="square" rtlCol="0">
              <a:spAutoFit/>
            </a:bodyPr>
            <a:lstStyle/>
            <a:p>
              <a:r>
                <a:rPr lang="en-US" b="1" dirty="0">
                  <a:solidFill>
                    <a:schemeClr val="bg1"/>
                  </a:solidFill>
                </a:rPr>
                <a:t>4</a:t>
              </a:r>
            </a:p>
          </p:txBody>
        </p:sp>
        <p:sp>
          <p:nvSpPr>
            <p:cNvPr id="13" name="TextBox 12"/>
            <p:cNvSpPr txBox="1"/>
            <p:nvPr/>
          </p:nvSpPr>
          <p:spPr>
            <a:xfrm>
              <a:off x="1210358" y="2835084"/>
              <a:ext cx="451555" cy="383822"/>
            </a:xfrm>
            <a:prstGeom prst="rect">
              <a:avLst/>
            </a:prstGeom>
            <a:noFill/>
          </p:spPr>
          <p:txBody>
            <a:bodyPr wrap="square" rtlCol="0">
              <a:spAutoFit/>
            </a:bodyPr>
            <a:lstStyle/>
            <a:p>
              <a:r>
                <a:rPr lang="en-US" b="1" dirty="0"/>
                <a:t>3</a:t>
              </a:r>
            </a:p>
          </p:txBody>
        </p:sp>
        <p:sp>
          <p:nvSpPr>
            <p:cNvPr id="14" name="TextBox 13"/>
            <p:cNvSpPr txBox="1"/>
            <p:nvPr/>
          </p:nvSpPr>
          <p:spPr>
            <a:xfrm>
              <a:off x="1210358" y="3689915"/>
              <a:ext cx="451555" cy="383822"/>
            </a:xfrm>
            <a:prstGeom prst="rect">
              <a:avLst/>
            </a:prstGeom>
            <a:noFill/>
          </p:spPr>
          <p:txBody>
            <a:bodyPr wrap="square" rtlCol="0">
              <a:spAutoFit/>
            </a:bodyPr>
            <a:lstStyle/>
            <a:p>
              <a:r>
                <a:rPr lang="en-US" b="1" dirty="0"/>
                <a:t>2</a:t>
              </a:r>
            </a:p>
          </p:txBody>
        </p:sp>
        <p:sp>
          <p:nvSpPr>
            <p:cNvPr id="15" name="TextBox 14"/>
            <p:cNvSpPr txBox="1"/>
            <p:nvPr/>
          </p:nvSpPr>
          <p:spPr>
            <a:xfrm>
              <a:off x="1212986" y="4634769"/>
              <a:ext cx="451555" cy="383822"/>
            </a:xfrm>
            <a:prstGeom prst="rect">
              <a:avLst/>
            </a:prstGeom>
            <a:noFill/>
          </p:spPr>
          <p:txBody>
            <a:bodyPr wrap="square" rtlCol="0">
              <a:spAutoFit/>
            </a:bodyPr>
            <a:lstStyle/>
            <a:p>
              <a:r>
                <a:rPr lang="en-US" b="1" dirty="0"/>
                <a:t>1</a:t>
              </a:r>
            </a:p>
          </p:txBody>
        </p:sp>
      </p:grpSp>
      <p:sp>
        <p:nvSpPr>
          <p:cNvPr id="17" name="TextBox 16"/>
          <p:cNvSpPr txBox="1"/>
          <p:nvPr/>
        </p:nvSpPr>
        <p:spPr>
          <a:xfrm>
            <a:off x="2260480" y="6248336"/>
            <a:ext cx="5643154" cy="461665"/>
          </a:xfrm>
          <a:prstGeom prst="rect">
            <a:avLst/>
          </a:prstGeom>
          <a:noFill/>
        </p:spPr>
        <p:txBody>
          <a:bodyPr wrap="square" rtlCol="0">
            <a:spAutoFit/>
          </a:bodyPr>
          <a:lstStyle/>
          <a:p>
            <a:pPr algn="ctr"/>
            <a:r>
              <a:rPr lang="en-US" sz="2400" b="1" dirty="0">
                <a:solidFill>
                  <a:schemeClr val="tx1">
                    <a:lumMod val="75000"/>
                    <a:lumOff val="25000"/>
                  </a:schemeClr>
                </a:solidFill>
              </a:rPr>
              <a:t>FIVE LEVELS of PROGRESS</a:t>
            </a:r>
          </a:p>
        </p:txBody>
      </p:sp>
      <p:grpSp>
        <p:nvGrpSpPr>
          <p:cNvPr id="10" name="Group 9"/>
          <p:cNvGrpSpPr/>
          <p:nvPr/>
        </p:nvGrpSpPr>
        <p:grpSpPr>
          <a:xfrm>
            <a:off x="1747968" y="350412"/>
            <a:ext cx="6333042" cy="4742707"/>
            <a:chOff x="1747968" y="350412"/>
            <a:chExt cx="6333042" cy="4742707"/>
          </a:xfrm>
        </p:grpSpPr>
        <p:sp>
          <p:nvSpPr>
            <p:cNvPr id="2" name="TextBox 1"/>
            <p:cNvSpPr txBox="1"/>
            <p:nvPr/>
          </p:nvSpPr>
          <p:spPr>
            <a:xfrm>
              <a:off x="1747968" y="350412"/>
              <a:ext cx="6035040" cy="800219"/>
            </a:xfrm>
            <a:prstGeom prst="rect">
              <a:avLst/>
            </a:prstGeom>
            <a:noFill/>
          </p:spPr>
          <p:txBody>
            <a:bodyPr wrap="square" rtlCol="0">
              <a:spAutoFit/>
            </a:bodyPr>
            <a:lstStyle/>
            <a:p>
              <a:pPr lvl="0"/>
              <a:r>
                <a:rPr lang="en-US" sz="1800" b="1" dirty="0"/>
                <a:t>BEST PRACTICE</a:t>
              </a:r>
            </a:p>
            <a:p>
              <a:pPr marL="228600" lvl="2"/>
              <a:r>
                <a:rPr lang="en-US" dirty="0">
                  <a:solidFill>
                    <a:schemeClr val="tx1">
                      <a:lumMod val="75000"/>
                      <a:lumOff val="25000"/>
                    </a:schemeClr>
                  </a:solidFill>
                </a:rPr>
                <a:t>Demonstrating current best practices in </a:t>
              </a:r>
              <a:r>
                <a:rPr lang="en-US" dirty="0" err="1">
                  <a:solidFill>
                    <a:schemeClr val="tx1">
                      <a:lumMod val="75000"/>
                      <a:lumOff val="25000"/>
                    </a:schemeClr>
                  </a:solidFill>
                </a:rPr>
                <a:t>D&amp;I</a:t>
              </a:r>
              <a:r>
                <a:rPr lang="en-US" dirty="0">
                  <a:solidFill>
                    <a:schemeClr val="tx1">
                      <a:lumMod val="75000"/>
                      <a:lumOff val="25000"/>
                    </a:schemeClr>
                  </a:solidFill>
                </a:rPr>
                <a:t>; exemplary for other organizations globally.</a:t>
              </a:r>
              <a:endParaRPr lang="en-US" sz="1800" b="1" dirty="0"/>
            </a:p>
          </p:txBody>
        </p:sp>
        <p:sp>
          <p:nvSpPr>
            <p:cNvPr id="5" name="TextBox 4"/>
            <p:cNvSpPr txBox="1"/>
            <p:nvPr/>
          </p:nvSpPr>
          <p:spPr>
            <a:xfrm>
              <a:off x="1747968" y="1418294"/>
              <a:ext cx="6333042" cy="584775"/>
            </a:xfrm>
            <a:prstGeom prst="rect">
              <a:avLst/>
            </a:prstGeom>
            <a:noFill/>
          </p:spPr>
          <p:txBody>
            <a:bodyPr wrap="square" rtlCol="0">
              <a:spAutoFit/>
            </a:bodyPr>
            <a:lstStyle/>
            <a:p>
              <a:pPr lvl="0"/>
              <a:r>
                <a:rPr lang="en-US" sz="1800" b="1" dirty="0"/>
                <a:t>PROGRESSIVE</a:t>
              </a:r>
            </a:p>
            <a:p>
              <a:pPr marL="228600" lvl="1"/>
              <a:r>
                <a:rPr lang="en-US" dirty="0">
                  <a:solidFill>
                    <a:schemeClr val="tx1">
                      <a:lumMod val="75000"/>
                      <a:lumOff val="25000"/>
                    </a:schemeClr>
                  </a:solidFill>
                </a:rPr>
                <a:t>Implementing </a:t>
              </a:r>
              <a:r>
                <a:rPr lang="en-US" dirty="0" err="1">
                  <a:solidFill>
                    <a:schemeClr val="tx1">
                      <a:lumMod val="75000"/>
                      <a:lumOff val="25000"/>
                    </a:schemeClr>
                  </a:solidFill>
                </a:rPr>
                <a:t>D&amp;I</a:t>
              </a:r>
              <a:r>
                <a:rPr lang="en-US" dirty="0">
                  <a:solidFill>
                    <a:schemeClr val="tx1">
                      <a:lumMod val="75000"/>
                      <a:lumOff val="25000"/>
                    </a:schemeClr>
                  </a:solidFill>
                </a:rPr>
                <a:t> systemically; showing improved results and outcomes.</a:t>
              </a:r>
              <a:endParaRPr lang="en-US" dirty="0"/>
            </a:p>
          </p:txBody>
        </p:sp>
        <p:sp>
          <p:nvSpPr>
            <p:cNvPr id="6" name="TextBox 5"/>
            <p:cNvSpPr txBox="1"/>
            <p:nvPr/>
          </p:nvSpPr>
          <p:spPr>
            <a:xfrm>
              <a:off x="1747968" y="2322323"/>
              <a:ext cx="6333042" cy="1015663"/>
            </a:xfrm>
            <a:prstGeom prst="rect">
              <a:avLst/>
            </a:prstGeom>
            <a:noFill/>
          </p:spPr>
          <p:txBody>
            <a:bodyPr wrap="square" rtlCol="0">
              <a:spAutoFit/>
            </a:bodyPr>
            <a:lstStyle/>
            <a:p>
              <a:pPr lvl="0"/>
              <a:r>
                <a:rPr lang="en-US" sz="1800" b="1" dirty="0"/>
                <a:t>PROACTIVE</a:t>
              </a:r>
            </a:p>
            <a:p>
              <a:pPr marL="228600" lvl="1"/>
              <a:r>
                <a:rPr lang="en-US" dirty="0">
                  <a:solidFill>
                    <a:schemeClr val="tx1">
                      <a:lumMod val="75000"/>
                      <a:lumOff val="25000"/>
                    </a:schemeClr>
                  </a:solidFill>
                </a:rPr>
                <a:t>A clear awareness of the value of </a:t>
              </a:r>
              <a:r>
                <a:rPr lang="en-US" dirty="0" err="1">
                  <a:solidFill>
                    <a:schemeClr val="tx1">
                      <a:lumMod val="75000"/>
                      <a:lumOff val="25000"/>
                    </a:schemeClr>
                  </a:solidFill>
                </a:rPr>
                <a:t>D&amp;I</a:t>
              </a:r>
              <a:r>
                <a:rPr lang="en-US" dirty="0">
                  <a:solidFill>
                    <a:schemeClr val="tx1">
                      <a:lumMod val="75000"/>
                      <a:lumOff val="25000"/>
                    </a:schemeClr>
                  </a:solidFill>
                </a:rPr>
                <a:t>; starting to implement </a:t>
              </a:r>
              <a:r>
                <a:rPr lang="en-US" dirty="0" err="1">
                  <a:solidFill>
                    <a:schemeClr val="tx1">
                      <a:lumMod val="75000"/>
                      <a:lumOff val="25000"/>
                    </a:schemeClr>
                  </a:solidFill>
                </a:rPr>
                <a:t>D&amp;I</a:t>
              </a:r>
              <a:r>
                <a:rPr lang="en-US" dirty="0">
                  <a:solidFill>
                    <a:schemeClr val="tx1">
                      <a:lumMod val="75000"/>
                      <a:lumOff val="25000"/>
                    </a:schemeClr>
                  </a:solidFill>
                </a:rPr>
                <a:t> systemically.</a:t>
              </a:r>
              <a:endParaRPr lang="en-US" sz="1800" b="1" dirty="0"/>
            </a:p>
            <a:p>
              <a:endParaRPr lang="en-US" dirty="0"/>
            </a:p>
          </p:txBody>
        </p:sp>
        <p:sp>
          <p:nvSpPr>
            <p:cNvPr id="7" name="TextBox 6"/>
            <p:cNvSpPr txBox="1"/>
            <p:nvPr/>
          </p:nvSpPr>
          <p:spPr>
            <a:xfrm>
              <a:off x="1747968" y="3322957"/>
              <a:ext cx="6310182" cy="1015663"/>
            </a:xfrm>
            <a:prstGeom prst="rect">
              <a:avLst/>
            </a:prstGeom>
            <a:noFill/>
          </p:spPr>
          <p:txBody>
            <a:bodyPr wrap="square" rtlCol="0">
              <a:spAutoFit/>
            </a:bodyPr>
            <a:lstStyle/>
            <a:p>
              <a:pPr lvl="0"/>
              <a:r>
                <a:rPr lang="en-US" sz="1800" b="1" dirty="0"/>
                <a:t>REACTIVE</a:t>
              </a:r>
            </a:p>
            <a:p>
              <a:pPr marL="228600" lvl="1"/>
              <a:r>
                <a:rPr lang="en-US" dirty="0">
                  <a:solidFill>
                    <a:schemeClr val="tx1">
                      <a:lumMod val="75000"/>
                      <a:lumOff val="25000"/>
                    </a:schemeClr>
                  </a:solidFill>
                </a:rPr>
                <a:t>A compliance mindset; actions are only taken in compliance with relevant laws and social pressures.</a:t>
              </a:r>
              <a:endParaRPr lang="en-US" sz="1800" b="1" dirty="0"/>
            </a:p>
            <a:p>
              <a:endParaRPr lang="en-US" dirty="0"/>
            </a:p>
          </p:txBody>
        </p:sp>
        <p:sp>
          <p:nvSpPr>
            <p:cNvPr id="8" name="TextBox 7"/>
            <p:cNvSpPr txBox="1"/>
            <p:nvPr/>
          </p:nvSpPr>
          <p:spPr>
            <a:xfrm>
              <a:off x="1747968" y="4292900"/>
              <a:ext cx="6292426" cy="800219"/>
            </a:xfrm>
            <a:prstGeom prst="rect">
              <a:avLst/>
            </a:prstGeom>
            <a:noFill/>
          </p:spPr>
          <p:txBody>
            <a:bodyPr wrap="square" rtlCol="0">
              <a:spAutoFit/>
            </a:bodyPr>
            <a:lstStyle/>
            <a:p>
              <a:pPr lvl="0"/>
              <a:r>
                <a:rPr lang="en-US" sz="1800" b="1" dirty="0"/>
                <a:t>INACTIVE</a:t>
              </a:r>
            </a:p>
            <a:p>
              <a:pPr marL="228600" lvl="1"/>
              <a:r>
                <a:rPr lang="en-US" dirty="0">
                  <a:solidFill>
                    <a:schemeClr val="tx1">
                      <a:lumMod val="75000"/>
                      <a:lumOff val="25000"/>
                    </a:schemeClr>
                  </a:solidFill>
                </a:rPr>
                <a:t>No </a:t>
              </a:r>
              <a:r>
                <a:rPr lang="en-US" dirty="0" err="1">
                  <a:solidFill>
                    <a:schemeClr val="tx1">
                      <a:lumMod val="75000"/>
                      <a:lumOff val="25000"/>
                    </a:schemeClr>
                  </a:solidFill>
                </a:rPr>
                <a:t>D&amp;I</a:t>
              </a:r>
              <a:r>
                <a:rPr lang="en-US" dirty="0">
                  <a:solidFill>
                    <a:schemeClr val="tx1">
                      <a:lumMod val="75000"/>
                      <a:lumOff val="25000"/>
                    </a:schemeClr>
                  </a:solidFill>
                </a:rPr>
                <a:t> work has begun; diversity and a culture of inclusion are not part of organizational goals.</a:t>
              </a:r>
              <a:endParaRPr lang="en-US" dirty="0"/>
            </a:p>
          </p:txBody>
        </p:sp>
      </p:grpSp>
    </p:spTree>
    <p:custDataLst>
      <p:tags r:id="rId1"/>
    </p:custDataLst>
    <p:extLst>
      <p:ext uri="{BB962C8B-B14F-4D97-AF65-F5344CB8AC3E}">
        <p14:creationId xmlns:p14="http://schemas.microsoft.com/office/powerpoint/2010/main" val="2886257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14283">
        <p15:prstTrans prst="pageCurlDouble"/>
      </p:transition>
    </mc:Choice>
    <mc:Fallback xmlns="">
      <p:transition xmlns:p14="http://schemas.microsoft.com/office/powerpoint/2010/main" spd="slow" advTm="142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408FEF9E-9844-44CB-A112-C0D46BBEA632}"/>
                                            </p:graphicEl>
                                          </p:spTgt>
                                        </p:tgtEl>
                                        <p:attrNameLst>
                                          <p:attrName>style.visibility</p:attrName>
                                        </p:attrNameLst>
                                      </p:cBhvr>
                                      <p:to>
                                        <p:strVal val="visible"/>
                                      </p:to>
                                    </p:set>
                                    <p:anim calcmode="lin" valueType="num">
                                      <p:cBhvr additive="base">
                                        <p:cTn id="7" dur="3000" fill="hold"/>
                                        <p:tgtEl>
                                          <p:spTgt spid="3">
                                            <p:graphicEl>
                                              <a:dgm id="{408FEF9E-9844-44CB-A112-C0D46BBEA632}"/>
                                            </p:graphic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graphicEl>
                                              <a:dgm id="{408FEF9E-9844-44CB-A112-C0D46BBEA63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B719F9D3-27B1-4AE8-81FA-B915308975BA}"/>
                                            </p:graphicEl>
                                          </p:spTgt>
                                        </p:tgtEl>
                                        <p:attrNameLst>
                                          <p:attrName>style.visibility</p:attrName>
                                        </p:attrNameLst>
                                      </p:cBhvr>
                                      <p:to>
                                        <p:strVal val="visible"/>
                                      </p:to>
                                    </p:set>
                                    <p:anim calcmode="lin" valueType="num">
                                      <p:cBhvr additive="base">
                                        <p:cTn id="11" dur="3000" fill="hold"/>
                                        <p:tgtEl>
                                          <p:spTgt spid="3">
                                            <p:graphicEl>
                                              <a:dgm id="{B719F9D3-27B1-4AE8-81FA-B915308975BA}"/>
                                            </p:graphic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graphicEl>
                                              <a:dgm id="{B719F9D3-27B1-4AE8-81FA-B915308975BA}"/>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graphicEl>
                                              <a:dgm id="{D9CA5AAE-A5C2-4EDF-9074-94BEB5C06D2F}"/>
                                            </p:graphicEl>
                                          </p:spTgt>
                                        </p:tgtEl>
                                        <p:attrNameLst>
                                          <p:attrName>style.visibility</p:attrName>
                                        </p:attrNameLst>
                                      </p:cBhvr>
                                      <p:to>
                                        <p:strVal val="visible"/>
                                      </p:to>
                                    </p:set>
                                    <p:anim calcmode="lin" valueType="num">
                                      <p:cBhvr additive="base">
                                        <p:cTn id="15" dur="3000" fill="hold"/>
                                        <p:tgtEl>
                                          <p:spTgt spid="3">
                                            <p:graphicEl>
                                              <a:dgm id="{D9CA5AAE-A5C2-4EDF-9074-94BEB5C06D2F}"/>
                                            </p:graphicEl>
                                          </p:spTgt>
                                        </p:tgtEl>
                                        <p:attrNameLst>
                                          <p:attrName>ppt_x</p:attrName>
                                        </p:attrNameLst>
                                      </p:cBhvr>
                                      <p:tavLst>
                                        <p:tav tm="0">
                                          <p:val>
                                            <p:strVal val="#ppt_x"/>
                                          </p:val>
                                        </p:tav>
                                        <p:tav tm="100000">
                                          <p:val>
                                            <p:strVal val="#ppt_x"/>
                                          </p:val>
                                        </p:tav>
                                      </p:tavLst>
                                    </p:anim>
                                    <p:anim calcmode="lin" valueType="num">
                                      <p:cBhvr additive="base">
                                        <p:cTn id="16" dur="3000" fill="hold"/>
                                        <p:tgtEl>
                                          <p:spTgt spid="3">
                                            <p:graphicEl>
                                              <a:dgm id="{D9CA5AAE-A5C2-4EDF-9074-94BEB5C06D2F}"/>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graphicEl>
                                              <a:dgm id="{B05C37F4-F644-43B6-A35E-9120F8172E16}"/>
                                            </p:graphicEl>
                                          </p:spTgt>
                                        </p:tgtEl>
                                        <p:attrNameLst>
                                          <p:attrName>style.visibility</p:attrName>
                                        </p:attrNameLst>
                                      </p:cBhvr>
                                      <p:to>
                                        <p:strVal val="visible"/>
                                      </p:to>
                                    </p:set>
                                    <p:anim calcmode="lin" valueType="num">
                                      <p:cBhvr additive="base">
                                        <p:cTn id="19" dur="3000" fill="hold"/>
                                        <p:tgtEl>
                                          <p:spTgt spid="3">
                                            <p:graphicEl>
                                              <a:dgm id="{B05C37F4-F644-43B6-A35E-9120F8172E16}"/>
                                            </p:graphic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graphicEl>
                                              <a:dgm id="{B05C37F4-F644-43B6-A35E-9120F8172E16}"/>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graphicEl>
                                              <a:dgm id="{C52AA0A4-7B40-4CD1-98EA-FFE5E9B135ED}"/>
                                            </p:graphicEl>
                                          </p:spTgt>
                                        </p:tgtEl>
                                        <p:attrNameLst>
                                          <p:attrName>style.visibility</p:attrName>
                                        </p:attrNameLst>
                                      </p:cBhvr>
                                      <p:to>
                                        <p:strVal val="visible"/>
                                      </p:to>
                                    </p:set>
                                    <p:anim calcmode="lin" valueType="num">
                                      <p:cBhvr additive="base">
                                        <p:cTn id="23" dur="3000" fill="hold"/>
                                        <p:tgtEl>
                                          <p:spTgt spid="3">
                                            <p:graphicEl>
                                              <a:dgm id="{C52AA0A4-7B40-4CD1-98EA-FFE5E9B135ED}"/>
                                            </p:graphic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graphicEl>
                                              <a:dgm id="{C52AA0A4-7B40-4CD1-98EA-FFE5E9B135E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3000" fill="hold"/>
                                        <p:tgtEl>
                                          <p:spTgt spid="10"/>
                                        </p:tgtEl>
                                        <p:attrNameLst>
                                          <p:attrName>ppt_x</p:attrName>
                                        </p:attrNameLst>
                                      </p:cBhvr>
                                      <p:tavLst>
                                        <p:tav tm="0">
                                          <p:val>
                                            <p:strVal val="#ppt_x"/>
                                          </p:val>
                                        </p:tav>
                                        <p:tav tm="100000">
                                          <p:val>
                                            <p:strVal val="#ppt_x"/>
                                          </p:val>
                                        </p:tav>
                                      </p:tavLst>
                                    </p:anim>
                                    <p:anim calcmode="lin" valueType="num">
                                      <p:cBhvr additive="base">
                                        <p:cTn id="2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3000" fill="hold"/>
                                        <p:tgtEl>
                                          <p:spTgt spid="19"/>
                                        </p:tgtEl>
                                        <p:attrNameLst>
                                          <p:attrName>ppt_x</p:attrName>
                                        </p:attrNameLst>
                                      </p:cBhvr>
                                      <p:tavLst>
                                        <p:tav tm="0">
                                          <p:val>
                                            <p:strVal val="#ppt_x"/>
                                          </p:val>
                                        </p:tav>
                                        <p:tav tm="100000">
                                          <p:val>
                                            <p:strVal val="#ppt_x"/>
                                          </p:val>
                                        </p:tav>
                                      </p:tavLst>
                                    </p:anim>
                                    <p:anim calcmode="lin" valueType="num">
                                      <p:cBhvr additive="base">
                                        <p:cTn id="34" dur="30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448DB3F5-2ACE-46FD-B093-23ED8C2D98ED}"/>
                                            </p:graphicEl>
                                          </p:spTgt>
                                        </p:tgtEl>
                                        <p:attrNameLst>
                                          <p:attrName>style.visibility</p:attrName>
                                        </p:attrNameLst>
                                      </p:cBhvr>
                                      <p:to>
                                        <p:strVal val="visible"/>
                                      </p:to>
                                    </p:set>
                                    <p:anim calcmode="lin" valueType="num">
                                      <p:cBhvr additive="base">
                                        <p:cTn id="37" dur="3000" fill="hold"/>
                                        <p:tgtEl>
                                          <p:spTgt spid="3">
                                            <p:graphicEl>
                                              <a:dgm id="{448DB3F5-2ACE-46FD-B093-23ED8C2D98ED}"/>
                                            </p:graphic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graphicEl>
                                              <a:dgm id="{448DB3F5-2ACE-46FD-B093-23ED8C2D98ED}"/>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graphicEl>
                                              <a:dgm id="{9BAFC8AC-E6FB-4C90-A093-3453E453ABB6}"/>
                                            </p:graphicEl>
                                          </p:spTgt>
                                        </p:tgtEl>
                                        <p:attrNameLst>
                                          <p:attrName>style.visibility</p:attrName>
                                        </p:attrNameLst>
                                      </p:cBhvr>
                                      <p:to>
                                        <p:strVal val="visible"/>
                                      </p:to>
                                    </p:set>
                                    <p:anim calcmode="lin" valueType="num">
                                      <p:cBhvr additive="base">
                                        <p:cTn id="41" dur="3000" fill="hold"/>
                                        <p:tgtEl>
                                          <p:spTgt spid="3">
                                            <p:graphicEl>
                                              <a:dgm id="{9BAFC8AC-E6FB-4C90-A093-3453E453ABB6}"/>
                                            </p:graphicEl>
                                          </p:spTgt>
                                        </p:tgtEl>
                                        <p:attrNameLst>
                                          <p:attrName>ppt_x</p:attrName>
                                        </p:attrNameLst>
                                      </p:cBhvr>
                                      <p:tavLst>
                                        <p:tav tm="0">
                                          <p:val>
                                            <p:strVal val="#ppt_x"/>
                                          </p:val>
                                        </p:tav>
                                        <p:tav tm="100000">
                                          <p:val>
                                            <p:strVal val="#ppt_x"/>
                                          </p:val>
                                        </p:tav>
                                      </p:tavLst>
                                    </p:anim>
                                    <p:anim calcmode="lin" valueType="num">
                                      <p:cBhvr additive="base">
                                        <p:cTn id="42" dur="3000" fill="hold"/>
                                        <p:tgtEl>
                                          <p:spTgt spid="3">
                                            <p:graphicEl>
                                              <a:dgm id="{9BAFC8AC-E6FB-4C90-A093-3453E453ABB6}"/>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graphicEl>
                                              <a:dgm id="{5F3CD383-7F80-449D-AE48-4A164D576ABF}"/>
                                            </p:graphicEl>
                                          </p:spTgt>
                                        </p:tgtEl>
                                        <p:attrNameLst>
                                          <p:attrName>style.visibility</p:attrName>
                                        </p:attrNameLst>
                                      </p:cBhvr>
                                      <p:to>
                                        <p:strVal val="visible"/>
                                      </p:to>
                                    </p:set>
                                    <p:anim calcmode="lin" valueType="num">
                                      <p:cBhvr additive="base">
                                        <p:cTn id="45" dur="3000" fill="hold"/>
                                        <p:tgtEl>
                                          <p:spTgt spid="3">
                                            <p:graphicEl>
                                              <a:dgm id="{5F3CD383-7F80-449D-AE48-4A164D576ABF}"/>
                                            </p:graphicEl>
                                          </p:spTgt>
                                        </p:tgtEl>
                                        <p:attrNameLst>
                                          <p:attrName>ppt_x</p:attrName>
                                        </p:attrNameLst>
                                      </p:cBhvr>
                                      <p:tavLst>
                                        <p:tav tm="0">
                                          <p:val>
                                            <p:strVal val="#ppt_x"/>
                                          </p:val>
                                        </p:tav>
                                        <p:tav tm="100000">
                                          <p:val>
                                            <p:strVal val="#ppt_x"/>
                                          </p:val>
                                        </p:tav>
                                      </p:tavLst>
                                    </p:anim>
                                    <p:anim calcmode="lin" valueType="num">
                                      <p:cBhvr additive="base">
                                        <p:cTn id="46" dur="3000" fill="hold"/>
                                        <p:tgtEl>
                                          <p:spTgt spid="3">
                                            <p:graphicEl>
                                              <a:dgm id="{5F3CD383-7F80-449D-AE48-4A164D576ABF}"/>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graphicEl>
                                              <a:dgm id="{F150B876-BDE2-4850-A4AF-A20646BF7F8E}"/>
                                            </p:graphicEl>
                                          </p:spTgt>
                                        </p:tgtEl>
                                        <p:attrNameLst>
                                          <p:attrName>style.visibility</p:attrName>
                                        </p:attrNameLst>
                                      </p:cBhvr>
                                      <p:to>
                                        <p:strVal val="visible"/>
                                      </p:to>
                                    </p:set>
                                    <p:anim calcmode="lin" valueType="num">
                                      <p:cBhvr additive="base">
                                        <p:cTn id="49" dur="3000" fill="hold"/>
                                        <p:tgtEl>
                                          <p:spTgt spid="3">
                                            <p:graphicEl>
                                              <a:dgm id="{F150B876-BDE2-4850-A4AF-A20646BF7F8E}"/>
                                            </p:graphic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graphicEl>
                                              <a:dgm id="{F150B876-BDE2-4850-A4AF-A20646BF7F8E}"/>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graphicEl>
                                              <a:dgm id="{CA8F066E-1803-4A1F-BAB8-73D5655A9A3B}"/>
                                            </p:graphicEl>
                                          </p:spTgt>
                                        </p:tgtEl>
                                        <p:attrNameLst>
                                          <p:attrName>style.visibility</p:attrName>
                                        </p:attrNameLst>
                                      </p:cBhvr>
                                      <p:to>
                                        <p:strVal val="visible"/>
                                      </p:to>
                                    </p:set>
                                    <p:anim calcmode="lin" valueType="num">
                                      <p:cBhvr additive="base">
                                        <p:cTn id="53" dur="3000" fill="hold"/>
                                        <p:tgtEl>
                                          <p:spTgt spid="3">
                                            <p:graphicEl>
                                              <a:dgm id="{CA8F066E-1803-4A1F-BAB8-73D5655A9A3B}"/>
                                            </p:graphicEl>
                                          </p:spTgt>
                                        </p:tgtEl>
                                        <p:attrNameLst>
                                          <p:attrName>ppt_x</p:attrName>
                                        </p:attrNameLst>
                                      </p:cBhvr>
                                      <p:tavLst>
                                        <p:tav tm="0">
                                          <p:val>
                                            <p:strVal val="#ppt_x"/>
                                          </p:val>
                                        </p:tav>
                                        <p:tav tm="100000">
                                          <p:val>
                                            <p:strVal val="#ppt_x"/>
                                          </p:val>
                                        </p:tav>
                                      </p:tavLst>
                                    </p:anim>
                                    <p:anim calcmode="lin" valueType="num">
                                      <p:cBhvr additive="base">
                                        <p:cTn id="54" dur="3000" fill="hold"/>
                                        <p:tgtEl>
                                          <p:spTgt spid="3">
                                            <p:graphicEl>
                                              <a:dgm id="{CA8F066E-1803-4A1F-BAB8-73D5655A9A3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rev="1"/>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97" y="-297"/>
            <a:ext cx="9144793" cy="6858594"/>
          </a:xfrm>
          <a:prstGeom prst="rect">
            <a:avLst/>
          </a:prstGeom>
        </p:spPr>
      </p:pic>
      <p:pic>
        <p:nvPicPr>
          <p:cNvPr id="2" name="Picture 1"/>
          <p:cNvPicPr>
            <a:picLocks noChangeAspect="1"/>
          </p:cNvPicPr>
          <p:nvPr/>
        </p:nvPicPr>
        <p:blipFill>
          <a:blip r:embed="rId5"/>
          <a:stretch>
            <a:fillRect/>
          </a:stretch>
        </p:blipFill>
        <p:spPr>
          <a:xfrm>
            <a:off x="1364027" y="412375"/>
            <a:ext cx="7008713" cy="577327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1462" y="256927"/>
            <a:ext cx="7153835" cy="7153835"/>
          </a:xfrm>
          <a:prstGeom prst="rect">
            <a:avLst/>
          </a:prstGeom>
        </p:spPr>
      </p:pic>
      <p:sp>
        <p:nvSpPr>
          <p:cNvPr id="8" name="TextBox 7"/>
          <p:cNvSpPr txBox="1"/>
          <p:nvPr/>
        </p:nvSpPr>
        <p:spPr>
          <a:xfrm>
            <a:off x="1063844" y="6289330"/>
            <a:ext cx="7609072"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FOUNDATION</a:t>
            </a:r>
          </a:p>
        </p:txBody>
      </p:sp>
      <p:sp>
        <p:nvSpPr>
          <p:cNvPr id="3" name="TextBox 2"/>
          <p:cNvSpPr txBox="1"/>
          <p:nvPr/>
        </p:nvSpPr>
        <p:spPr>
          <a:xfrm>
            <a:off x="2669927" y="256927"/>
            <a:ext cx="4396903" cy="523220"/>
          </a:xfrm>
          <a:prstGeom prst="rect">
            <a:avLst/>
          </a:prstGeom>
          <a:noFill/>
        </p:spPr>
        <p:txBody>
          <a:bodyPr wrap="square" rtlCol="0">
            <a:spAutoFit/>
          </a:bodyPr>
          <a:lstStyle/>
          <a:p>
            <a:pPr algn="ctr"/>
            <a:r>
              <a:rPr lang="en-US" sz="2800" b="1" i="1" dirty="0">
                <a:solidFill>
                  <a:schemeClr val="tx1">
                    <a:lumMod val="75000"/>
                    <a:lumOff val="25000"/>
                  </a:schemeClr>
                </a:solidFill>
              </a:rPr>
              <a:t>Drive the Strategy</a:t>
            </a:r>
          </a:p>
        </p:txBody>
      </p:sp>
      <p:graphicFrame>
        <p:nvGraphicFramePr>
          <p:cNvPr id="9" name="Diagram 8"/>
          <p:cNvGraphicFramePr/>
          <p:nvPr>
            <p:extLst/>
          </p:nvPr>
        </p:nvGraphicFramePr>
        <p:xfrm>
          <a:off x="608610" y="1693333"/>
          <a:ext cx="2529419" cy="2310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nvPr>
        </p:nvGraphicFramePr>
        <p:xfrm>
          <a:off x="3328539" y="1700151"/>
          <a:ext cx="2550227" cy="23102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p:cNvGraphicFramePr/>
          <p:nvPr>
            <p:extLst/>
          </p:nvPr>
        </p:nvGraphicFramePr>
        <p:xfrm>
          <a:off x="6085579" y="1689154"/>
          <a:ext cx="2587336" cy="23102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ustDataLst>
      <p:tags r:id="rId1"/>
    </p:custDataLst>
    <p:extLst>
      <p:ext uri="{BB962C8B-B14F-4D97-AF65-F5344CB8AC3E}">
        <p14:creationId xmlns:p14="http://schemas.microsoft.com/office/powerpoint/2010/main" val="2054903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22408">
        <p15:prstTrans prst="pageCurlDouble"/>
      </p:transition>
    </mc:Choice>
    <mc:Fallback xmlns="">
      <p:transition xmlns:p14="http://schemas.microsoft.com/office/powerpoint/2010/main" spd="slow" advTm="224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15"/>
                                      </p:to>
                                    </p:set>
                                    <p:animEffect filter="image" prLst="opacity: 0.15">
                                      <p:cBhvr rctx="IE">
                                        <p:cTn id="7" dur="indefinite"/>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3000" fill="hold"/>
                                        <p:tgtEl>
                                          <p:spTgt spid="6"/>
                                        </p:tgtEl>
                                        <p:attrNameLst>
                                          <p:attrName>ppt_w</p:attrName>
                                        </p:attrNameLst>
                                      </p:cBhvr>
                                      <p:tavLst>
                                        <p:tav tm="0">
                                          <p:val>
                                            <p:fltVal val="0"/>
                                          </p:val>
                                        </p:tav>
                                        <p:tav tm="100000">
                                          <p:val>
                                            <p:strVal val="#ppt_w"/>
                                          </p:val>
                                        </p:tav>
                                      </p:tavLst>
                                    </p:anim>
                                    <p:anim calcmode="lin" valueType="num">
                                      <p:cBhvr>
                                        <p:cTn id="11" dur="3000" fill="hold"/>
                                        <p:tgtEl>
                                          <p:spTgt spid="6"/>
                                        </p:tgtEl>
                                        <p:attrNameLst>
                                          <p:attrName>ppt_h</p:attrName>
                                        </p:attrNameLst>
                                      </p:cBhvr>
                                      <p:tavLst>
                                        <p:tav tm="0">
                                          <p:val>
                                            <p:fltVal val="0"/>
                                          </p:val>
                                        </p:tav>
                                        <p:tav tm="100000">
                                          <p:val>
                                            <p:strVal val="#ppt_h"/>
                                          </p:val>
                                        </p:tav>
                                      </p:tavLst>
                                    </p:anim>
                                    <p:animEffect transition="in" filter="fade">
                                      <p:cBhvr>
                                        <p:cTn id="12" dur="30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3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ppt_x"/>
                                          </p:val>
                                        </p:tav>
                                        <p:tav tm="100000">
                                          <p:val>
                                            <p:strVal val="#ppt_x"/>
                                          </p:val>
                                        </p:tav>
                                      </p:tavLst>
                                    </p:anim>
                                    <p:anim calcmode="lin" valueType="num">
                                      <p:cBhvr additive="base">
                                        <p:cTn id="32"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000" fill="hold"/>
                                        <p:tgtEl>
                                          <p:spTgt spid="13"/>
                                        </p:tgtEl>
                                        <p:attrNameLst>
                                          <p:attrName>ppt_x</p:attrName>
                                        </p:attrNameLst>
                                      </p:cBhvr>
                                      <p:tavLst>
                                        <p:tav tm="0">
                                          <p:val>
                                            <p:strVal val="#ppt_x"/>
                                          </p:val>
                                        </p:tav>
                                        <p:tav tm="100000">
                                          <p:val>
                                            <p:strVal val="#ppt_x"/>
                                          </p:val>
                                        </p:tav>
                                      </p:tavLst>
                                    </p:anim>
                                    <p:anim calcmode="lin" valueType="num">
                                      <p:cBhvr additive="base">
                                        <p:cTn id="38"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Graphic spid="9" grpId="0">
        <p:bldAsOne/>
      </p:bldGraphic>
      <p:bldGraphic spid="12" grpId="0">
        <p:bldAsOne/>
      </p:bldGraphic>
      <p:bldGraphic spid="13"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97" y="-297"/>
            <a:ext cx="9144793" cy="6858594"/>
          </a:xfrm>
          <a:prstGeom prst="rect">
            <a:avLst/>
          </a:prstGeom>
        </p:spPr>
      </p:pic>
      <p:pic>
        <p:nvPicPr>
          <p:cNvPr id="2" name="Picture 1"/>
          <p:cNvPicPr>
            <a:picLocks noChangeAspect="1"/>
          </p:cNvPicPr>
          <p:nvPr/>
        </p:nvPicPr>
        <p:blipFill>
          <a:blip r:embed="rId5"/>
          <a:stretch>
            <a:fillRect/>
          </a:stretch>
        </p:blipFill>
        <p:spPr>
          <a:xfrm>
            <a:off x="989196" y="383192"/>
            <a:ext cx="7008713" cy="5773271"/>
          </a:xfrm>
          <a:prstGeom prst="rect">
            <a:avLst/>
          </a:prstGeom>
        </p:spPr>
      </p:pic>
      <p:sp>
        <p:nvSpPr>
          <p:cNvPr id="8" name="TextBox 7"/>
          <p:cNvSpPr txBox="1"/>
          <p:nvPr/>
        </p:nvSpPr>
        <p:spPr>
          <a:xfrm>
            <a:off x="608609" y="6289330"/>
            <a:ext cx="8064307"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INTERNAL</a:t>
            </a:r>
          </a:p>
        </p:txBody>
      </p:sp>
      <p:sp>
        <p:nvSpPr>
          <p:cNvPr id="3" name="TextBox 2"/>
          <p:cNvSpPr txBox="1"/>
          <p:nvPr/>
        </p:nvSpPr>
        <p:spPr>
          <a:xfrm>
            <a:off x="3090762" y="256927"/>
            <a:ext cx="4396903" cy="523220"/>
          </a:xfrm>
          <a:prstGeom prst="rect">
            <a:avLst/>
          </a:prstGeom>
          <a:noFill/>
        </p:spPr>
        <p:txBody>
          <a:bodyPr wrap="square" rtlCol="0">
            <a:spAutoFit/>
          </a:bodyPr>
          <a:lstStyle/>
          <a:p>
            <a:r>
              <a:rPr lang="en-US" sz="2800" b="1" i="1" dirty="0">
                <a:solidFill>
                  <a:schemeClr val="tx1">
                    <a:lumMod val="75000"/>
                    <a:lumOff val="25000"/>
                  </a:schemeClr>
                </a:solidFill>
              </a:rPr>
              <a:t>Attract &amp; Retain People</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617" y="318473"/>
            <a:ext cx="7109870" cy="7116294"/>
          </a:xfrm>
          <a:prstGeom prst="rect">
            <a:avLst/>
          </a:prstGeom>
        </p:spPr>
      </p:pic>
      <p:graphicFrame>
        <p:nvGraphicFramePr>
          <p:cNvPr id="15" name="Diagram 14"/>
          <p:cNvGraphicFramePr/>
          <p:nvPr>
            <p:extLst/>
          </p:nvPr>
        </p:nvGraphicFramePr>
        <p:xfrm>
          <a:off x="4630365" y="906412"/>
          <a:ext cx="2114819" cy="22258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p:cNvGraphicFramePr/>
          <p:nvPr>
            <p:extLst/>
          </p:nvPr>
        </p:nvGraphicFramePr>
        <p:xfrm>
          <a:off x="4640762" y="3366457"/>
          <a:ext cx="2104422" cy="22258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p:cNvGraphicFramePr/>
          <p:nvPr>
            <p:extLst/>
          </p:nvPr>
        </p:nvGraphicFramePr>
        <p:xfrm>
          <a:off x="6883079" y="906412"/>
          <a:ext cx="2104422" cy="222589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extLst/>
          </p:nvPr>
        </p:nvGraphicFramePr>
        <p:xfrm>
          <a:off x="6881751" y="3356072"/>
          <a:ext cx="2104422" cy="222589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ustDataLst>
      <p:tags r:id="rId1"/>
    </p:custDataLst>
    <p:extLst>
      <p:ext uri="{BB962C8B-B14F-4D97-AF65-F5344CB8AC3E}">
        <p14:creationId xmlns:p14="http://schemas.microsoft.com/office/powerpoint/2010/main" val="3583825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17183">
        <p15:prstTrans prst="pageCurlDouble"/>
      </p:transition>
    </mc:Choice>
    <mc:Fallback xmlns="">
      <p:transition xmlns:p14="http://schemas.microsoft.com/office/powerpoint/2010/main" spd="slow" advTm="17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15"/>
                                      </p:to>
                                    </p:set>
                                    <p:animEffect filter="image" prLst="opacity: 0.15">
                                      <p:cBhvr rctx="IE">
                                        <p:cTn id="7" dur="indefinite"/>
                                        <p:tgtEl>
                                          <p:spTgt spid="2"/>
                                        </p:tgtEl>
                                      </p:cBhvr>
                                    </p:animEffect>
                                  </p:childTnLst>
                                </p:cTn>
                              </p:par>
                              <p:par>
                                <p:cTn id="8" presetID="53" presetClass="entr" presetSubtype="16"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p:cTn id="10" dur="2000" fill="hold"/>
                                        <p:tgtEl>
                                          <p:spTgt spid="10"/>
                                        </p:tgtEl>
                                        <p:attrNameLst>
                                          <p:attrName>ppt_w</p:attrName>
                                        </p:attrNameLst>
                                      </p:cBhvr>
                                      <p:tavLst>
                                        <p:tav tm="0">
                                          <p:val>
                                            <p:fltVal val="0"/>
                                          </p:val>
                                        </p:tav>
                                        <p:tav tm="100000">
                                          <p:val>
                                            <p:strVal val="#ppt_w"/>
                                          </p:val>
                                        </p:tav>
                                      </p:tavLst>
                                    </p:anim>
                                    <p:anim calcmode="lin" valueType="num">
                                      <p:cBhvr>
                                        <p:cTn id="11" dur="2000" fill="hold"/>
                                        <p:tgtEl>
                                          <p:spTgt spid="10"/>
                                        </p:tgtEl>
                                        <p:attrNameLst>
                                          <p:attrName>ppt_h</p:attrName>
                                        </p:attrNameLst>
                                      </p:cBhvr>
                                      <p:tavLst>
                                        <p:tav tm="0">
                                          <p:val>
                                            <p:fltVal val="0"/>
                                          </p:val>
                                        </p:tav>
                                        <p:tav tm="100000">
                                          <p:val>
                                            <p:strVal val="#ppt_h"/>
                                          </p:val>
                                        </p:tav>
                                      </p:tavLst>
                                    </p:anim>
                                    <p:animEffect transition="in" filter="fade">
                                      <p:cBhvr>
                                        <p:cTn id="12" dur="2000"/>
                                        <p:tgtEl>
                                          <p:spTgt spid="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3000"/>
                                        <p:tgtEl>
                                          <p:spTgt spid="3">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
                                            <p:graphicEl>
                                              <a:dgm id="{4186198F-D164-4EAB-9C1D-CB86705797FB}"/>
                                            </p:graphicEl>
                                          </p:spTgt>
                                        </p:tgtEl>
                                        <p:attrNameLst>
                                          <p:attrName>style.visibility</p:attrName>
                                        </p:attrNameLst>
                                      </p:cBhvr>
                                      <p:to>
                                        <p:strVal val="visible"/>
                                      </p:to>
                                    </p:set>
                                    <p:anim calcmode="lin" valueType="num">
                                      <p:cBhvr additive="base">
                                        <p:cTn id="25" dur="2000" fill="hold"/>
                                        <p:tgtEl>
                                          <p:spTgt spid="15">
                                            <p:graphicEl>
                                              <a:dgm id="{4186198F-D164-4EAB-9C1D-CB86705797FB}"/>
                                            </p:graphic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5">
                                            <p:graphicEl>
                                              <a:dgm id="{4186198F-D164-4EAB-9C1D-CB86705797FB}"/>
                                            </p:graphic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5">
                                            <p:graphicEl>
                                              <a:dgm id="{C075F576-C5C3-476C-B3C8-7D30AAD9F93A}"/>
                                            </p:graphicEl>
                                          </p:spTgt>
                                        </p:tgtEl>
                                        <p:attrNameLst>
                                          <p:attrName>style.visibility</p:attrName>
                                        </p:attrNameLst>
                                      </p:cBhvr>
                                      <p:to>
                                        <p:strVal val="visible"/>
                                      </p:to>
                                    </p:set>
                                    <p:anim calcmode="lin" valueType="num">
                                      <p:cBhvr additive="base">
                                        <p:cTn id="29" dur="2000" fill="hold"/>
                                        <p:tgtEl>
                                          <p:spTgt spid="15">
                                            <p:graphicEl>
                                              <a:dgm id="{C075F576-C5C3-476C-B3C8-7D30AAD9F93A}"/>
                                            </p:graphicEl>
                                          </p:spTgt>
                                        </p:tgtEl>
                                        <p:attrNameLst>
                                          <p:attrName>ppt_x</p:attrName>
                                        </p:attrNameLst>
                                      </p:cBhvr>
                                      <p:tavLst>
                                        <p:tav tm="0">
                                          <p:val>
                                            <p:strVal val="#ppt_x"/>
                                          </p:val>
                                        </p:tav>
                                        <p:tav tm="100000">
                                          <p:val>
                                            <p:strVal val="#ppt_x"/>
                                          </p:val>
                                        </p:tav>
                                      </p:tavLst>
                                    </p:anim>
                                    <p:anim calcmode="lin" valueType="num">
                                      <p:cBhvr additive="base">
                                        <p:cTn id="30" dur="2000" fill="hold"/>
                                        <p:tgtEl>
                                          <p:spTgt spid="15">
                                            <p:graphicEl>
                                              <a:dgm id="{C075F576-C5C3-476C-B3C8-7D30AAD9F93A}"/>
                                            </p:graphic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3">
                                            <p:graphicEl>
                                              <a:dgm id="{1AF8AEFB-B5FE-47F6-A431-84EADC03B605}"/>
                                            </p:graphicEl>
                                          </p:spTgt>
                                        </p:tgtEl>
                                        <p:attrNameLst>
                                          <p:attrName>style.visibility</p:attrName>
                                        </p:attrNameLst>
                                      </p:cBhvr>
                                      <p:to>
                                        <p:strVal val="visible"/>
                                      </p:to>
                                    </p:set>
                                    <p:anim calcmode="lin" valueType="num">
                                      <p:cBhvr additive="base">
                                        <p:cTn id="35" dur="2000" fill="hold"/>
                                        <p:tgtEl>
                                          <p:spTgt spid="13">
                                            <p:graphicEl>
                                              <a:dgm id="{1AF8AEFB-B5FE-47F6-A431-84EADC03B605}"/>
                                            </p:graphic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3">
                                            <p:graphicEl>
                                              <a:dgm id="{1AF8AEFB-B5FE-47F6-A431-84EADC03B605}"/>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3">
                                            <p:graphicEl>
                                              <a:dgm id="{698F76C4-06B3-4547-BBE9-73DB0FC1F963}"/>
                                            </p:graphicEl>
                                          </p:spTgt>
                                        </p:tgtEl>
                                        <p:attrNameLst>
                                          <p:attrName>style.visibility</p:attrName>
                                        </p:attrNameLst>
                                      </p:cBhvr>
                                      <p:to>
                                        <p:strVal val="visible"/>
                                      </p:to>
                                    </p:set>
                                    <p:anim calcmode="lin" valueType="num">
                                      <p:cBhvr additive="base">
                                        <p:cTn id="39" dur="2000" fill="hold"/>
                                        <p:tgtEl>
                                          <p:spTgt spid="13">
                                            <p:graphicEl>
                                              <a:dgm id="{698F76C4-06B3-4547-BBE9-73DB0FC1F963}"/>
                                            </p:graphicEl>
                                          </p:spTgt>
                                        </p:tgtEl>
                                        <p:attrNameLst>
                                          <p:attrName>ppt_x</p:attrName>
                                        </p:attrNameLst>
                                      </p:cBhvr>
                                      <p:tavLst>
                                        <p:tav tm="0">
                                          <p:val>
                                            <p:strVal val="#ppt_x"/>
                                          </p:val>
                                        </p:tav>
                                        <p:tav tm="100000">
                                          <p:val>
                                            <p:strVal val="#ppt_x"/>
                                          </p:val>
                                        </p:tav>
                                      </p:tavLst>
                                    </p:anim>
                                    <p:anim calcmode="lin" valueType="num">
                                      <p:cBhvr additive="base">
                                        <p:cTn id="40" dur="2000" fill="hold"/>
                                        <p:tgtEl>
                                          <p:spTgt spid="13">
                                            <p:graphicEl>
                                              <a:dgm id="{698F76C4-06B3-4547-BBE9-73DB0FC1F963}"/>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2000" fill="hold"/>
                                        <p:tgtEl>
                                          <p:spTgt spid="16"/>
                                        </p:tgtEl>
                                        <p:attrNameLst>
                                          <p:attrName>ppt_x</p:attrName>
                                        </p:attrNameLst>
                                      </p:cBhvr>
                                      <p:tavLst>
                                        <p:tav tm="0">
                                          <p:val>
                                            <p:strVal val="#ppt_x"/>
                                          </p:val>
                                        </p:tav>
                                        <p:tav tm="100000">
                                          <p:val>
                                            <p:strVal val="#ppt_x"/>
                                          </p:val>
                                        </p:tav>
                                      </p:tavLst>
                                    </p:anim>
                                    <p:anim calcmode="lin" valueType="num">
                                      <p:cBhvr additive="base">
                                        <p:cTn id="46"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2000" fill="hold"/>
                                        <p:tgtEl>
                                          <p:spTgt spid="14"/>
                                        </p:tgtEl>
                                        <p:attrNameLst>
                                          <p:attrName>ppt_x</p:attrName>
                                        </p:attrNameLst>
                                      </p:cBhvr>
                                      <p:tavLst>
                                        <p:tav tm="0">
                                          <p:val>
                                            <p:strVal val="#ppt_x"/>
                                          </p:val>
                                        </p:tav>
                                        <p:tav tm="100000">
                                          <p:val>
                                            <p:strVal val="#ppt_x"/>
                                          </p:val>
                                        </p:tav>
                                      </p:tavLst>
                                    </p:anim>
                                    <p:anim calcmode="lin" valueType="num">
                                      <p:cBhvr additive="base">
                                        <p:cTn id="52"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Graphic spid="15" grpId="0">
        <p:bldSub>
          <a:bldDgm bld="lvlAtOnce"/>
        </p:bldSub>
      </p:bldGraphic>
      <p:bldGraphic spid="16" grpId="0">
        <p:bldAsOne/>
      </p:bldGraphic>
      <p:bldGraphic spid="13" grpId="0">
        <p:bldSub>
          <a:bldDgm bld="lvlAtOnce"/>
        </p:bldSub>
      </p:bldGraphic>
      <p:bldGraphic spid="1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97" y="-297"/>
            <a:ext cx="9144793" cy="6858594"/>
          </a:xfrm>
          <a:prstGeom prst="rect">
            <a:avLst/>
          </a:prstGeom>
        </p:spPr>
      </p:pic>
      <p:pic>
        <p:nvPicPr>
          <p:cNvPr id="2" name="Picture 1"/>
          <p:cNvPicPr>
            <a:picLocks noChangeAspect="1"/>
          </p:cNvPicPr>
          <p:nvPr/>
        </p:nvPicPr>
        <p:blipFill>
          <a:blip r:embed="rId5"/>
          <a:stretch>
            <a:fillRect/>
          </a:stretch>
        </p:blipFill>
        <p:spPr>
          <a:xfrm>
            <a:off x="903954" y="424302"/>
            <a:ext cx="7008713" cy="5773271"/>
          </a:xfrm>
          <a:prstGeom prst="rect">
            <a:avLst/>
          </a:prstGeom>
        </p:spPr>
      </p:pic>
      <p:graphicFrame>
        <p:nvGraphicFramePr>
          <p:cNvPr id="11" name="Diagram 10"/>
          <p:cNvGraphicFramePr/>
          <p:nvPr>
            <p:extLst/>
          </p:nvPr>
        </p:nvGraphicFramePr>
        <p:xfrm>
          <a:off x="608609" y="883831"/>
          <a:ext cx="2568931" cy="23102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p:cNvSpPr txBox="1"/>
          <p:nvPr/>
        </p:nvSpPr>
        <p:spPr>
          <a:xfrm>
            <a:off x="603775" y="6297276"/>
            <a:ext cx="7609072"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BRIDGING</a:t>
            </a:r>
          </a:p>
        </p:txBody>
      </p:sp>
      <p:sp>
        <p:nvSpPr>
          <p:cNvPr id="3" name="TextBox 2"/>
          <p:cNvSpPr txBox="1"/>
          <p:nvPr/>
        </p:nvSpPr>
        <p:spPr>
          <a:xfrm>
            <a:off x="2517423" y="125188"/>
            <a:ext cx="4109155" cy="523220"/>
          </a:xfrm>
          <a:prstGeom prst="rect">
            <a:avLst/>
          </a:prstGeom>
          <a:noFill/>
        </p:spPr>
        <p:txBody>
          <a:bodyPr wrap="square" rtlCol="0">
            <a:spAutoFit/>
          </a:bodyPr>
          <a:lstStyle/>
          <a:p>
            <a:pPr algn="ctr"/>
            <a:r>
              <a:rPr lang="en-US" sz="2800" b="1" i="1" dirty="0">
                <a:solidFill>
                  <a:schemeClr val="tx1">
                    <a:lumMod val="75000"/>
                    <a:lumOff val="25000"/>
                  </a:schemeClr>
                </a:solidFill>
              </a:rPr>
              <a:t>Align and Connect</a:t>
            </a:r>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6883" y="319060"/>
            <a:ext cx="7202853" cy="7202853"/>
          </a:xfrm>
          <a:prstGeom prst="rect">
            <a:avLst/>
          </a:prstGeom>
        </p:spPr>
      </p:pic>
      <p:graphicFrame>
        <p:nvGraphicFramePr>
          <p:cNvPr id="13" name="Diagram 12"/>
          <p:cNvGraphicFramePr/>
          <p:nvPr>
            <p:extLst/>
          </p:nvPr>
        </p:nvGraphicFramePr>
        <p:xfrm>
          <a:off x="3363734" y="883831"/>
          <a:ext cx="2568931" cy="23102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13"/>
          <p:cNvGraphicFramePr/>
          <p:nvPr>
            <p:extLst/>
          </p:nvPr>
        </p:nvGraphicFramePr>
        <p:xfrm>
          <a:off x="6125311" y="883831"/>
          <a:ext cx="2568931" cy="23102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ustDataLst>
      <p:tags r:id="rId1"/>
    </p:custDataLst>
    <p:extLst>
      <p:ext uri="{BB962C8B-B14F-4D97-AF65-F5344CB8AC3E}">
        <p14:creationId xmlns:p14="http://schemas.microsoft.com/office/powerpoint/2010/main" val="107124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17427">
        <p15:prstTrans prst="pageCurlDouble"/>
      </p:transition>
    </mc:Choice>
    <mc:Fallback xmlns="">
      <p:transition xmlns:p14="http://schemas.microsoft.com/office/powerpoint/2010/main" spd="slow" advTm="174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15"/>
                                      </p:to>
                                    </p:set>
                                    <p:animEffect filter="image" prLst="opacity: 0.15">
                                      <p:cBhvr rctx="IE">
                                        <p:cTn id="7" dur="indefinite"/>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2000" fill="hold"/>
                                        <p:tgtEl>
                                          <p:spTgt spid="10"/>
                                        </p:tgtEl>
                                        <p:attrNameLst>
                                          <p:attrName>ppt_w</p:attrName>
                                        </p:attrNameLst>
                                      </p:cBhvr>
                                      <p:tavLst>
                                        <p:tav tm="0">
                                          <p:val>
                                            <p:fltVal val="0"/>
                                          </p:val>
                                        </p:tav>
                                        <p:tav tm="100000">
                                          <p:val>
                                            <p:strVal val="#ppt_w"/>
                                          </p:val>
                                        </p:tav>
                                      </p:tavLst>
                                    </p:anim>
                                    <p:anim calcmode="lin" valueType="num">
                                      <p:cBhvr>
                                        <p:cTn id="11" dur="2000" fill="hold"/>
                                        <p:tgtEl>
                                          <p:spTgt spid="10"/>
                                        </p:tgtEl>
                                        <p:attrNameLst>
                                          <p:attrName>ppt_h</p:attrName>
                                        </p:attrNameLst>
                                      </p:cBhvr>
                                      <p:tavLst>
                                        <p:tav tm="0">
                                          <p:val>
                                            <p:fltVal val="0"/>
                                          </p:val>
                                        </p:tav>
                                        <p:tav tm="100000">
                                          <p:val>
                                            <p:strVal val="#ppt_h"/>
                                          </p:val>
                                        </p:tav>
                                      </p:tavLst>
                                    </p:anim>
                                    <p:animEffect transition="in" filter="fade">
                                      <p:cBhvr>
                                        <p:cTn id="12" dur="20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30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
                                            <p:graphicEl>
                                              <a:dgm id="{4186198F-D164-4EAB-9C1D-CB86705797FB}"/>
                                            </p:graphicEl>
                                          </p:spTgt>
                                        </p:tgtEl>
                                        <p:attrNameLst>
                                          <p:attrName>style.visibility</p:attrName>
                                        </p:attrNameLst>
                                      </p:cBhvr>
                                      <p:to>
                                        <p:strVal val="visible"/>
                                      </p:to>
                                    </p:set>
                                    <p:anim calcmode="lin" valueType="num">
                                      <p:cBhvr additive="base">
                                        <p:cTn id="25" dur="2000" fill="hold"/>
                                        <p:tgtEl>
                                          <p:spTgt spid="11">
                                            <p:graphicEl>
                                              <a:dgm id="{4186198F-D164-4EAB-9C1D-CB86705797FB}"/>
                                            </p:graphic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
                                            <p:graphicEl>
                                              <a:dgm id="{4186198F-D164-4EAB-9C1D-CB86705797FB}"/>
                                            </p:graphic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1">
                                            <p:graphicEl>
                                              <a:dgm id="{C075F576-C5C3-476C-B3C8-7D30AAD9F93A}"/>
                                            </p:graphicEl>
                                          </p:spTgt>
                                        </p:tgtEl>
                                        <p:attrNameLst>
                                          <p:attrName>style.visibility</p:attrName>
                                        </p:attrNameLst>
                                      </p:cBhvr>
                                      <p:to>
                                        <p:strVal val="visible"/>
                                      </p:to>
                                    </p:set>
                                    <p:anim calcmode="lin" valueType="num">
                                      <p:cBhvr additive="base">
                                        <p:cTn id="29" dur="2000" fill="hold"/>
                                        <p:tgtEl>
                                          <p:spTgt spid="11">
                                            <p:graphicEl>
                                              <a:dgm id="{C075F576-C5C3-476C-B3C8-7D30AAD9F93A}"/>
                                            </p:graphicEl>
                                          </p:spTgt>
                                        </p:tgtEl>
                                        <p:attrNameLst>
                                          <p:attrName>ppt_x</p:attrName>
                                        </p:attrNameLst>
                                      </p:cBhvr>
                                      <p:tavLst>
                                        <p:tav tm="0">
                                          <p:val>
                                            <p:strVal val="#ppt_x"/>
                                          </p:val>
                                        </p:tav>
                                        <p:tav tm="100000">
                                          <p:val>
                                            <p:strVal val="#ppt_x"/>
                                          </p:val>
                                        </p:tav>
                                      </p:tavLst>
                                    </p:anim>
                                    <p:anim calcmode="lin" valueType="num">
                                      <p:cBhvr additive="base">
                                        <p:cTn id="30" dur="2000" fill="hold"/>
                                        <p:tgtEl>
                                          <p:spTgt spid="11">
                                            <p:graphicEl>
                                              <a:dgm id="{C075F576-C5C3-476C-B3C8-7D30AAD9F93A}"/>
                                            </p:graphic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2000" fill="hold"/>
                                        <p:tgtEl>
                                          <p:spTgt spid="13"/>
                                        </p:tgtEl>
                                        <p:attrNameLst>
                                          <p:attrName>ppt_x</p:attrName>
                                        </p:attrNameLst>
                                      </p:cBhvr>
                                      <p:tavLst>
                                        <p:tav tm="0">
                                          <p:val>
                                            <p:strVal val="#ppt_x"/>
                                          </p:val>
                                        </p:tav>
                                        <p:tav tm="100000">
                                          <p:val>
                                            <p:strVal val="#ppt_x"/>
                                          </p:val>
                                        </p:tav>
                                      </p:tavLst>
                                    </p:anim>
                                    <p:anim calcmode="lin" valueType="num">
                                      <p:cBhvr additive="base">
                                        <p:cTn id="36"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000" fill="hold"/>
                                        <p:tgtEl>
                                          <p:spTgt spid="14"/>
                                        </p:tgtEl>
                                        <p:attrNameLst>
                                          <p:attrName>ppt_x</p:attrName>
                                        </p:attrNameLst>
                                      </p:cBhvr>
                                      <p:tavLst>
                                        <p:tav tm="0">
                                          <p:val>
                                            <p:strVal val="#ppt_x"/>
                                          </p:val>
                                        </p:tav>
                                        <p:tav tm="100000">
                                          <p:val>
                                            <p:strVal val="#ppt_x"/>
                                          </p:val>
                                        </p:tav>
                                      </p:tavLst>
                                    </p:anim>
                                    <p:anim calcmode="lin" valueType="num">
                                      <p:cBhvr additive="base">
                                        <p:cTn id="42"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AtOnce"/>
        </p:bldSub>
      </p:bldGraphic>
      <p:bldP spid="8" grpId="0"/>
      <p:bldP spid="3" grpId="0" build="p"/>
      <p:bldGraphic spid="13" grpId="0">
        <p:bldAsOne/>
      </p:bldGraphic>
      <p:bldGraphic spid="14"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97" y="-297"/>
            <a:ext cx="9144793" cy="6858594"/>
          </a:xfrm>
          <a:prstGeom prst="rect">
            <a:avLst/>
          </a:prstGeom>
        </p:spPr>
      </p:pic>
      <p:pic>
        <p:nvPicPr>
          <p:cNvPr id="2" name="Picture 1"/>
          <p:cNvPicPr>
            <a:picLocks noChangeAspect="1"/>
          </p:cNvPicPr>
          <p:nvPr/>
        </p:nvPicPr>
        <p:blipFill>
          <a:blip r:embed="rId5"/>
          <a:stretch>
            <a:fillRect/>
          </a:stretch>
        </p:blipFill>
        <p:spPr>
          <a:xfrm>
            <a:off x="1407697" y="499171"/>
            <a:ext cx="7008713" cy="5773271"/>
          </a:xfrm>
          <a:prstGeom prst="rect">
            <a:avLst/>
          </a:prstGeom>
        </p:spPr>
      </p:pic>
      <p:sp>
        <p:nvSpPr>
          <p:cNvPr id="8" name="TextBox 7"/>
          <p:cNvSpPr txBox="1"/>
          <p:nvPr/>
        </p:nvSpPr>
        <p:spPr>
          <a:xfrm>
            <a:off x="912913" y="6289330"/>
            <a:ext cx="8064307"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EXTERNAL</a:t>
            </a:r>
          </a:p>
        </p:txBody>
      </p:sp>
      <p:sp>
        <p:nvSpPr>
          <p:cNvPr id="3" name="TextBox 2"/>
          <p:cNvSpPr txBox="1"/>
          <p:nvPr/>
        </p:nvSpPr>
        <p:spPr>
          <a:xfrm>
            <a:off x="2850852" y="300424"/>
            <a:ext cx="4396903" cy="523220"/>
          </a:xfrm>
          <a:prstGeom prst="rect">
            <a:avLst/>
          </a:prstGeom>
          <a:noFill/>
        </p:spPr>
        <p:txBody>
          <a:bodyPr wrap="square" rtlCol="0">
            <a:spAutoFit/>
          </a:bodyPr>
          <a:lstStyle/>
          <a:p>
            <a:r>
              <a:rPr lang="en-US" sz="2800" b="1" i="1" dirty="0">
                <a:solidFill>
                  <a:schemeClr val="tx1">
                    <a:lumMod val="75000"/>
                    <a:lumOff val="25000"/>
                  </a:schemeClr>
                </a:solidFill>
              </a:rPr>
              <a:t>Listen to and Serve Society</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5330" y="428833"/>
            <a:ext cx="7533445" cy="7148802"/>
          </a:xfrm>
          <a:prstGeom prst="rect">
            <a:avLst/>
          </a:prstGeom>
        </p:spPr>
      </p:pic>
      <p:graphicFrame>
        <p:nvGraphicFramePr>
          <p:cNvPr id="15" name="Diagram 14"/>
          <p:cNvGraphicFramePr/>
          <p:nvPr>
            <p:extLst/>
          </p:nvPr>
        </p:nvGraphicFramePr>
        <p:xfrm>
          <a:off x="348002" y="1335191"/>
          <a:ext cx="2126356" cy="22258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2617477" y="1335191"/>
          <a:ext cx="2106923" cy="22258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 15"/>
          <p:cNvGraphicFramePr/>
          <p:nvPr>
            <p:extLst/>
          </p:nvPr>
        </p:nvGraphicFramePr>
        <p:xfrm>
          <a:off x="353142" y="3696861"/>
          <a:ext cx="2116077" cy="222589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Diagram 10"/>
          <p:cNvGraphicFramePr/>
          <p:nvPr>
            <p:extLst/>
          </p:nvPr>
        </p:nvGraphicFramePr>
        <p:xfrm>
          <a:off x="2617477" y="3696861"/>
          <a:ext cx="2121964" cy="222589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ustDataLst>
      <p:tags r:id="rId1"/>
    </p:custDataLst>
    <p:extLst>
      <p:ext uri="{BB962C8B-B14F-4D97-AF65-F5344CB8AC3E}">
        <p14:creationId xmlns:p14="http://schemas.microsoft.com/office/powerpoint/2010/main" val="853614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14616">
        <p15:prstTrans prst="pageCurlDouble"/>
      </p:transition>
    </mc:Choice>
    <mc:Fallback xmlns="">
      <p:transition xmlns:p14="http://schemas.microsoft.com/office/powerpoint/2010/main" spd="slow" advTm="146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15"/>
                                      </p:to>
                                    </p:set>
                                    <p:animEffect filter="image" prLst="opacity: 0.15">
                                      <p:cBhvr rctx="IE">
                                        <p:cTn id="7" dur="indefinite"/>
                                        <p:tgtEl>
                                          <p:spTgt spid="2"/>
                                        </p:tgtEl>
                                      </p:cBhvr>
                                    </p:animEffect>
                                  </p:childTnLst>
                                </p:cTn>
                              </p:par>
                              <p:par>
                                <p:cTn id="8" presetID="53" presetClass="entr" presetSubtype="16"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 calcmode="lin" valueType="num">
                                      <p:cBhvr>
                                        <p:cTn id="10" dur="2000" fill="hold"/>
                                        <p:tgtEl>
                                          <p:spTgt spid="12"/>
                                        </p:tgtEl>
                                        <p:attrNameLst>
                                          <p:attrName>ppt_w</p:attrName>
                                        </p:attrNameLst>
                                      </p:cBhvr>
                                      <p:tavLst>
                                        <p:tav tm="0">
                                          <p:val>
                                            <p:fltVal val="0"/>
                                          </p:val>
                                        </p:tav>
                                        <p:tav tm="100000">
                                          <p:val>
                                            <p:strVal val="#ppt_w"/>
                                          </p:val>
                                        </p:tav>
                                      </p:tavLst>
                                    </p:anim>
                                    <p:anim calcmode="lin" valueType="num">
                                      <p:cBhvr>
                                        <p:cTn id="11" dur="2000" fill="hold"/>
                                        <p:tgtEl>
                                          <p:spTgt spid="12"/>
                                        </p:tgtEl>
                                        <p:attrNameLst>
                                          <p:attrName>ppt_h</p:attrName>
                                        </p:attrNameLst>
                                      </p:cBhvr>
                                      <p:tavLst>
                                        <p:tav tm="0">
                                          <p:val>
                                            <p:fltVal val="0"/>
                                          </p:val>
                                        </p:tav>
                                        <p:tav tm="100000">
                                          <p:val>
                                            <p:strVal val="#ppt_h"/>
                                          </p:val>
                                        </p:tav>
                                      </p:tavLst>
                                    </p:anim>
                                    <p:animEffect transition="in" filter="fade">
                                      <p:cBhvr>
                                        <p:cTn id="12" dur="2000"/>
                                        <p:tgtEl>
                                          <p:spTgt spid="1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3000"/>
                                        <p:tgtEl>
                                          <p:spTgt spid="3">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
                                            <p:graphicEl>
                                              <a:dgm id="{4186198F-D164-4EAB-9C1D-CB86705797FB}"/>
                                            </p:graphicEl>
                                          </p:spTgt>
                                        </p:tgtEl>
                                        <p:attrNameLst>
                                          <p:attrName>style.visibility</p:attrName>
                                        </p:attrNameLst>
                                      </p:cBhvr>
                                      <p:to>
                                        <p:strVal val="visible"/>
                                      </p:to>
                                    </p:set>
                                    <p:anim calcmode="lin" valueType="num">
                                      <p:cBhvr additive="base">
                                        <p:cTn id="25" dur="2000" fill="hold"/>
                                        <p:tgtEl>
                                          <p:spTgt spid="15">
                                            <p:graphicEl>
                                              <a:dgm id="{4186198F-D164-4EAB-9C1D-CB86705797FB}"/>
                                            </p:graphic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5">
                                            <p:graphicEl>
                                              <a:dgm id="{4186198F-D164-4EAB-9C1D-CB86705797FB}"/>
                                            </p:graphic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5">
                                            <p:graphicEl>
                                              <a:dgm id="{C075F576-C5C3-476C-B3C8-7D30AAD9F93A}"/>
                                            </p:graphicEl>
                                          </p:spTgt>
                                        </p:tgtEl>
                                        <p:attrNameLst>
                                          <p:attrName>style.visibility</p:attrName>
                                        </p:attrNameLst>
                                      </p:cBhvr>
                                      <p:to>
                                        <p:strVal val="visible"/>
                                      </p:to>
                                    </p:set>
                                    <p:anim calcmode="lin" valueType="num">
                                      <p:cBhvr additive="base">
                                        <p:cTn id="29" dur="2000" fill="hold"/>
                                        <p:tgtEl>
                                          <p:spTgt spid="15">
                                            <p:graphicEl>
                                              <a:dgm id="{C075F576-C5C3-476C-B3C8-7D30AAD9F93A}"/>
                                            </p:graphicEl>
                                          </p:spTgt>
                                        </p:tgtEl>
                                        <p:attrNameLst>
                                          <p:attrName>ppt_x</p:attrName>
                                        </p:attrNameLst>
                                      </p:cBhvr>
                                      <p:tavLst>
                                        <p:tav tm="0">
                                          <p:val>
                                            <p:strVal val="#ppt_x"/>
                                          </p:val>
                                        </p:tav>
                                        <p:tav tm="100000">
                                          <p:val>
                                            <p:strVal val="#ppt_x"/>
                                          </p:val>
                                        </p:tav>
                                      </p:tavLst>
                                    </p:anim>
                                    <p:anim calcmode="lin" valueType="num">
                                      <p:cBhvr additive="base">
                                        <p:cTn id="30" dur="2000" fill="hold"/>
                                        <p:tgtEl>
                                          <p:spTgt spid="15">
                                            <p:graphicEl>
                                              <a:dgm id="{C075F576-C5C3-476C-B3C8-7D30AAD9F93A}"/>
                                            </p:graphic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9">
                                            <p:graphicEl>
                                              <a:dgm id="{1AF8AEFB-B5FE-47F6-A431-84EADC03B605}"/>
                                            </p:graphicEl>
                                          </p:spTgt>
                                        </p:tgtEl>
                                        <p:attrNameLst>
                                          <p:attrName>style.visibility</p:attrName>
                                        </p:attrNameLst>
                                      </p:cBhvr>
                                      <p:to>
                                        <p:strVal val="visible"/>
                                      </p:to>
                                    </p:set>
                                    <p:anim calcmode="lin" valueType="num">
                                      <p:cBhvr additive="base">
                                        <p:cTn id="35" dur="2000" fill="hold"/>
                                        <p:tgtEl>
                                          <p:spTgt spid="9">
                                            <p:graphicEl>
                                              <a:dgm id="{1AF8AEFB-B5FE-47F6-A431-84EADC03B605}"/>
                                            </p:graphicEl>
                                          </p:spTgt>
                                        </p:tgtEl>
                                        <p:attrNameLst>
                                          <p:attrName>ppt_x</p:attrName>
                                        </p:attrNameLst>
                                      </p:cBhvr>
                                      <p:tavLst>
                                        <p:tav tm="0">
                                          <p:val>
                                            <p:strVal val="#ppt_x"/>
                                          </p:val>
                                        </p:tav>
                                        <p:tav tm="100000">
                                          <p:val>
                                            <p:strVal val="#ppt_x"/>
                                          </p:val>
                                        </p:tav>
                                      </p:tavLst>
                                    </p:anim>
                                    <p:anim calcmode="lin" valueType="num">
                                      <p:cBhvr additive="base">
                                        <p:cTn id="36" dur="2000" fill="hold"/>
                                        <p:tgtEl>
                                          <p:spTgt spid="9">
                                            <p:graphicEl>
                                              <a:dgm id="{1AF8AEFB-B5FE-47F6-A431-84EADC03B605}"/>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
                                            <p:graphicEl>
                                              <a:dgm id="{698F76C4-06B3-4547-BBE9-73DB0FC1F963}"/>
                                            </p:graphicEl>
                                          </p:spTgt>
                                        </p:tgtEl>
                                        <p:attrNameLst>
                                          <p:attrName>style.visibility</p:attrName>
                                        </p:attrNameLst>
                                      </p:cBhvr>
                                      <p:to>
                                        <p:strVal val="visible"/>
                                      </p:to>
                                    </p:set>
                                    <p:anim calcmode="lin" valueType="num">
                                      <p:cBhvr additive="base">
                                        <p:cTn id="39" dur="2000" fill="hold"/>
                                        <p:tgtEl>
                                          <p:spTgt spid="9">
                                            <p:graphicEl>
                                              <a:dgm id="{698F76C4-06B3-4547-BBE9-73DB0FC1F963}"/>
                                            </p:graphicEl>
                                          </p:spTgt>
                                        </p:tgtEl>
                                        <p:attrNameLst>
                                          <p:attrName>ppt_x</p:attrName>
                                        </p:attrNameLst>
                                      </p:cBhvr>
                                      <p:tavLst>
                                        <p:tav tm="0">
                                          <p:val>
                                            <p:strVal val="#ppt_x"/>
                                          </p:val>
                                        </p:tav>
                                        <p:tav tm="100000">
                                          <p:val>
                                            <p:strVal val="#ppt_x"/>
                                          </p:val>
                                        </p:tav>
                                      </p:tavLst>
                                    </p:anim>
                                    <p:anim calcmode="lin" valueType="num">
                                      <p:cBhvr additive="base">
                                        <p:cTn id="40" dur="2000" fill="hold"/>
                                        <p:tgtEl>
                                          <p:spTgt spid="9">
                                            <p:graphicEl>
                                              <a:dgm id="{698F76C4-06B3-4547-BBE9-73DB0FC1F963}"/>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2000" fill="hold"/>
                                        <p:tgtEl>
                                          <p:spTgt spid="16"/>
                                        </p:tgtEl>
                                        <p:attrNameLst>
                                          <p:attrName>ppt_x</p:attrName>
                                        </p:attrNameLst>
                                      </p:cBhvr>
                                      <p:tavLst>
                                        <p:tav tm="0">
                                          <p:val>
                                            <p:strVal val="#ppt_x"/>
                                          </p:val>
                                        </p:tav>
                                        <p:tav tm="100000">
                                          <p:val>
                                            <p:strVal val="#ppt_x"/>
                                          </p:val>
                                        </p:tav>
                                      </p:tavLst>
                                    </p:anim>
                                    <p:anim calcmode="lin" valueType="num">
                                      <p:cBhvr additive="base">
                                        <p:cTn id="46"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000" fill="hold"/>
                                        <p:tgtEl>
                                          <p:spTgt spid="11"/>
                                        </p:tgtEl>
                                        <p:attrNameLst>
                                          <p:attrName>ppt_x</p:attrName>
                                        </p:attrNameLst>
                                      </p:cBhvr>
                                      <p:tavLst>
                                        <p:tav tm="0">
                                          <p:val>
                                            <p:strVal val="#ppt_x"/>
                                          </p:val>
                                        </p:tav>
                                        <p:tav tm="100000">
                                          <p:val>
                                            <p:strVal val="#ppt_x"/>
                                          </p:val>
                                        </p:tav>
                                      </p:tavLst>
                                    </p:anim>
                                    <p:anim calcmode="lin" valueType="num">
                                      <p:cBhvr additive="base">
                                        <p:cTn id="52"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Graphic spid="15" grpId="0">
        <p:bldSub>
          <a:bldDgm bld="lvlAtOnce"/>
        </p:bldSub>
      </p:bldGraphic>
      <p:bldGraphic spid="9" grpId="0">
        <p:bldSub>
          <a:bldDgm bld="lvlAtOnce"/>
        </p:bldSub>
      </p:bldGraphic>
      <p:bldGraphic spid="16" grpId="0">
        <p:bldAsOne/>
      </p:bldGraphic>
      <p:bldGraphic spid="11"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97" y="-297"/>
            <a:ext cx="9144793" cy="6858594"/>
          </a:xfrm>
          <a:prstGeom prst="rect">
            <a:avLst/>
          </a:prstGeom>
        </p:spPr>
      </p:pic>
      <p:pic>
        <p:nvPicPr>
          <p:cNvPr id="9" name="Picture 8"/>
          <p:cNvPicPr>
            <a:picLocks noChangeAspect="1"/>
          </p:cNvPicPr>
          <p:nvPr/>
        </p:nvPicPr>
        <p:blipFill>
          <a:blip r:embed="rId5">
            <a:lum bright="51000" contrast="-70000"/>
          </a:blip>
          <a:stretch>
            <a:fillRect/>
          </a:stretch>
        </p:blipFill>
        <p:spPr>
          <a:xfrm>
            <a:off x="206884" y="4761361"/>
            <a:ext cx="1681693" cy="1385258"/>
          </a:xfrm>
          <a:prstGeom prst="rect">
            <a:avLst/>
          </a:prstGeom>
        </p:spPr>
      </p:pic>
      <p:sp>
        <p:nvSpPr>
          <p:cNvPr id="6" name="TextBox 5"/>
          <p:cNvSpPr txBox="1"/>
          <p:nvPr/>
        </p:nvSpPr>
        <p:spPr>
          <a:xfrm>
            <a:off x="1512383" y="381452"/>
            <a:ext cx="6119233" cy="584775"/>
          </a:xfrm>
          <a:prstGeom prst="rect">
            <a:avLst/>
          </a:prstGeom>
          <a:noFill/>
        </p:spPr>
        <p:txBody>
          <a:bodyPr wrap="square" rtlCol="0">
            <a:spAutoFit/>
          </a:bodyPr>
          <a:lstStyle/>
          <a:p>
            <a:pPr algn="ctr"/>
            <a:r>
              <a:rPr lang="en-US" sz="12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New for 2016  </a:t>
            </a:r>
          </a:p>
          <a:p>
            <a:pPr algn="ctr"/>
            <a:r>
              <a:rPr lang="en-US"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Connecting D&amp;I and Sustainability</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18" y="4479815"/>
            <a:ext cx="2248496" cy="2248496"/>
          </a:xfrm>
          <a:prstGeom prst="rect">
            <a:avLst/>
          </a:prstGeom>
        </p:spPr>
      </p:pic>
      <p:sp>
        <p:nvSpPr>
          <p:cNvPr id="12" name="Oval 11"/>
          <p:cNvSpPr/>
          <p:nvPr/>
        </p:nvSpPr>
        <p:spPr>
          <a:xfrm>
            <a:off x="3961987" y="1151453"/>
            <a:ext cx="4677911" cy="4452610"/>
          </a:xfrm>
          <a:prstGeom prst="ellipse">
            <a:avLst/>
          </a:prstGeom>
          <a:solidFill>
            <a:srgbClr val="FFE5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lumMod val="50000"/>
                  </a:schemeClr>
                </a:solidFill>
              </a:rPr>
              <a:t>BRIDGING</a:t>
            </a:r>
          </a:p>
          <a:p>
            <a:pPr algn="ctr"/>
            <a:endParaRPr lang="en-US" sz="1600" b="1" dirty="0">
              <a:solidFill>
                <a:schemeClr val="bg2">
                  <a:lumMod val="50000"/>
                </a:schemeClr>
              </a:solidFill>
            </a:endParaRPr>
          </a:p>
          <a:p>
            <a:pPr algn="ctr"/>
            <a:endParaRPr lang="en-US" sz="1600" b="1" dirty="0">
              <a:solidFill>
                <a:schemeClr val="bg2">
                  <a:lumMod val="50000"/>
                </a:schemeClr>
              </a:solidFill>
            </a:endParaRPr>
          </a:p>
          <a:p>
            <a:pPr algn="ctr"/>
            <a:endParaRPr lang="en-US" sz="1600" b="1" dirty="0">
              <a:solidFill>
                <a:schemeClr val="bg2">
                  <a:lumMod val="50000"/>
                </a:schemeClr>
              </a:solidFill>
            </a:endParaRPr>
          </a:p>
          <a:p>
            <a:pPr algn="ctr"/>
            <a:r>
              <a:rPr lang="en-US" sz="2000" b="1" dirty="0">
                <a:solidFill>
                  <a:schemeClr val="bg2">
                    <a:lumMod val="50000"/>
                  </a:schemeClr>
                </a:solidFill>
              </a:rPr>
              <a:t>Sustainability</a:t>
            </a:r>
          </a:p>
          <a:p>
            <a:pPr algn="ctr"/>
            <a:endParaRPr lang="en-US" sz="1600" u="sng" spc="-100" dirty="0">
              <a:solidFill>
                <a:schemeClr val="bg2">
                  <a:lumMod val="50000"/>
                </a:schemeClr>
              </a:solidFill>
            </a:endParaRPr>
          </a:p>
          <a:p>
            <a:pPr algn="ctr"/>
            <a:r>
              <a:rPr lang="en-US" sz="1600" u="sng" spc="-100" dirty="0">
                <a:solidFill>
                  <a:schemeClr val="bg2">
                    <a:lumMod val="50000"/>
                  </a:schemeClr>
                </a:solidFill>
              </a:rPr>
              <a:t>Five (5) P’s</a:t>
            </a:r>
          </a:p>
          <a:p>
            <a:pPr algn="ctr"/>
            <a:r>
              <a:rPr lang="en-US" sz="1600" b="1" spc="-100" dirty="0">
                <a:solidFill>
                  <a:schemeClr val="bg2">
                    <a:lumMod val="50000"/>
                  </a:schemeClr>
                </a:solidFill>
              </a:rPr>
              <a:t>People</a:t>
            </a:r>
          </a:p>
          <a:p>
            <a:pPr algn="ctr"/>
            <a:r>
              <a:rPr lang="en-US" sz="1600" b="1" spc="-100" dirty="0">
                <a:solidFill>
                  <a:schemeClr val="bg2">
                    <a:lumMod val="50000"/>
                  </a:schemeClr>
                </a:solidFill>
              </a:rPr>
              <a:t>Planet</a:t>
            </a:r>
          </a:p>
          <a:p>
            <a:pPr algn="ctr"/>
            <a:r>
              <a:rPr lang="en-US" sz="1600" b="1" spc="-100" dirty="0">
                <a:solidFill>
                  <a:schemeClr val="bg2">
                    <a:lumMod val="50000"/>
                  </a:schemeClr>
                </a:solidFill>
              </a:rPr>
              <a:t>Prosperity</a:t>
            </a:r>
          </a:p>
          <a:p>
            <a:pPr algn="ctr"/>
            <a:r>
              <a:rPr lang="en-US" sz="1600" b="1" spc="-100" dirty="0">
                <a:solidFill>
                  <a:schemeClr val="bg2">
                    <a:lumMod val="50000"/>
                  </a:schemeClr>
                </a:solidFill>
              </a:rPr>
              <a:t>Peace</a:t>
            </a:r>
          </a:p>
          <a:p>
            <a:pPr algn="ctr"/>
            <a:r>
              <a:rPr lang="en-US" sz="1600" b="1" spc="-100" dirty="0">
                <a:solidFill>
                  <a:schemeClr val="bg2">
                    <a:lumMod val="50000"/>
                  </a:schemeClr>
                </a:solidFill>
              </a:rPr>
              <a:t>Partnership</a:t>
            </a:r>
            <a:endParaRPr lang="en-US" sz="1600" b="1" dirty="0">
              <a:solidFill>
                <a:schemeClr val="bg2">
                  <a:lumMod val="50000"/>
                </a:schemeClr>
              </a:solidFill>
            </a:endParaRPr>
          </a:p>
        </p:txBody>
      </p:sp>
      <p:sp>
        <p:nvSpPr>
          <p:cNvPr id="13" name="TextBox 12"/>
          <p:cNvSpPr txBox="1"/>
          <p:nvPr/>
        </p:nvSpPr>
        <p:spPr>
          <a:xfrm>
            <a:off x="289582" y="1032366"/>
            <a:ext cx="4401583" cy="4678203"/>
          </a:xfrm>
          <a:prstGeom prst="rect">
            <a:avLst/>
          </a:prstGeom>
          <a:noFill/>
        </p:spPr>
        <p:txBody>
          <a:bodyPr wrap="square" rtlCol="0">
            <a:spAutoFit/>
          </a:bodyPr>
          <a:lstStyle/>
          <a:p>
            <a:r>
              <a:rPr lang="en-US" sz="2000" b="1" dirty="0">
                <a:ea typeface="Verdana" panose="020B0604030504040204" pitchFamily="34" charset="0"/>
                <a:cs typeface="Verdana" panose="020B0604030504040204" pitchFamily="34" charset="0"/>
              </a:rPr>
              <a:t>                                        </a:t>
            </a:r>
            <a:r>
              <a:rPr lang="en-US" i="1" dirty="0">
                <a:solidFill>
                  <a:schemeClr val="bg2">
                    <a:lumMod val="50000"/>
                  </a:schemeClr>
                </a:solidFill>
                <a:ea typeface="Verdana" panose="020B0604030504040204" pitchFamily="34" charset="0"/>
                <a:cs typeface="Verdana" panose="020B0604030504040204" pitchFamily="34" charset="0"/>
              </a:rPr>
              <a:t>Why the 				addition?</a:t>
            </a:r>
          </a:p>
          <a:p>
            <a:r>
              <a:rPr lang="en-US" sz="2000" dirty="0">
                <a:ea typeface="Verdana" panose="020B0604030504040204" pitchFamily="34" charset="0"/>
                <a:cs typeface="Verdana" panose="020B0604030504040204" pitchFamily="34" charset="0"/>
              </a:rPr>
              <a:t>                 </a:t>
            </a:r>
          </a:p>
          <a:p>
            <a:r>
              <a:rPr lang="en-US" sz="2000" dirty="0">
                <a:ea typeface="Verdana" panose="020B0604030504040204" pitchFamily="34" charset="0"/>
                <a:cs typeface="Verdana" panose="020B0604030504040204" pitchFamily="34" charset="0"/>
              </a:rPr>
              <a:t>               </a:t>
            </a:r>
            <a:r>
              <a:rPr lang="en-US" sz="2000" b="1" dirty="0">
                <a:solidFill>
                  <a:schemeClr val="tx1">
                    <a:lumMod val="65000"/>
                    <a:lumOff val="35000"/>
                  </a:schemeClr>
                </a:solidFill>
                <a:ea typeface="Verdana" panose="020B0604030504040204" pitchFamily="34" charset="0"/>
                <a:cs typeface="Verdana" panose="020B0604030504040204" pitchFamily="34" charset="0"/>
              </a:rPr>
              <a:t>Growing trend of some</a:t>
            </a:r>
          </a:p>
          <a:p>
            <a:r>
              <a:rPr lang="en-US" sz="2000" b="1" dirty="0">
                <a:solidFill>
                  <a:schemeClr val="tx1">
                    <a:lumMod val="65000"/>
                    <a:lumOff val="35000"/>
                  </a:schemeClr>
                </a:solidFill>
                <a:ea typeface="Verdana" panose="020B0604030504040204" pitchFamily="34" charset="0"/>
                <a:cs typeface="Verdana" panose="020B0604030504040204" pitchFamily="34" charset="0"/>
              </a:rPr>
              <a:t>         organizations connecting                   </a:t>
            </a:r>
          </a:p>
          <a:p>
            <a:r>
              <a:rPr lang="en-US" sz="2000" b="1" dirty="0">
                <a:solidFill>
                  <a:schemeClr val="tx1">
                    <a:lumMod val="65000"/>
                    <a:lumOff val="35000"/>
                  </a:schemeClr>
                </a:solidFill>
                <a:ea typeface="Verdana" panose="020B0604030504040204" pitchFamily="34" charset="0"/>
                <a:cs typeface="Verdana" panose="020B0604030504040204" pitchFamily="34" charset="0"/>
              </a:rPr>
              <a:t>         D&amp;I with organizational </a:t>
            </a:r>
          </a:p>
          <a:p>
            <a:r>
              <a:rPr lang="en-US" sz="2000" b="1" dirty="0">
                <a:solidFill>
                  <a:schemeClr val="tx1">
                    <a:lumMod val="65000"/>
                    <a:lumOff val="35000"/>
                  </a:schemeClr>
                </a:solidFill>
                <a:ea typeface="Verdana" panose="020B0604030504040204" pitchFamily="34" charset="0"/>
                <a:cs typeface="Verdana" panose="020B0604030504040204" pitchFamily="34" charset="0"/>
              </a:rPr>
              <a:t>        sustainability processes                      </a:t>
            </a:r>
          </a:p>
          <a:p>
            <a:r>
              <a:rPr lang="en-US" sz="2000" b="1" dirty="0">
                <a:solidFill>
                  <a:schemeClr val="tx1">
                    <a:lumMod val="65000"/>
                    <a:lumOff val="35000"/>
                  </a:schemeClr>
                </a:solidFill>
                <a:ea typeface="Verdana" panose="020B0604030504040204" pitchFamily="34" charset="0"/>
                <a:cs typeface="Verdana" panose="020B0604030504040204" pitchFamily="34" charset="0"/>
              </a:rPr>
              <a:t>                        and outcomes</a:t>
            </a:r>
          </a:p>
          <a:p>
            <a:r>
              <a:rPr lang="en-US" sz="2000" b="1" dirty="0">
                <a:solidFill>
                  <a:schemeClr val="tx1">
                    <a:lumMod val="65000"/>
                    <a:lumOff val="35000"/>
                  </a:schemeClr>
                </a:solidFill>
                <a:ea typeface="Verdana" panose="020B0604030504040204" pitchFamily="34" charset="0"/>
                <a:cs typeface="Verdana" panose="020B0604030504040204" pitchFamily="34" charset="0"/>
              </a:rPr>
              <a:t>		     </a:t>
            </a:r>
            <a:r>
              <a:rPr lang="en-US" sz="2800" b="1" dirty="0">
                <a:solidFill>
                  <a:schemeClr val="tx1">
                    <a:lumMod val="65000"/>
                    <a:lumOff val="35000"/>
                  </a:schemeClr>
                </a:solidFill>
                <a:ea typeface="Verdana" panose="020B0604030504040204" pitchFamily="34" charset="0"/>
                <a:cs typeface="Verdana" panose="020B0604030504040204" pitchFamily="34" charset="0"/>
              </a:rPr>
              <a:t>&amp; </a:t>
            </a:r>
          </a:p>
          <a:p>
            <a:r>
              <a:rPr lang="en-US" sz="2000" b="1" i="1" dirty="0">
                <a:solidFill>
                  <a:schemeClr val="tx1">
                    <a:lumMod val="65000"/>
                    <a:lumOff val="35000"/>
                  </a:schemeClr>
                </a:solidFill>
                <a:ea typeface="Verdana" panose="020B0604030504040204" pitchFamily="34" charset="0"/>
                <a:cs typeface="Verdana" panose="020B0604030504040204" pitchFamily="34" charset="0"/>
              </a:rPr>
              <a:t>    Transforming Our World:                          </a:t>
            </a:r>
          </a:p>
          <a:p>
            <a:r>
              <a:rPr lang="en-US" sz="2000" b="1" i="1" dirty="0">
                <a:solidFill>
                  <a:schemeClr val="tx1">
                    <a:lumMod val="65000"/>
                    <a:lumOff val="35000"/>
                  </a:schemeClr>
                </a:solidFill>
                <a:ea typeface="Verdana" panose="020B0604030504040204" pitchFamily="34" charset="0"/>
                <a:cs typeface="Verdana" panose="020B0604030504040204" pitchFamily="34" charset="0"/>
              </a:rPr>
              <a:t>             The 2030 Agenda for                     </a:t>
            </a:r>
          </a:p>
          <a:p>
            <a:r>
              <a:rPr lang="en-US" sz="2000" b="1" i="1" dirty="0">
                <a:solidFill>
                  <a:schemeClr val="tx1">
                    <a:lumMod val="65000"/>
                    <a:lumOff val="35000"/>
                  </a:schemeClr>
                </a:solidFill>
                <a:ea typeface="Verdana" panose="020B0604030504040204" pitchFamily="34" charset="0"/>
                <a:cs typeface="Verdana" panose="020B0604030504040204" pitchFamily="34" charset="0"/>
              </a:rPr>
              <a:t>        Sustainable Development</a:t>
            </a:r>
          </a:p>
          <a:p>
            <a:r>
              <a:rPr lang="en-US" dirty="0">
                <a:solidFill>
                  <a:schemeClr val="tx1">
                    <a:lumMod val="65000"/>
                    <a:lumOff val="35000"/>
                  </a:schemeClr>
                </a:solidFill>
                <a:ea typeface="Verdana" panose="020B0604030504040204" pitchFamily="34" charset="0"/>
                <a:cs typeface="Verdana" panose="020B0604030504040204" pitchFamily="34" charset="0"/>
              </a:rPr>
              <a:t>             </a:t>
            </a:r>
            <a:r>
              <a:rPr lang="en-US" sz="1400" dirty="0">
                <a:solidFill>
                  <a:schemeClr val="tx1">
                    <a:lumMod val="65000"/>
                    <a:lumOff val="35000"/>
                  </a:schemeClr>
                </a:solidFill>
                <a:ea typeface="Verdana" panose="020B0604030504040204" pitchFamily="34" charset="0"/>
                <a:cs typeface="Verdana" panose="020B0604030504040204" pitchFamily="34" charset="0"/>
              </a:rPr>
              <a:t>~Adopted by all 193 Governments of                            </a:t>
            </a:r>
          </a:p>
          <a:p>
            <a:r>
              <a:rPr lang="en-US" sz="1400" dirty="0">
                <a:solidFill>
                  <a:schemeClr val="tx1">
                    <a:lumMod val="65000"/>
                    <a:lumOff val="35000"/>
                  </a:schemeClr>
                </a:solidFill>
                <a:ea typeface="Verdana" panose="020B0604030504040204" pitchFamily="34" charset="0"/>
                <a:cs typeface="Verdana" panose="020B0604030504040204" pitchFamily="34" charset="0"/>
              </a:rPr>
              <a:t>                        the United Nations, September 2015</a:t>
            </a:r>
          </a:p>
          <a:p>
            <a:pPr marL="342900" indent="-342900">
              <a:buAutoNum type="arabicPeriod"/>
            </a:pPr>
            <a:endParaRPr lang="en-US" dirty="0">
              <a:solidFill>
                <a:schemeClr val="tx1">
                  <a:lumMod val="65000"/>
                  <a:lumOff val="35000"/>
                </a:schemeClr>
              </a:solidFill>
            </a:endParaRPr>
          </a:p>
          <a:p>
            <a:pPr marL="342900" indent="-342900">
              <a:buAutoNum type="arabicPeriod"/>
            </a:pPr>
            <a:endParaRPr lang="en-US" dirty="0"/>
          </a:p>
        </p:txBody>
      </p:sp>
    </p:spTree>
    <p:custDataLst>
      <p:tags r:id="rId1"/>
    </p:custDataLst>
    <p:extLst>
      <p:ext uri="{BB962C8B-B14F-4D97-AF65-F5344CB8AC3E}">
        <p14:creationId xmlns:p14="http://schemas.microsoft.com/office/powerpoint/2010/main" val="3443281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13778">
        <p15:prstTrans prst="pageCurlDouble"/>
      </p:transition>
    </mc:Choice>
    <mc:Fallback xmlns="">
      <p:transition xmlns:p14="http://schemas.microsoft.com/office/powerpoint/2010/main" spd="slow" advTm="137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5" dur="2000"/>
                                        <p:tgtEl>
                                          <p:spTgt spid="13">
                                            <p:txEl>
                                              <p:pRg st="0" end="0"/>
                                            </p:txEl>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p:cTn id="18" dur="2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21" dur="20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 calcmode="lin" valueType="num">
                                      <p:cBhvr>
                                        <p:cTn id="26" dur="2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29" dur="2000"/>
                                        <p:tgtEl>
                                          <p:spTgt spid="13">
                                            <p:txEl>
                                              <p:pRg st="2" end="2"/>
                                            </p:tx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 calcmode="lin" valueType="num">
                                      <p:cBhvr>
                                        <p:cTn id="32" dur="2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13">
                                            <p:txEl>
                                              <p:pRg st="3" end="3"/>
                                            </p:txEl>
                                          </p:spTgt>
                                        </p:tgtEl>
                                        <p:attrNameLst>
                                          <p:attrName>style.rotation</p:attrName>
                                        </p:attrNameLst>
                                      </p:cBhvr>
                                      <p:tavLst>
                                        <p:tav tm="0">
                                          <p:val>
                                            <p:fltVal val="90"/>
                                          </p:val>
                                        </p:tav>
                                        <p:tav tm="100000">
                                          <p:val>
                                            <p:fltVal val="0"/>
                                          </p:val>
                                        </p:tav>
                                      </p:tavLst>
                                    </p:anim>
                                    <p:animEffect transition="in" filter="fade">
                                      <p:cBhvr>
                                        <p:cTn id="35" dur="2000"/>
                                        <p:tgtEl>
                                          <p:spTgt spid="13">
                                            <p:txEl>
                                              <p:pRg st="3" end="3"/>
                                            </p:txEl>
                                          </p:spTgt>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 calcmode="lin" valueType="num">
                                      <p:cBhvr>
                                        <p:cTn id="38" dur="2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40" dur="2000" fill="hold"/>
                                        <p:tgtEl>
                                          <p:spTgt spid="13">
                                            <p:txEl>
                                              <p:pRg st="4" end="4"/>
                                            </p:txEl>
                                          </p:spTgt>
                                        </p:tgtEl>
                                        <p:attrNameLst>
                                          <p:attrName>style.rotation</p:attrName>
                                        </p:attrNameLst>
                                      </p:cBhvr>
                                      <p:tavLst>
                                        <p:tav tm="0">
                                          <p:val>
                                            <p:fltVal val="90"/>
                                          </p:val>
                                        </p:tav>
                                        <p:tav tm="100000">
                                          <p:val>
                                            <p:fltVal val="0"/>
                                          </p:val>
                                        </p:tav>
                                      </p:tavLst>
                                    </p:anim>
                                    <p:animEffect transition="in" filter="fade">
                                      <p:cBhvr>
                                        <p:cTn id="41" dur="2000"/>
                                        <p:tgtEl>
                                          <p:spTgt spid="13">
                                            <p:txEl>
                                              <p:pRg st="4" end="4"/>
                                            </p:txEl>
                                          </p:spTgt>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anim calcmode="lin" valueType="num">
                                      <p:cBhvr>
                                        <p:cTn id="44" dur="2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46" dur="2000" fill="hold"/>
                                        <p:tgtEl>
                                          <p:spTgt spid="13">
                                            <p:txEl>
                                              <p:pRg st="5" end="5"/>
                                            </p:txEl>
                                          </p:spTgt>
                                        </p:tgtEl>
                                        <p:attrNameLst>
                                          <p:attrName>style.rotation</p:attrName>
                                        </p:attrNameLst>
                                      </p:cBhvr>
                                      <p:tavLst>
                                        <p:tav tm="0">
                                          <p:val>
                                            <p:fltVal val="90"/>
                                          </p:val>
                                        </p:tav>
                                        <p:tav tm="100000">
                                          <p:val>
                                            <p:fltVal val="0"/>
                                          </p:val>
                                        </p:tav>
                                      </p:tavLst>
                                    </p:anim>
                                    <p:animEffect transition="in" filter="fade">
                                      <p:cBhvr>
                                        <p:cTn id="47" dur="2000"/>
                                        <p:tgtEl>
                                          <p:spTgt spid="13">
                                            <p:txEl>
                                              <p:pRg st="5" end="5"/>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 calcmode="lin" valueType="num">
                                      <p:cBhvr>
                                        <p:cTn id="50" dur="2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51" dur="2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13">
                                            <p:txEl>
                                              <p:pRg st="6" end="6"/>
                                            </p:txEl>
                                          </p:spTgt>
                                        </p:tgtEl>
                                        <p:attrNameLst>
                                          <p:attrName>style.rotation</p:attrName>
                                        </p:attrNameLst>
                                      </p:cBhvr>
                                      <p:tavLst>
                                        <p:tav tm="0">
                                          <p:val>
                                            <p:fltVal val="90"/>
                                          </p:val>
                                        </p:tav>
                                        <p:tav tm="100000">
                                          <p:val>
                                            <p:fltVal val="0"/>
                                          </p:val>
                                        </p:tav>
                                      </p:tavLst>
                                    </p:anim>
                                    <p:animEffect transition="in" filter="fade">
                                      <p:cBhvr>
                                        <p:cTn id="53" dur="2000"/>
                                        <p:tgtEl>
                                          <p:spTgt spid="1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3">
                                            <p:txEl>
                                              <p:pRg st="7" end="7"/>
                                            </p:txEl>
                                          </p:spTgt>
                                        </p:tgtEl>
                                        <p:attrNameLst>
                                          <p:attrName>style.visibility</p:attrName>
                                        </p:attrNameLst>
                                      </p:cBhvr>
                                      <p:to>
                                        <p:strVal val="visible"/>
                                      </p:to>
                                    </p:set>
                                    <p:anim calcmode="lin" valueType="num">
                                      <p:cBhvr>
                                        <p:cTn id="58" dur="20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59" dur="2000" fill="hold"/>
                                        <p:tgtEl>
                                          <p:spTgt spid="13">
                                            <p:txEl>
                                              <p:pRg st="7" end="7"/>
                                            </p:txEl>
                                          </p:spTgt>
                                        </p:tgtEl>
                                        <p:attrNameLst>
                                          <p:attrName>ppt_h</p:attrName>
                                        </p:attrNameLst>
                                      </p:cBhvr>
                                      <p:tavLst>
                                        <p:tav tm="0">
                                          <p:val>
                                            <p:fltVal val="0"/>
                                          </p:val>
                                        </p:tav>
                                        <p:tav tm="100000">
                                          <p:val>
                                            <p:strVal val="#ppt_h"/>
                                          </p:val>
                                        </p:tav>
                                      </p:tavLst>
                                    </p:anim>
                                    <p:anim calcmode="lin" valueType="num">
                                      <p:cBhvr>
                                        <p:cTn id="60" dur="2000" fill="hold"/>
                                        <p:tgtEl>
                                          <p:spTgt spid="13">
                                            <p:txEl>
                                              <p:pRg st="7" end="7"/>
                                            </p:txEl>
                                          </p:spTgt>
                                        </p:tgtEl>
                                        <p:attrNameLst>
                                          <p:attrName>style.rotation</p:attrName>
                                        </p:attrNameLst>
                                      </p:cBhvr>
                                      <p:tavLst>
                                        <p:tav tm="0">
                                          <p:val>
                                            <p:fltVal val="90"/>
                                          </p:val>
                                        </p:tav>
                                        <p:tav tm="100000">
                                          <p:val>
                                            <p:fltVal val="0"/>
                                          </p:val>
                                        </p:tav>
                                      </p:tavLst>
                                    </p:anim>
                                    <p:animEffect transition="in" filter="fade">
                                      <p:cBhvr>
                                        <p:cTn id="61" dur="2000"/>
                                        <p:tgtEl>
                                          <p:spTgt spid="13">
                                            <p:txEl>
                                              <p:pRg st="7" end="7"/>
                                            </p:txEl>
                                          </p:spTgt>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13">
                                            <p:txEl>
                                              <p:pRg st="8" end="8"/>
                                            </p:txEl>
                                          </p:spTgt>
                                        </p:tgtEl>
                                        <p:attrNameLst>
                                          <p:attrName>style.visibility</p:attrName>
                                        </p:attrNameLst>
                                      </p:cBhvr>
                                      <p:to>
                                        <p:strVal val="visible"/>
                                      </p:to>
                                    </p:set>
                                    <p:anim calcmode="lin" valueType="num">
                                      <p:cBhvr>
                                        <p:cTn id="64" dur="2000" fill="hold"/>
                                        <p:tgtEl>
                                          <p:spTgt spid="13">
                                            <p:txEl>
                                              <p:pRg st="8" end="8"/>
                                            </p:txEl>
                                          </p:spTgt>
                                        </p:tgtEl>
                                        <p:attrNameLst>
                                          <p:attrName>ppt_w</p:attrName>
                                        </p:attrNameLst>
                                      </p:cBhvr>
                                      <p:tavLst>
                                        <p:tav tm="0">
                                          <p:val>
                                            <p:fltVal val="0"/>
                                          </p:val>
                                        </p:tav>
                                        <p:tav tm="100000">
                                          <p:val>
                                            <p:strVal val="#ppt_w"/>
                                          </p:val>
                                        </p:tav>
                                      </p:tavLst>
                                    </p:anim>
                                    <p:anim calcmode="lin" valueType="num">
                                      <p:cBhvr>
                                        <p:cTn id="65" dur="2000" fill="hold"/>
                                        <p:tgtEl>
                                          <p:spTgt spid="13">
                                            <p:txEl>
                                              <p:pRg st="8" end="8"/>
                                            </p:txEl>
                                          </p:spTgt>
                                        </p:tgtEl>
                                        <p:attrNameLst>
                                          <p:attrName>ppt_h</p:attrName>
                                        </p:attrNameLst>
                                      </p:cBhvr>
                                      <p:tavLst>
                                        <p:tav tm="0">
                                          <p:val>
                                            <p:fltVal val="0"/>
                                          </p:val>
                                        </p:tav>
                                        <p:tav tm="100000">
                                          <p:val>
                                            <p:strVal val="#ppt_h"/>
                                          </p:val>
                                        </p:tav>
                                      </p:tavLst>
                                    </p:anim>
                                    <p:anim calcmode="lin" valueType="num">
                                      <p:cBhvr>
                                        <p:cTn id="66" dur="2000" fill="hold"/>
                                        <p:tgtEl>
                                          <p:spTgt spid="13">
                                            <p:txEl>
                                              <p:pRg st="8" end="8"/>
                                            </p:txEl>
                                          </p:spTgt>
                                        </p:tgtEl>
                                        <p:attrNameLst>
                                          <p:attrName>style.rotation</p:attrName>
                                        </p:attrNameLst>
                                      </p:cBhvr>
                                      <p:tavLst>
                                        <p:tav tm="0">
                                          <p:val>
                                            <p:fltVal val="90"/>
                                          </p:val>
                                        </p:tav>
                                        <p:tav tm="100000">
                                          <p:val>
                                            <p:fltVal val="0"/>
                                          </p:val>
                                        </p:tav>
                                      </p:tavLst>
                                    </p:anim>
                                    <p:animEffect transition="in" filter="fade">
                                      <p:cBhvr>
                                        <p:cTn id="67" dur="2000"/>
                                        <p:tgtEl>
                                          <p:spTgt spid="13">
                                            <p:txEl>
                                              <p:pRg st="8" end="8"/>
                                            </p:txEl>
                                          </p:spTgt>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13">
                                            <p:txEl>
                                              <p:pRg st="9" end="9"/>
                                            </p:txEl>
                                          </p:spTgt>
                                        </p:tgtEl>
                                        <p:attrNameLst>
                                          <p:attrName>style.visibility</p:attrName>
                                        </p:attrNameLst>
                                      </p:cBhvr>
                                      <p:to>
                                        <p:strVal val="visible"/>
                                      </p:to>
                                    </p:set>
                                    <p:anim calcmode="lin" valueType="num">
                                      <p:cBhvr>
                                        <p:cTn id="70" dur="2000" fill="hold"/>
                                        <p:tgtEl>
                                          <p:spTgt spid="13">
                                            <p:txEl>
                                              <p:pRg st="9" end="9"/>
                                            </p:txEl>
                                          </p:spTgt>
                                        </p:tgtEl>
                                        <p:attrNameLst>
                                          <p:attrName>ppt_w</p:attrName>
                                        </p:attrNameLst>
                                      </p:cBhvr>
                                      <p:tavLst>
                                        <p:tav tm="0">
                                          <p:val>
                                            <p:fltVal val="0"/>
                                          </p:val>
                                        </p:tav>
                                        <p:tav tm="100000">
                                          <p:val>
                                            <p:strVal val="#ppt_w"/>
                                          </p:val>
                                        </p:tav>
                                      </p:tavLst>
                                    </p:anim>
                                    <p:anim calcmode="lin" valueType="num">
                                      <p:cBhvr>
                                        <p:cTn id="71" dur="2000" fill="hold"/>
                                        <p:tgtEl>
                                          <p:spTgt spid="13">
                                            <p:txEl>
                                              <p:pRg st="9" end="9"/>
                                            </p:txEl>
                                          </p:spTgt>
                                        </p:tgtEl>
                                        <p:attrNameLst>
                                          <p:attrName>ppt_h</p:attrName>
                                        </p:attrNameLst>
                                      </p:cBhvr>
                                      <p:tavLst>
                                        <p:tav tm="0">
                                          <p:val>
                                            <p:fltVal val="0"/>
                                          </p:val>
                                        </p:tav>
                                        <p:tav tm="100000">
                                          <p:val>
                                            <p:strVal val="#ppt_h"/>
                                          </p:val>
                                        </p:tav>
                                      </p:tavLst>
                                    </p:anim>
                                    <p:anim calcmode="lin" valueType="num">
                                      <p:cBhvr>
                                        <p:cTn id="72" dur="2000" fill="hold"/>
                                        <p:tgtEl>
                                          <p:spTgt spid="13">
                                            <p:txEl>
                                              <p:pRg st="9" end="9"/>
                                            </p:txEl>
                                          </p:spTgt>
                                        </p:tgtEl>
                                        <p:attrNameLst>
                                          <p:attrName>style.rotation</p:attrName>
                                        </p:attrNameLst>
                                      </p:cBhvr>
                                      <p:tavLst>
                                        <p:tav tm="0">
                                          <p:val>
                                            <p:fltVal val="90"/>
                                          </p:val>
                                        </p:tav>
                                        <p:tav tm="100000">
                                          <p:val>
                                            <p:fltVal val="0"/>
                                          </p:val>
                                        </p:tav>
                                      </p:tavLst>
                                    </p:anim>
                                    <p:animEffect transition="in" filter="fade">
                                      <p:cBhvr>
                                        <p:cTn id="73" dur="2000"/>
                                        <p:tgtEl>
                                          <p:spTgt spid="13">
                                            <p:txEl>
                                              <p:pRg st="9" end="9"/>
                                            </p:txEl>
                                          </p:spTgt>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13">
                                            <p:txEl>
                                              <p:pRg st="10" end="10"/>
                                            </p:txEl>
                                          </p:spTgt>
                                        </p:tgtEl>
                                        <p:attrNameLst>
                                          <p:attrName>style.visibility</p:attrName>
                                        </p:attrNameLst>
                                      </p:cBhvr>
                                      <p:to>
                                        <p:strVal val="visible"/>
                                      </p:to>
                                    </p:set>
                                    <p:anim calcmode="lin" valueType="num">
                                      <p:cBhvr>
                                        <p:cTn id="76" dur="2000" fill="hold"/>
                                        <p:tgtEl>
                                          <p:spTgt spid="13">
                                            <p:txEl>
                                              <p:pRg st="10" end="10"/>
                                            </p:txEl>
                                          </p:spTgt>
                                        </p:tgtEl>
                                        <p:attrNameLst>
                                          <p:attrName>ppt_w</p:attrName>
                                        </p:attrNameLst>
                                      </p:cBhvr>
                                      <p:tavLst>
                                        <p:tav tm="0">
                                          <p:val>
                                            <p:fltVal val="0"/>
                                          </p:val>
                                        </p:tav>
                                        <p:tav tm="100000">
                                          <p:val>
                                            <p:strVal val="#ppt_w"/>
                                          </p:val>
                                        </p:tav>
                                      </p:tavLst>
                                    </p:anim>
                                    <p:anim calcmode="lin" valueType="num">
                                      <p:cBhvr>
                                        <p:cTn id="77" dur="2000" fill="hold"/>
                                        <p:tgtEl>
                                          <p:spTgt spid="13">
                                            <p:txEl>
                                              <p:pRg st="10" end="10"/>
                                            </p:txEl>
                                          </p:spTgt>
                                        </p:tgtEl>
                                        <p:attrNameLst>
                                          <p:attrName>ppt_h</p:attrName>
                                        </p:attrNameLst>
                                      </p:cBhvr>
                                      <p:tavLst>
                                        <p:tav tm="0">
                                          <p:val>
                                            <p:fltVal val="0"/>
                                          </p:val>
                                        </p:tav>
                                        <p:tav tm="100000">
                                          <p:val>
                                            <p:strVal val="#ppt_h"/>
                                          </p:val>
                                        </p:tav>
                                      </p:tavLst>
                                    </p:anim>
                                    <p:anim calcmode="lin" valueType="num">
                                      <p:cBhvr>
                                        <p:cTn id="78" dur="2000" fill="hold"/>
                                        <p:tgtEl>
                                          <p:spTgt spid="13">
                                            <p:txEl>
                                              <p:pRg st="10" end="10"/>
                                            </p:txEl>
                                          </p:spTgt>
                                        </p:tgtEl>
                                        <p:attrNameLst>
                                          <p:attrName>style.rotation</p:attrName>
                                        </p:attrNameLst>
                                      </p:cBhvr>
                                      <p:tavLst>
                                        <p:tav tm="0">
                                          <p:val>
                                            <p:fltVal val="90"/>
                                          </p:val>
                                        </p:tav>
                                        <p:tav tm="100000">
                                          <p:val>
                                            <p:fltVal val="0"/>
                                          </p:val>
                                        </p:tav>
                                      </p:tavLst>
                                    </p:anim>
                                    <p:animEffect transition="in" filter="fade">
                                      <p:cBhvr>
                                        <p:cTn id="79" dur="2000"/>
                                        <p:tgtEl>
                                          <p:spTgt spid="13">
                                            <p:txEl>
                                              <p:pRg st="10" end="10"/>
                                            </p:txEl>
                                          </p:spTgt>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3">
                                            <p:txEl>
                                              <p:pRg st="11" end="11"/>
                                            </p:txEl>
                                          </p:spTgt>
                                        </p:tgtEl>
                                        <p:attrNameLst>
                                          <p:attrName>style.visibility</p:attrName>
                                        </p:attrNameLst>
                                      </p:cBhvr>
                                      <p:to>
                                        <p:strVal val="visible"/>
                                      </p:to>
                                    </p:set>
                                    <p:anim calcmode="lin" valueType="num">
                                      <p:cBhvr>
                                        <p:cTn id="82" dur="2000" fill="hold"/>
                                        <p:tgtEl>
                                          <p:spTgt spid="13">
                                            <p:txEl>
                                              <p:pRg st="11" end="11"/>
                                            </p:txEl>
                                          </p:spTgt>
                                        </p:tgtEl>
                                        <p:attrNameLst>
                                          <p:attrName>ppt_w</p:attrName>
                                        </p:attrNameLst>
                                      </p:cBhvr>
                                      <p:tavLst>
                                        <p:tav tm="0">
                                          <p:val>
                                            <p:fltVal val="0"/>
                                          </p:val>
                                        </p:tav>
                                        <p:tav tm="100000">
                                          <p:val>
                                            <p:strVal val="#ppt_w"/>
                                          </p:val>
                                        </p:tav>
                                      </p:tavLst>
                                    </p:anim>
                                    <p:anim calcmode="lin" valueType="num">
                                      <p:cBhvr>
                                        <p:cTn id="83" dur="2000" fill="hold"/>
                                        <p:tgtEl>
                                          <p:spTgt spid="13">
                                            <p:txEl>
                                              <p:pRg st="11" end="11"/>
                                            </p:txEl>
                                          </p:spTgt>
                                        </p:tgtEl>
                                        <p:attrNameLst>
                                          <p:attrName>ppt_h</p:attrName>
                                        </p:attrNameLst>
                                      </p:cBhvr>
                                      <p:tavLst>
                                        <p:tav tm="0">
                                          <p:val>
                                            <p:fltVal val="0"/>
                                          </p:val>
                                        </p:tav>
                                        <p:tav tm="100000">
                                          <p:val>
                                            <p:strVal val="#ppt_h"/>
                                          </p:val>
                                        </p:tav>
                                      </p:tavLst>
                                    </p:anim>
                                    <p:anim calcmode="lin" valueType="num">
                                      <p:cBhvr>
                                        <p:cTn id="84" dur="2000" fill="hold"/>
                                        <p:tgtEl>
                                          <p:spTgt spid="13">
                                            <p:txEl>
                                              <p:pRg st="11" end="11"/>
                                            </p:txEl>
                                          </p:spTgt>
                                        </p:tgtEl>
                                        <p:attrNameLst>
                                          <p:attrName>style.rotation</p:attrName>
                                        </p:attrNameLst>
                                      </p:cBhvr>
                                      <p:tavLst>
                                        <p:tav tm="0">
                                          <p:val>
                                            <p:fltVal val="90"/>
                                          </p:val>
                                        </p:tav>
                                        <p:tav tm="100000">
                                          <p:val>
                                            <p:fltVal val="0"/>
                                          </p:val>
                                        </p:tav>
                                      </p:tavLst>
                                    </p:anim>
                                    <p:animEffect transition="in" filter="fade">
                                      <p:cBhvr>
                                        <p:cTn id="85" dur="2000"/>
                                        <p:tgtEl>
                                          <p:spTgt spid="13">
                                            <p:txEl>
                                              <p:pRg st="11" end="11"/>
                                            </p:txEl>
                                          </p:spTgt>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13">
                                            <p:txEl>
                                              <p:pRg st="12" end="12"/>
                                            </p:txEl>
                                          </p:spTgt>
                                        </p:tgtEl>
                                        <p:attrNameLst>
                                          <p:attrName>style.visibility</p:attrName>
                                        </p:attrNameLst>
                                      </p:cBhvr>
                                      <p:to>
                                        <p:strVal val="visible"/>
                                      </p:to>
                                    </p:set>
                                    <p:anim calcmode="lin" valueType="num">
                                      <p:cBhvr>
                                        <p:cTn id="88" dur="2000" fill="hold"/>
                                        <p:tgtEl>
                                          <p:spTgt spid="13">
                                            <p:txEl>
                                              <p:pRg st="12" end="12"/>
                                            </p:txEl>
                                          </p:spTgt>
                                        </p:tgtEl>
                                        <p:attrNameLst>
                                          <p:attrName>ppt_w</p:attrName>
                                        </p:attrNameLst>
                                      </p:cBhvr>
                                      <p:tavLst>
                                        <p:tav tm="0">
                                          <p:val>
                                            <p:fltVal val="0"/>
                                          </p:val>
                                        </p:tav>
                                        <p:tav tm="100000">
                                          <p:val>
                                            <p:strVal val="#ppt_w"/>
                                          </p:val>
                                        </p:tav>
                                      </p:tavLst>
                                    </p:anim>
                                    <p:anim calcmode="lin" valueType="num">
                                      <p:cBhvr>
                                        <p:cTn id="89" dur="2000" fill="hold"/>
                                        <p:tgtEl>
                                          <p:spTgt spid="13">
                                            <p:txEl>
                                              <p:pRg st="12" end="12"/>
                                            </p:txEl>
                                          </p:spTgt>
                                        </p:tgtEl>
                                        <p:attrNameLst>
                                          <p:attrName>ppt_h</p:attrName>
                                        </p:attrNameLst>
                                      </p:cBhvr>
                                      <p:tavLst>
                                        <p:tav tm="0">
                                          <p:val>
                                            <p:fltVal val="0"/>
                                          </p:val>
                                        </p:tav>
                                        <p:tav tm="100000">
                                          <p:val>
                                            <p:strVal val="#ppt_h"/>
                                          </p:val>
                                        </p:tav>
                                      </p:tavLst>
                                    </p:anim>
                                    <p:anim calcmode="lin" valueType="num">
                                      <p:cBhvr>
                                        <p:cTn id="90" dur="2000" fill="hold"/>
                                        <p:tgtEl>
                                          <p:spTgt spid="13">
                                            <p:txEl>
                                              <p:pRg st="12" end="12"/>
                                            </p:txEl>
                                          </p:spTgt>
                                        </p:tgtEl>
                                        <p:attrNameLst>
                                          <p:attrName>style.rotation</p:attrName>
                                        </p:attrNameLst>
                                      </p:cBhvr>
                                      <p:tavLst>
                                        <p:tav tm="0">
                                          <p:val>
                                            <p:fltVal val="90"/>
                                          </p:val>
                                        </p:tav>
                                        <p:tav tm="100000">
                                          <p:val>
                                            <p:fltVal val="0"/>
                                          </p:val>
                                        </p:tav>
                                      </p:tavLst>
                                    </p:anim>
                                    <p:animEffect transition="in" filter="fade">
                                      <p:cBhvr>
                                        <p:cTn id="91" dur="2000"/>
                                        <p:tgtEl>
                                          <p:spTgt spid="1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7507"/>
            <a:ext cx="8520600" cy="333913"/>
          </a:xfrm>
        </p:spPr>
        <p:txBody>
          <a:bodyPr/>
          <a:lstStyle/>
          <a:p>
            <a:pPr algn="l"/>
            <a:r>
              <a:rPr lang="en-US" sz="1400" dirty="0"/>
              <a:t>Sample Benchmarks at Level 5 Best Practice</a:t>
            </a:r>
          </a:p>
        </p:txBody>
      </p:sp>
      <p:sp>
        <p:nvSpPr>
          <p:cNvPr id="3" name="Subtitle 2"/>
          <p:cNvSpPr>
            <a:spLocks noGrp="1"/>
          </p:cNvSpPr>
          <p:nvPr>
            <p:ph type="subTitle" idx="13"/>
          </p:nvPr>
        </p:nvSpPr>
        <p:spPr>
          <a:xfrm>
            <a:off x="311700" y="1780674"/>
            <a:ext cx="8520600" cy="3891993"/>
          </a:xfrm>
        </p:spPr>
        <p:txBody>
          <a:bodyPr/>
          <a:lstStyle/>
          <a:p>
            <a:pPr>
              <a:spcAft>
                <a:spcPts val="2400"/>
              </a:spcAft>
            </a:pPr>
            <a:r>
              <a:rPr lang="en-US" sz="2200" i="1" dirty="0"/>
              <a:t>Action: Develop a Strong Rationale for </a:t>
            </a:r>
            <a:r>
              <a:rPr lang="en-US" sz="2200" i="1" dirty="0" err="1"/>
              <a:t>D&amp;I</a:t>
            </a:r>
            <a:r>
              <a:rPr lang="en-US" sz="2200" i="1" dirty="0"/>
              <a:t> Vision and Strategy and Align it to Organizational Goals</a:t>
            </a:r>
          </a:p>
          <a:p>
            <a:pPr algn="l"/>
            <a:r>
              <a:rPr lang="en-US" sz="2000" dirty="0"/>
              <a:t>☐ </a:t>
            </a:r>
            <a:r>
              <a:rPr lang="en-US" sz="2000" b="1" dirty="0"/>
              <a:t>1.1 </a:t>
            </a:r>
            <a:r>
              <a:rPr lang="en-US" sz="2000" dirty="0" err="1"/>
              <a:t>D&amp;I</a:t>
            </a:r>
            <a:r>
              <a:rPr lang="en-US" sz="2000" dirty="0"/>
              <a:t> is embedded in organizational culture and is not seen as an isolated program but rather as a core value, a source of innovation, and a means to growth and success.</a:t>
            </a:r>
          </a:p>
          <a:p>
            <a:pPr algn="l"/>
            <a:r>
              <a:rPr lang="en-US" sz="2000" dirty="0"/>
              <a:t>☐ </a:t>
            </a:r>
            <a:r>
              <a:rPr lang="en-US" sz="2000" b="1" dirty="0"/>
              <a:t>1.2 </a:t>
            </a:r>
            <a:r>
              <a:rPr lang="en-US" sz="2000" dirty="0"/>
              <a:t>All the major components of </a:t>
            </a:r>
            <a:r>
              <a:rPr lang="en-US" sz="2000" dirty="0" err="1"/>
              <a:t>D&amp;I</a:t>
            </a:r>
            <a:r>
              <a:rPr lang="en-US" sz="2000" dirty="0"/>
              <a:t> work, including vision, strategy, business case or rationale, goals, policies, principles, and competencies, are regularly reviewed.</a:t>
            </a:r>
          </a:p>
        </p:txBody>
      </p:sp>
      <p:sp>
        <p:nvSpPr>
          <p:cNvPr id="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1:  </a:t>
            </a:r>
            <a:r>
              <a:rPr lang="en-US" sz="3200" b="1" dirty="0" err="1"/>
              <a:t>D&amp;I</a:t>
            </a:r>
            <a:r>
              <a:rPr lang="en-US" sz="3200" b="1" dirty="0"/>
              <a:t> Vision, Strategy, and Business Case</a:t>
            </a:r>
            <a:r>
              <a:rPr lang="en-US" sz="3600" b="1" dirty="0"/>
              <a:t/>
            </a:r>
            <a:br>
              <a:rPr lang="en-US" sz="3600" b="1" dirty="0"/>
            </a:br>
            <a:endParaRPr lang="en-US" sz="3600" dirty="0"/>
          </a:p>
        </p:txBody>
      </p:sp>
      <p:grpSp>
        <p:nvGrpSpPr>
          <p:cNvPr id="35" name="Group 34"/>
          <p:cNvGrpSpPr>
            <a:grpSpLocks/>
          </p:cNvGrpSpPr>
          <p:nvPr/>
        </p:nvGrpSpPr>
        <p:grpSpPr bwMode="auto">
          <a:xfrm>
            <a:off x="7751571" y="5235169"/>
            <a:ext cx="1261203" cy="1043437"/>
            <a:chOff x="1185" y="1671"/>
            <a:chExt cx="9869" cy="7663"/>
          </a:xfrm>
        </p:grpSpPr>
        <p:grpSp>
          <p:nvGrpSpPr>
            <p:cNvPr id="36" name="Group 35"/>
            <p:cNvGrpSpPr>
              <a:grpSpLocks/>
            </p:cNvGrpSpPr>
            <p:nvPr/>
          </p:nvGrpSpPr>
          <p:grpSpPr bwMode="auto">
            <a:xfrm>
              <a:off x="1185" y="1671"/>
              <a:ext cx="9869" cy="7554"/>
              <a:chOff x="1185" y="1671"/>
              <a:chExt cx="9869" cy="7554"/>
            </a:xfrm>
          </p:grpSpPr>
          <p:sp>
            <p:nvSpPr>
              <p:cNvPr id="62" name="Freeform 61"/>
              <p:cNvSpPr>
                <a:spLocks/>
              </p:cNvSpPr>
              <p:nvPr/>
            </p:nvSpPr>
            <p:spPr bwMode="auto">
              <a:xfrm>
                <a:off x="1185" y="1671"/>
                <a:ext cx="9869" cy="7554"/>
              </a:xfrm>
              <a:custGeom>
                <a:avLst/>
                <a:gdLst>
                  <a:gd name="T0" fmla="+- 0 6160 1185"/>
                  <a:gd name="T1" fmla="*/ T0 w 9869"/>
                  <a:gd name="T2" fmla="+- 0 1671 1671"/>
                  <a:gd name="T3" fmla="*/ 1671 h 7554"/>
                  <a:gd name="T4" fmla="+- 0 6095 1185"/>
                  <a:gd name="T5" fmla="*/ T4 w 9869"/>
                  <a:gd name="T6" fmla="+- 0 1697 1671"/>
                  <a:gd name="T7" fmla="*/ 1697 h 7554"/>
                  <a:gd name="T8" fmla="+- 0 6023 1185"/>
                  <a:gd name="T9" fmla="*/ T8 w 9869"/>
                  <a:gd name="T10" fmla="+- 0 1775 1671"/>
                  <a:gd name="T11" fmla="*/ 1775 h 7554"/>
                  <a:gd name="T12" fmla="+- 0 5981 1185"/>
                  <a:gd name="T13" fmla="*/ T12 w 9869"/>
                  <a:gd name="T14" fmla="+- 0 1833 1671"/>
                  <a:gd name="T15" fmla="*/ 1833 h 7554"/>
                  <a:gd name="T16" fmla="+- 0 5934 1185"/>
                  <a:gd name="T17" fmla="*/ T16 w 9869"/>
                  <a:gd name="T18" fmla="+- 0 1904 1671"/>
                  <a:gd name="T19" fmla="*/ 1904 h 7554"/>
                  <a:gd name="T20" fmla="+- 0 5882 1185"/>
                  <a:gd name="T21" fmla="*/ T20 w 9869"/>
                  <a:gd name="T22" fmla="+- 0 1987 1671"/>
                  <a:gd name="T23" fmla="*/ 1987 h 7554"/>
                  <a:gd name="T24" fmla="+- 0 5822 1185"/>
                  <a:gd name="T25" fmla="*/ T24 w 9869"/>
                  <a:gd name="T26" fmla="+- 0 2084 1671"/>
                  <a:gd name="T27" fmla="*/ 2084 h 7554"/>
                  <a:gd name="T28" fmla="+- 0 1577 1185"/>
                  <a:gd name="T29" fmla="*/ T28 w 9869"/>
                  <a:gd name="T30" fmla="+- 0 8427 1671"/>
                  <a:gd name="T31" fmla="*/ 8427 h 7554"/>
                  <a:gd name="T32" fmla="+- 0 1504 1185"/>
                  <a:gd name="T33" fmla="*/ T32 w 9869"/>
                  <a:gd name="T34" fmla="+- 0 8531 1671"/>
                  <a:gd name="T35" fmla="*/ 8531 h 7554"/>
                  <a:gd name="T36" fmla="+- 0 1439 1185"/>
                  <a:gd name="T37" fmla="*/ T36 w 9869"/>
                  <a:gd name="T38" fmla="+- 0 8625 1671"/>
                  <a:gd name="T39" fmla="*/ 8625 h 7554"/>
                  <a:gd name="T40" fmla="+- 0 1380 1185"/>
                  <a:gd name="T41" fmla="*/ T40 w 9869"/>
                  <a:gd name="T42" fmla="+- 0 8711 1671"/>
                  <a:gd name="T43" fmla="*/ 8711 h 7554"/>
                  <a:gd name="T44" fmla="+- 0 1329 1185"/>
                  <a:gd name="T45" fmla="*/ T44 w 9869"/>
                  <a:gd name="T46" fmla="+- 0 8788 1671"/>
                  <a:gd name="T47" fmla="*/ 8788 h 7554"/>
                  <a:gd name="T48" fmla="+- 0 1286 1185"/>
                  <a:gd name="T49" fmla="*/ T48 w 9869"/>
                  <a:gd name="T50" fmla="+- 0 8857 1671"/>
                  <a:gd name="T51" fmla="*/ 8857 h 7554"/>
                  <a:gd name="T52" fmla="+- 0 1250 1185"/>
                  <a:gd name="T53" fmla="*/ T52 w 9869"/>
                  <a:gd name="T54" fmla="+- 0 8918 1671"/>
                  <a:gd name="T55" fmla="*/ 8918 h 7554"/>
                  <a:gd name="T56" fmla="+- 0 1222 1185"/>
                  <a:gd name="T57" fmla="*/ T56 w 9869"/>
                  <a:gd name="T58" fmla="+- 0 8972 1671"/>
                  <a:gd name="T59" fmla="*/ 8972 h 7554"/>
                  <a:gd name="T60" fmla="+- 0 1189 1185"/>
                  <a:gd name="T61" fmla="*/ T60 w 9869"/>
                  <a:gd name="T62" fmla="+- 0 9060 1671"/>
                  <a:gd name="T63" fmla="*/ 9060 h 7554"/>
                  <a:gd name="T64" fmla="+- 0 1185 1185"/>
                  <a:gd name="T65" fmla="*/ T64 w 9869"/>
                  <a:gd name="T66" fmla="+- 0 9095 1671"/>
                  <a:gd name="T67" fmla="*/ 9095 h 7554"/>
                  <a:gd name="T68" fmla="+- 0 1189 1185"/>
                  <a:gd name="T69" fmla="*/ T68 w 9869"/>
                  <a:gd name="T70" fmla="+- 0 9125 1671"/>
                  <a:gd name="T71" fmla="*/ 9125 h 7554"/>
                  <a:gd name="T72" fmla="+- 0 1253 1185"/>
                  <a:gd name="T73" fmla="*/ T72 w 9869"/>
                  <a:gd name="T74" fmla="+- 0 9186 1671"/>
                  <a:gd name="T75" fmla="*/ 9186 h 7554"/>
                  <a:gd name="T76" fmla="+- 0 1339 1185"/>
                  <a:gd name="T77" fmla="*/ T76 w 9869"/>
                  <a:gd name="T78" fmla="+- 0 9209 1671"/>
                  <a:gd name="T79" fmla="*/ 9209 h 7554"/>
                  <a:gd name="T80" fmla="+- 0 1462 1185"/>
                  <a:gd name="T81" fmla="*/ T80 w 9869"/>
                  <a:gd name="T82" fmla="+- 0 9220 1671"/>
                  <a:gd name="T83" fmla="*/ 9220 h 7554"/>
                  <a:gd name="T84" fmla="+- 0 1538 1185"/>
                  <a:gd name="T85" fmla="*/ T84 w 9869"/>
                  <a:gd name="T86" fmla="+- 0 9223 1671"/>
                  <a:gd name="T87" fmla="*/ 9223 h 7554"/>
                  <a:gd name="T88" fmla="+- 0 1623 1185"/>
                  <a:gd name="T89" fmla="*/ T88 w 9869"/>
                  <a:gd name="T90" fmla="+- 0 9224 1671"/>
                  <a:gd name="T91" fmla="*/ 9224 h 7554"/>
                  <a:gd name="T92" fmla="+- 0 10488 1185"/>
                  <a:gd name="T93" fmla="*/ T92 w 9869"/>
                  <a:gd name="T94" fmla="+- 0 9225 1671"/>
                  <a:gd name="T95" fmla="*/ 9225 h 7554"/>
                  <a:gd name="T96" fmla="+- 0 10663 1185"/>
                  <a:gd name="T97" fmla="*/ T96 w 9869"/>
                  <a:gd name="T98" fmla="+- 0 9209 1671"/>
                  <a:gd name="T99" fmla="*/ 9209 h 7554"/>
                  <a:gd name="T100" fmla="+- 0 10738 1185"/>
                  <a:gd name="T101" fmla="*/ T100 w 9869"/>
                  <a:gd name="T102" fmla="+- 0 9202 1671"/>
                  <a:gd name="T103" fmla="*/ 9202 h 7554"/>
                  <a:gd name="T104" fmla="+- 0 10806 1185"/>
                  <a:gd name="T105" fmla="*/ T104 w 9869"/>
                  <a:gd name="T106" fmla="+- 0 9193 1671"/>
                  <a:gd name="T107" fmla="*/ 9193 h 7554"/>
                  <a:gd name="T108" fmla="+- 0 10915 1185"/>
                  <a:gd name="T109" fmla="*/ T108 w 9869"/>
                  <a:gd name="T110" fmla="+- 0 9171 1671"/>
                  <a:gd name="T111" fmla="*/ 9171 h 7554"/>
                  <a:gd name="T112" fmla="+- 0 10993 1185"/>
                  <a:gd name="T113" fmla="*/ T112 w 9869"/>
                  <a:gd name="T114" fmla="+- 0 9141 1671"/>
                  <a:gd name="T115" fmla="*/ 9141 h 7554"/>
                  <a:gd name="T116" fmla="+- 0 11039 1185"/>
                  <a:gd name="T117" fmla="*/ T116 w 9869"/>
                  <a:gd name="T118" fmla="+- 0 9097 1671"/>
                  <a:gd name="T119" fmla="*/ 9097 h 7554"/>
                  <a:gd name="T120" fmla="+- 0 11054 1185"/>
                  <a:gd name="T121" fmla="*/ T120 w 9869"/>
                  <a:gd name="T122" fmla="+- 0 9036 1671"/>
                  <a:gd name="T123" fmla="*/ 9036 h 7554"/>
                  <a:gd name="T124" fmla="+- 0 11049 1185"/>
                  <a:gd name="T125" fmla="*/ T124 w 9869"/>
                  <a:gd name="T126" fmla="+- 0 8998 1671"/>
                  <a:gd name="T127" fmla="*/ 8998 h 7554"/>
                  <a:gd name="T128" fmla="+- 0 11017 1185"/>
                  <a:gd name="T129" fmla="*/ T128 w 9869"/>
                  <a:gd name="T130" fmla="+- 0 8905 1671"/>
                  <a:gd name="T131" fmla="*/ 8905 h 7554"/>
                  <a:gd name="T132" fmla="+- 0 10990 1185"/>
                  <a:gd name="T133" fmla="*/ T132 w 9869"/>
                  <a:gd name="T134" fmla="+- 0 8848 1671"/>
                  <a:gd name="T135" fmla="*/ 8848 h 7554"/>
                  <a:gd name="T136" fmla="+- 0 10955 1185"/>
                  <a:gd name="T137" fmla="*/ T136 w 9869"/>
                  <a:gd name="T138" fmla="+- 0 8784 1671"/>
                  <a:gd name="T139" fmla="*/ 8784 h 7554"/>
                  <a:gd name="T140" fmla="+- 0 10913 1185"/>
                  <a:gd name="T141" fmla="*/ T140 w 9869"/>
                  <a:gd name="T142" fmla="+- 0 8713 1671"/>
                  <a:gd name="T143" fmla="*/ 8713 h 7554"/>
                  <a:gd name="T144" fmla="+- 0 10863 1185"/>
                  <a:gd name="T145" fmla="*/ T144 w 9869"/>
                  <a:gd name="T146" fmla="+- 0 8633 1671"/>
                  <a:gd name="T147" fmla="*/ 8633 h 7554"/>
                  <a:gd name="T148" fmla="+- 0 10805 1185"/>
                  <a:gd name="T149" fmla="*/ T148 w 9869"/>
                  <a:gd name="T150" fmla="+- 0 8545 1671"/>
                  <a:gd name="T151" fmla="*/ 8545 h 7554"/>
                  <a:gd name="T152" fmla="+- 0 10741 1185"/>
                  <a:gd name="T153" fmla="*/ T152 w 9869"/>
                  <a:gd name="T154" fmla="+- 0 8447 1671"/>
                  <a:gd name="T155" fmla="*/ 8447 h 7554"/>
                  <a:gd name="T156" fmla="+- 0 6498 1185"/>
                  <a:gd name="T157" fmla="*/ T156 w 9869"/>
                  <a:gd name="T158" fmla="+- 0 2084 1671"/>
                  <a:gd name="T159" fmla="*/ 2084 h 7554"/>
                  <a:gd name="T160" fmla="+- 0 6438 1185"/>
                  <a:gd name="T161" fmla="*/ T160 w 9869"/>
                  <a:gd name="T162" fmla="+- 0 1987 1671"/>
                  <a:gd name="T163" fmla="*/ 1987 h 7554"/>
                  <a:gd name="T164" fmla="+- 0 6385 1185"/>
                  <a:gd name="T165" fmla="*/ T164 w 9869"/>
                  <a:gd name="T166" fmla="+- 0 1904 1671"/>
                  <a:gd name="T167" fmla="*/ 1904 h 7554"/>
                  <a:gd name="T168" fmla="+- 0 6339 1185"/>
                  <a:gd name="T169" fmla="*/ T168 w 9869"/>
                  <a:gd name="T170" fmla="+- 0 1833 1671"/>
                  <a:gd name="T171" fmla="*/ 1833 h 7554"/>
                  <a:gd name="T172" fmla="+- 0 6297 1185"/>
                  <a:gd name="T173" fmla="*/ T172 w 9869"/>
                  <a:gd name="T174" fmla="+- 0 1775 1671"/>
                  <a:gd name="T175" fmla="*/ 1775 h 7554"/>
                  <a:gd name="T176" fmla="+- 0 6224 1185"/>
                  <a:gd name="T177" fmla="*/ T176 w 9869"/>
                  <a:gd name="T178" fmla="+- 0 1697 1671"/>
                  <a:gd name="T179" fmla="*/ 1697 h 7554"/>
                  <a:gd name="T180" fmla="+- 0 6192 1185"/>
                  <a:gd name="T181" fmla="*/ T180 w 9869"/>
                  <a:gd name="T182" fmla="+- 0 1678 1671"/>
                  <a:gd name="T183" fmla="*/ 1678 h 7554"/>
                  <a:gd name="T184" fmla="+- 0 6160 1185"/>
                  <a:gd name="T185" fmla="*/ T184 w 9869"/>
                  <a:gd name="T186" fmla="+- 0 1671 1671"/>
                  <a:gd name="T187" fmla="*/ 1671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4"/>
                    </a:lnTo>
                    <a:lnTo>
                      <a:pt x="4796" y="162"/>
                    </a:lnTo>
                    <a:lnTo>
                      <a:pt x="4749" y="233"/>
                    </a:lnTo>
                    <a:lnTo>
                      <a:pt x="4697" y="316"/>
                    </a:lnTo>
                    <a:lnTo>
                      <a:pt x="4637" y="413"/>
                    </a:lnTo>
                    <a:lnTo>
                      <a:pt x="392" y="6756"/>
                    </a:lnTo>
                    <a:lnTo>
                      <a:pt x="319" y="6860"/>
                    </a:lnTo>
                    <a:lnTo>
                      <a:pt x="254" y="6954"/>
                    </a:lnTo>
                    <a:lnTo>
                      <a:pt x="195" y="7040"/>
                    </a:lnTo>
                    <a:lnTo>
                      <a:pt x="144" y="7117"/>
                    </a:lnTo>
                    <a:lnTo>
                      <a:pt x="101" y="7186"/>
                    </a:lnTo>
                    <a:lnTo>
                      <a:pt x="65" y="7247"/>
                    </a:lnTo>
                    <a:lnTo>
                      <a:pt x="37" y="7301"/>
                    </a:lnTo>
                    <a:lnTo>
                      <a:pt x="4" y="7389"/>
                    </a:lnTo>
                    <a:lnTo>
                      <a:pt x="0" y="7424"/>
                    </a:lnTo>
                    <a:lnTo>
                      <a:pt x="4" y="7454"/>
                    </a:lnTo>
                    <a:lnTo>
                      <a:pt x="68" y="7515"/>
                    </a:lnTo>
                    <a:lnTo>
                      <a:pt x="154" y="7538"/>
                    </a:lnTo>
                    <a:lnTo>
                      <a:pt x="277" y="7549"/>
                    </a:lnTo>
                    <a:lnTo>
                      <a:pt x="353" y="7552"/>
                    </a:lnTo>
                    <a:lnTo>
                      <a:pt x="438" y="7553"/>
                    </a:lnTo>
                    <a:lnTo>
                      <a:pt x="9303" y="7554"/>
                    </a:lnTo>
                    <a:lnTo>
                      <a:pt x="9478" y="7538"/>
                    </a:lnTo>
                    <a:lnTo>
                      <a:pt x="9553" y="7531"/>
                    </a:lnTo>
                    <a:lnTo>
                      <a:pt x="9621" y="7522"/>
                    </a:lnTo>
                    <a:lnTo>
                      <a:pt x="9730" y="7500"/>
                    </a:lnTo>
                    <a:lnTo>
                      <a:pt x="9808" y="7470"/>
                    </a:lnTo>
                    <a:lnTo>
                      <a:pt x="9854" y="7426"/>
                    </a:lnTo>
                    <a:lnTo>
                      <a:pt x="9869" y="7365"/>
                    </a:lnTo>
                    <a:lnTo>
                      <a:pt x="9864" y="7327"/>
                    </a:lnTo>
                    <a:lnTo>
                      <a:pt x="9832" y="7234"/>
                    </a:lnTo>
                    <a:lnTo>
                      <a:pt x="9805" y="7177"/>
                    </a:lnTo>
                    <a:lnTo>
                      <a:pt x="9770" y="7113"/>
                    </a:lnTo>
                    <a:lnTo>
                      <a:pt x="9728" y="7042"/>
                    </a:lnTo>
                    <a:lnTo>
                      <a:pt x="9678" y="6962"/>
                    </a:lnTo>
                    <a:lnTo>
                      <a:pt x="9620" y="6874"/>
                    </a:lnTo>
                    <a:lnTo>
                      <a:pt x="9556" y="6776"/>
                    </a:lnTo>
                    <a:lnTo>
                      <a:pt x="5313" y="413"/>
                    </a:lnTo>
                    <a:lnTo>
                      <a:pt x="5253" y="316"/>
                    </a:lnTo>
                    <a:lnTo>
                      <a:pt x="5200" y="233"/>
                    </a:lnTo>
                    <a:lnTo>
                      <a:pt x="5154" y="162"/>
                    </a:lnTo>
                    <a:lnTo>
                      <a:pt x="5112" y="104"/>
                    </a:lnTo>
                    <a:lnTo>
                      <a:pt x="5039" y="26"/>
                    </a:lnTo>
                    <a:lnTo>
                      <a:pt x="5007" y="7"/>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7" name="Group 36"/>
            <p:cNvGrpSpPr>
              <a:grpSpLocks/>
            </p:cNvGrpSpPr>
            <p:nvPr/>
          </p:nvGrpSpPr>
          <p:grpSpPr bwMode="auto">
            <a:xfrm>
              <a:off x="1185" y="1671"/>
              <a:ext cx="9869" cy="7554"/>
              <a:chOff x="1185" y="1671"/>
              <a:chExt cx="9869" cy="7554"/>
            </a:xfrm>
          </p:grpSpPr>
          <p:sp>
            <p:nvSpPr>
              <p:cNvPr id="61" name="Freeform 60"/>
              <p:cNvSpPr>
                <a:spLocks/>
              </p:cNvSpPr>
              <p:nvPr/>
            </p:nvSpPr>
            <p:spPr bwMode="auto">
              <a:xfrm>
                <a:off x="1185" y="1671"/>
                <a:ext cx="9869" cy="7554"/>
              </a:xfrm>
              <a:custGeom>
                <a:avLst/>
                <a:gdLst>
                  <a:gd name="T0" fmla="+- 0 1504 1185"/>
                  <a:gd name="T1" fmla="*/ T0 w 9869"/>
                  <a:gd name="T2" fmla="+- 0 8531 1671"/>
                  <a:gd name="T3" fmla="*/ 8531 h 7554"/>
                  <a:gd name="T4" fmla="+- 0 1329 1185"/>
                  <a:gd name="T5" fmla="*/ T4 w 9869"/>
                  <a:gd name="T6" fmla="+- 0 8788 1671"/>
                  <a:gd name="T7" fmla="*/ 8788 h 7554"/>
                  <a:gd name="T8" fmla="+- 0 1222 1185"/>
                  <a:gd name="T9" fmla="*/ T8 w 9869"/>
                  <a:gd name="T10" fmla="+- 0 8972 1671"/>
                  <a:gd name="T11" fmla="*/ 8972 h 7554"/>
                  <a:gd name="T12" fmla="+- 0 1189 1185"/>
                  <a:gd name="T13" fmla="*/ T12 w 9869"/>
                  <a:gd name="T14" fmla="+- 0 9125 1671"/>
                  <a:gd name="T15" fmla="*/ 9125 h 7554"/>
                  <a:gd name="T16" fmla="+- 0 1462 1185"/>
                  <a:gd name="T17" fmla="*/ T16 w 9869"/>
                  <a:gd name="T18" fmla="+- 0 9220 1671"/>
                  <a:gd name="T19" fmla="*/ 9220 h 7554"/>
                  <a:gd name="T20" fmla="+- 0 1718 1185"/>
                  <a:gd name="T21" fmla="*/ T20 w 9869"/>
                  <a:gd name="T22" fmla="+- 0 9225 1671"/>
                  <a:gd name="T23" fmla="*/ 9225 h 7554"/>
                  <a:gd name="T24" fmla="+- 0 10579 1185"/>
                  <a:gd name="T25" fmla="*/ T24 w 9869"/>
                  <a:gd name="T26" fmla="+- 0 9217 1671"/>
                  <a:gd name="T27" fmla="*/ 9217 h 7554"/>
                  <a:gd name="T28" fmla="+- 0 10806 1185"/>
                  <a:gd name="T29" fmla="*/ T28 w 9869"/>
                  <a:gd name="T30" fmla="+- 0 9193 1671"/>
                  <a:gd name="T31" fmla="*/ 9193 h 7554"/>
                  <a:gd name="T32" fmla="+- 0 11039 1185"/>
                  <a:gd name="T33" fmla="*/ T32 w 9869"/>
                  <a:gd name="T34" fmla="+- 0 9097 1671"/>
                  <a:gd name="T35" fmla="*/ 9097 h 7554"/>
                  <a:gd name="T36" fmla="+- 0 11017 1185"/>
                  <a:gd name="T37" fmla="*/ T36 w 9869"/>
                  <a:gd name="T38" fmla="+- 0 8905 1671"/>
                  <a:gd name="T39" fmla="*/ 8905 h 7554"/>
                  <a:gd name="T40" fmla="+- 0 10913 1185"/>
                  <a:gd name="T41" fmla="*/ T40 w 9869"/>
                  <a:gd name="T42" fmla="+- 0 8713 1671"/>
                  <a:gd name="T43" fmla="*/ 8713 h 7554"/>
                  <a:gd name="T44" fmla="+- 0 10741 1185"/>
                  <a:gd name="T45" fmla="*/ T44 w 9869"/>
                  <a:gd name="T46" fmla="+- 0 8447 1671"/>
                  <a:gd name="T47" fmla="*/ 8447 h 7554"/>
                  <a:gd name="T48" fmla="+- 0 10568 1185"/>
                  <a:gd name="T49" fmla="*/ T48 w 9869"/>
                  <a:gd name="T50" fmla="+- 0 8190 1671"/>
                  <a:gd name="T51" fmla="*/ 8190 h 7554"/>
                  <a:gd name="T52" fmla="+- 0 10431 1185"/>
                  <a:gd name="T53" fmla="*/ T52 w 9869"/>
                  <a:gd name="T54" fmla="+- 0 7986 1671"/>
                  <a:gd name="T55" fmla="*/ 7986 h 7554"/>
                  <a:gd name="T56" fmla="+- 0 10291 1185"/>
                  <a:gd name="T57" fmla="*/ T56 w 9869"/>
                  <a:gd name="T58" fmla="+- 0 7777 1671"/>
                  <a:gd name="T59" fmla="*/ 7777 h 7554"/>
                  <a:gd name="T60" fmla="+- 0 10170 1185"/>
                  <a:gd name="T61" fmla="*/ T60 w 9869"/>
                  <a:gd name="T62" fmla="+- 0 7595 1671"/>
                  <a:gd name="T63" fmla="*/ 7595 h 7554"/>
                  <a:gd name="T64" fmla="+- 0 10036 1185"/>
                  <a:gd name="T65" fmla="*/ T64 w 9869"/>
                  <a:gd name="T66" fmla="+- 0 7395 1671"/>
                  <a:gd name="T67" fmla="*/ 7395 h 7554"/>
                  <a:gd name="T68" fmla="+- 0 9891 1185"/>
                  <a:gd name="T69" fmla="*/ T68 w 9869"/>
                  <a:gd name="T70" fmla="+- 0 7178 1671"/>
                  <a:gd name="T71" fmla="*/ 7178 h 7554"/>
                  <a:gd name="T72" fmla="+- 0 9736 1185"/>
                  <a:gd name="T73" fmla="*/ T72 w 9869"/>
                  <a:gd name="T74" fmla="+- 0 6946 1671"/>
                  <a:gd name="T75" fmla="*/ 6946 h 7554"/>
                  <a:gd name="T76" fmla="+- 0 9573 1185"/>
                  <a:gd name="T77" fmla="*/ T76 w 9869"/>
                  <a:gd name="T78" fmla="+- 0 6702 1671"/>
                  <a:gd name="T79" fmla="*/ 6702 h 7554"/>
                  <a:gd name="T80" fmla="+- 0 9403 1185"/>
                  <a:gd name="T81" fmla="*/ T80 w 9869"/>
                  <a:gd name="T82" fmla="+- 0 6447 1671"/>
                  <a:gd name="T83" fmla="*/ 6447 h 7554"/>
                  <a:gd name="T84" fmla="+- 0 9227 1185"/>
                  <a:gd name="T85" fmla="*/ T84 w 9869"/>
                  <a:gd name="T86" fmla="+- 0 6183 1671"/>
                  <a:gd name="T87" fmla="*/ 6183 h 7554"/>
                  <a:gd name="T88" fmla="+- 0 9047 1185"/>
                  <a:gd name="T89" fmla="*/ T88 w 9869"/>
                  <a:gd name="T90" fmla="+- 0 5912 1671"/>
                  <a:gd name="T91" fmla="*/ 5912 h 7554"/>
                  <a:gd name="T92" fmla="+- 0 8863 1185"/>
                  <a:gd name="T93" fmla="*/ T92 w 9869"/>
                  <a:gd name="T94" fmla="+- 0 5636 1671"/>
                  <a:gd name="T95" fmla="*/ 5636 h 7554"/>
                  <a:gd name="T96" fmla="+- 0 8678 1185"/>
                  <a:gd name="T97" fmla="*/ T96 w 9869"/>
                  <a:gd name="T98" fmla="+- 0 5358 1671"/>
                  <a:gd name="T99" fmla="*/ 5358 h 7554"/>
                  <a:gd name="T100" fmla="+- 0 8491 1185"/>
                  <a:gd name="T101" fmla="*/ T100 w 9869"/>
                  <a:gd name="T102" fmla="+- 0 5079 1671"/>
                  <a:gd name="T103" fmla="*/ 5079 h 7554"/>
                  <a:gd name="T104" fmla="+- 0 8306 1185"/>
                  <a:gd name="T105" fmla="*/ T104 w 9869"/>
                  <a:gd name="T106" fmla="+- 0 4800 1671"/>
                  <a:gd name="T107" fmla="*/ 4800 h 7554"/>
                  <a:gd name="T108" fmla="+- 0 8122 1185"/>
                  <a:gd name="T109" fmla="*/ T108 w 9869"/>
                  <a:gd name="T110" fmla="+- 0 4525 1671"/>
                  <a:gd name="T111" fmla="*/ 4525 h 7554"/>
                  <a:gd name="T112" fmla="+- 0 7942 1185"/>
                  <a:gd name="T113" fmla="*/ T112 w 9869"/>
                  <a:gd name="T114" fmla="+- 0 4254 1671"/>
                  <a:gd name="T115" fmla="*/ 4254 h 7554"/>
                  <a:gd name="T116" fmla="+- 0 7767 1185"/>
                  <a:gd name="T117" fmla="*/ T116 w 9869"/>
                  <a:gd name="T118" fmla="+- 0 3991 1671"/>
                  <a:gd name="T119" fmla="*/ 3991 h 7554"/>
                  <a:gd name="T120" fmla="+- 0 7597 1185"/>
                  <a:gd name="T121" fmla="*/ T120 w 9869"/>
                  <a:gd name="T122" fmla="+- 0 3736 1671"/>
                  <a:gd name="T123" fmla="*/ 3736 h 7554"/>
                  <a:gd name="T124" fmla="+- 0 7435 1185"/>
                  <a:gd name="T125" fmla="*/ T124 w 9869"/>
                  <a:gd name="T126" fmla="+- 0 3493 1671"/>
                  <a:gd name="T127" fmla="*/ 3493 h 7554"/>
                  <a:gd name="T128" fmla="+- 0 7281 1185"/>
                  <a:gd name="T129" fmla="*/ T128 w 9869"/>
                  <a:gd name="T130" fmla="+- 0 3262 1671"/>
                  <a:gd name="T131" fmla="*/ 3262 h 7554"/>
                  <a:gd name="T132" fmla="+- 0 7138 1185"/>
                  <a:gd name="T133" fmla="*/ T132 w 9869"/>
                  <a:gd name="T134" fmla="+- 0 3046 1671"/>
                  <a:gd name="T135" fmla="*/ 3046 h 7554"/>
                  <a:gd name="T136" fmla="+- 0 7005 1185"/>
                  <a:gd name="T137" fmla="*/ T136 w 9869"/>
                  <a:gd name="T138" fmla="+- 0 2846 1671"/>
                  <a:gd name="T139" fmla="*/ 2846 h 7554"/>
                  <a:gd name="T140" fmla="+- 0 6885 1185"/>
                  <a:gd name="T141" fmla="*/ T140 w 9869"/>
                  <a:gd name="T142" fmla="+- 0 2666 1671"/>
                  <a:gd name="T143" fmla="*/ 2666 h 7554"/>
                  <a:gd name="T144" fmla="+- 0 6778 1185"/>
                  <a:gd name="T145" fmla="*/ T144 w 9869"/>
                  <a:gd name="T146" fmla="+- 0 2506 1671"/>
                  <a:gd name="T147" fmla="*/ 2506 h 7554"/>
                  <a:gd name="T148" fmla="+- 0 6612 1185"/>
                  <a:gd name="T149" fmla="*/ T148 w 9869"/>
                  <a:gd name="T150" fmla="+- 0 2256 1671"/>
                  <a:gd name="T151" fmla="*/ 2256 h 7554"/>
                  <a:gd name="T152" fmla="+- 0 6438 1185"/>
                  <a:gd name="T153" fmla="*/ T152 w 9869"/>
                  <a:gd name="T154" fmla="+- 0 1987 1671"/>
                  <a:gd name="T155" fmla="*/ 1987 h 7554"/>
                  <a:gd name="T156" fmla="+- 0 6297 1185"/>
                  <a:gd name="T157" fmla="*/ T156 w 9869"/>
                  <a:gd name="T158" fmla="+- 0 1775 1671"/>
                  <a:gd name="T159" fmla="*/ 1775 h 7554"/>
                  <a:gd name="T160" fmla="+- 0 6128 1185"/>
                  <a:gd name="T161" fmla="*/ T160 w 9869"/>
                  <a:gd name="T162" fmla="+- 0 1678 1671"/>
                  <a:gd name="T163" fmla="*/ 1678 h 7554"/>
                  <a:gd name="T164" fmla="+- 0 5934 1185"/>
                  <a:gd name="T165" fmla="*/ T164 w 9869"/>
                  <a:gd name="T166" fmla="+- 0 1904 1671"/>
                  <a:gd name="T167" fmla="*/ 1904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6"/>
                    </a:lnTo>
                    <a:lnTo>
                      <a:pt x="319" y="6860"/>
                    </a:lnTo>
                    <a:lnTo>
                      <a:pt x="254" y="6954"/>
                    </a:lnTo>
                    <a:lnTo>
                      <a:pt x="195" y="7040"/>
                    </a:lnTo>
                    <a:lnTo>
                      <a:pt x="144" y="7117"/>
                    </a:lnTo>
                    <a:lnTo>
                      <a:pt x="101" y="7186"/>
                    </a:lnTo>
                    <a:lnTo>
                      <a:pt x="65" y="7247"/>
                    </a:lnTo>
                    <a:lnTo>
                      <a:pt x="37" y="7301"/>
                    </a:lnTo>
                    <a:lnTo>
                      <a:pt x="4" y="7389"/>
                    </a:lnTo>
                    <a:lnTo>
                      <a:pt x="0" y="7424"/>
                    </a:lnTo>
                    <a:lnTo>
                      <a:pt x="4" y="7454"/>
                    </a:lnTo>
                    <a:lnTo>
                      <a:pt x="68" y="7515"/>
                    </a:lnTo>
                    <a:lnTo>
                      <a:pt x="154" y="7538"/>
                    </a:lnTo>
                    <a:lnTo>
                      <a:pt x="277" y="7549"/>
                    </a:lnTo>
                    <a:lnTo>
                      <a:pt x="353" y="7552"/>
                    </a:lnTo>
                    <a:lnTo>
                      <a:pt x="438" y="7553"/>
                    </a:lnTo>
                    <a:lnTo>
                      <a:pt x="533" y="7554"/>
                    </a:lnTo>
                    <a:lnTo>
                      <a:pt x="637" y="7554"/>
                    </a:lnTo>
                    <a:lnTo>
                      <a:pt x="9303" y="7554"/>
                    </a:lnTo>
                    <a:lnTo>
                      <a:pt x="9394" y="7546"/>
                    </a:lnTo>
                    <a:lnTo>
                      <a:pt x="9478" y="7538"/>
                    </a:lnTo>
                    <a:lnTo>
                      <a:pt x="9553" y="7531"/>
                    </a:lnTo>
                    <a:lnTo>
                      <a:pt x="9621" y="7522"/>
                    </a:lnTo>
                    <a:lnTo>
                      <a:pt x="9730" y="7500"/>
                    </a:lnTo>
                    <a:lnTo>
                      <a:pt x="9808" y="7470"/>
                    </a:lnTo>
                    <a:lnTo>
                      <a:pt x="9854" y="7426"/>
                    </a:lnTo>
                    <a:lnTo>
                      <a:pt x="9869" y="7365"/>
                    </a:lnTo>
                    <a:lnTo>
                      <a:pt x="9864" y="7327"/>
                    </a:lnTo>
                    <a:lnTo>
                      <a:pt x="9832" y="7234"/>
                    </a:lnTo>
                    <a:lnTo>
                      <a:pt x="9805" y="7177"/>
                    </a:lnTo>
                    <a:lnTo>
                      <a:pt x="9770" y="7113"/>
                    </a:lnTo>
                    <a:lnTo>
                      <a:pt x="9728" y="7042"/>
                    </a:lnTo>
                    <a:lnTo>
                      <a:pt x="9678" y="6962"/>
                    </a:lnTo>
                    <a:lnTo>
                      <a:pt x="9620" y="6874"/>
                    </a:lnTo>
                    <a:lnTo>
                      <a:pt x="9556" y="6776"/>
                    </a:lnTo>
                    <a:lnTo>
                      <a:pt x="9484" y="6669"/>
                    </a:lnTo>
                    <a:lnTo>
                      <a:pt x="9405" y="6551"/>
                    </a:lnTo>
                    <a:lnTo>
                      <a:pt x="9383" y="6519"/>
                    </a:lnTo>
                    <a:lnTo>
                      <a:pt x="9360" y="6484"/>
                    </a:lnTo>
                    <a:lnTo>
                      <a:pt x="9307" y="6405"/>
                    </a:lnTo>
                    <a:lnTo>
                      <a:pt x="9246" y="6315"/>
                    </a:lnTo>
                    <a:lnTo>
                      <a:pt x="9179" y="6215"/>
                    </a:lnTo>
                    <a:lnTo>
                      <a:pt x="9144" y="6162"/>
                    </a:lnTo>
                    <a:lnTo>
                      <a:pt x="9106" y="6106"/>
                    </a:lnTo>
                    <a:lnTo>
                      <a:pt x="9067" y="6047"/>
                    </a:lnTo>
                    <a:lnTo>
                      <a:pt x="9026" y="5987"/>
                    </a:lnTo>
                    <a:lnTo>
                      <a:pt x="8985" y="5924"/>
                    </a:lnTo>
                    <a:lnTo>
                      <a:pt x="8941" y="5859"/>
                    </a:lnTo>
                    <a:lnTo>
                      <a:pt x="8897" y="5792"/>
                    </a:lnTo>
                    <a:lnTo>
                      <a:pt x="8851" y="5724"/>
                    </a:lnTo>
                    <a:lnTo>
                      <a:pt x="8804" y="5653"/>
                    </a:lnTo>
                    <a:lnTo>
                      <a:pt x="8755" y="5581"/>
                    </a:lnTo>
                    <a:lnTo>
                      <a:pt x="8706" y="5507"/>
                    </a:lnTo>
                    <a:lnTo>
                      <a:pt x="8655" y="5431"/>
                    </a:lnTo>
                    <a:lnTo>
                      <a:pt x="8604" y="5354"/>
                    </a:lnTo>
                    <a:lnTo>
                      <a:pt x="8551" y="5275"/>
                    </a:lnTo>
                    <a:lnTo>
                      <a:pt x="8498" y="5195"/>
                    </a:lnTo>
                    <a:lnTo>
                      <a:pt x="8444" y="5114"/>
                    </a:lnTo>
                    <a:lnTo>
                      <a:pt x="8388" y="5031"/>
                    </a:lnTo>
                    <a:lnTo>
                      <a:pt x="8332" y="4947"/>
                    </a:lnTo>
                    <a:lnTo>
                      <a:pt x="8276" y="4862"/>
                    </a:lnTo>
                    <a:lnTo>
                      <a:pt x="8218" y="4776"/>
                    </a:lnTo>
                    <a:lnTo>
                      <a:pt x="8160" y="4689"/>
                    </a:lnTo>
                    <a:lnTo>
                      <a:pt x="8101" y="4601"/>
                    </a:lnTo>
                    <a:lnTo>
                      <a:pt x="8042" y="4512"/>
                    </a:lnTo>
                    <a:lnTo>
                      <a:pt x="7982" y="4422"/>
                    </a:lnTo>
                    <a:lnTo>
                      <a:pt x="7922" y="4332"/>
                    </a:lnTo>
                    <a:lnTo>
                      <a:pt x="7862" y="4241"/>
                    </a:lnTo>
                    <a:lnTo>
                      <a:pt x="7801" y="4150"/>
                    </a:lnTo>
                    <a:lnTo>
                      <a:pt x="7740" y="4058"/>
                    </a:lnTo>
                    <a:lnTo>
                      <a:pt x="7678" y="3965"/>
                    </a:lnTo>
                    <a:lnTo>
                      <a:pt x="7616" y="3873"/>
                    </a:lnTo>
                    <a:lnTo>
                      <a:pt x="7554" y="3780"/>
                    </a:lnTo>
                    <a:lnTo>
                      <a:pt x="7493" y="3687"/>
                    </a:lnTo>
                    <a:lnTo>
                      <a:pt x="7430" y="3594"/>
                    </a:lnTo>
                    <a:lnTo>
                      <a:pt x="7368" y="3501"/>
                    </a:lnTo>
                    <a:lnTo>
                      <a:pt x="7306" y="3408"/>
                    </a:lnTo>
                    <a:lnTo>
                      <a:pt x="7244" y="3315"/>
                    </a:lnTo>
                    <a:lnTo>
                      <a:pt x="7183" y="3222"/>
                    </a:lnTo>
                    <a:lnTo>
                      <a:pt x="7121" y="3129"/>
                    </a:lnTo>
                    <a:lnTo>
                      <a:pt x="7059" y="3037"/>
                    </a:lnTo>
                    <a:lnTo>
                      <a:pt x="6998" y="2945"/>
                    </a:lnTo>
                    <a:lnTo>
                      <a:pt x="6937" y="2854"/>
                    </a:lnTo>
                    <a:lnTo>
                      <a:pt x="6877" y="2763"/>
                    </a:lnTo>
                    <a:lnTo>
                      <a:pt x="6817" y="2673"/>
                    </a:lnTo>
                    <a:lnTo>
                      <a:pt x="6757" y="2583"/>
                    </a:lnTo>
                    <a:lnTo>
                      <a:pt x="6698" y="2495"/>
                    </a:lnTo>
                    <a:lnTo>
                      <a:pt x="6640" y="2407"/>
                    </a:lnTo>
                    <a:lnTo>
                      <a:pt x="6582" y="2320"/>
                    </a:lnTo>
                    <a:lnTo>
                      <a:pt x="6525" y="2234"/>
                    </a:lnTo>
                    <a:lnTo>
                      <a:pt x="6468" y="2149"/>
                    </a:lnTo>
                    <a:lnTo>
                      <a:pt x="6412" y="2065"/>
                    </a:lnTo>
                    <a:lnTo>
                      <a:pt x="6357" y="1983"/>
                    </a:lnTo>
                    <a:lnTo>
                      <a:pt x="6303" y="1901"/>
                    </a:lnTo>
                    <a:lnTo>
                      <a:pt x="6250" y="1822"/>
                    </a:lnTo>
                    <a:lnTo>
                      <a:pt x="6198" y="1743"/>
                    </a:lnTo>
                    <a:lnTo>
                      <a:pt x="6147" y="1666"/>
                    </a:lnTo>
                    <a:lnTo>
                      <a:pt x="6096" y="1591"/>
                    </a:lnTo>
                    <a:lnTo>
                      <a:pt x="6047" y="1517"/>
                    </a:lnTo>
                    <a:lnTo>
                      <a:pt x="5999" y="1445"/>
                    </a:lnTo>
                    <a:lnTo>
                      <a:pt x="5953" y="1375"/>
                    </a:lnTo>
                    <a:lnTo>
                      <a:pt x="5907" y="1306"/>
                    </a:lnTo>
                    <a:lnTo>
                      <a:pt x="5863" y="1240"/>
                    </a:lnTo>
                    <a:lnTo>
                      <a:pt x="5820" y="1175"/>
                    </a:lnTo>
                    <a:lnTo>
                      <a:pt x="5778" y="1113"/>
                    </a:lnTo>
                    <a:lnTo>
                      <a:pt x="5738" y="1053"/>
                    </a:lnTo>
                    <a:lnTo>
                      <a:pt x="5700" y="995"/>
                    </a:lnTo>
                    <a:lnTo>
                      <a:pt x="5663" y="939"/>
                    </a:lnTo>
                    <a:lnTo>
                      <a:pt x="5627" y="886"/>
                    </a:lnTo>
                    <a:lnTo>
                      <a:pt x="5593" y="835"/>
                    </a:lnTo>
                    <a:lnTo>
                      <a:pt x="5531" y="741"/>
                    </a:lnTo>
                    <a:lnTo>
                      <a:pt x="5475" y="657"/>
                    </a:lnTo>
                    <a:lnTo>
                      <a:pt x="5427" y="585"/>
                    </a:lnTo>
                    <a:lnTo>
                      <a:pt x="5387" y="525"/>
                    </a:lnTo>
                    <a:lnTo>
                      <a:pt x="5342" y="458"/>
                    </a:lnTo>
                    <a:lnTo>
                      <a:pt x="5253" y="316"/>
                    </a:lnTo>
                    <a:lnTo>
                      <a:pt x="5200" y="233"/>
                    </a:lnTo>
                    <a:lnTo>
                      <a:pt x="5154" y="162"/>
                    </a:lnTo>
                    <a:lnTo>
                      <a:pt x="5112" y="104"/>
                    </a:lnTo>
                    <a:lnTo>
                      <a:pt x="5039" y="26"/>
                    </a:lnTo>
                    <a:lnTo>
                      <a:pt x="4975" y="0"/>
                    </a:lnTo>
                    <a:lnTo>
                      <a:pt x="4943" y="7"/>
                    </a:lnTo>
                    <a:lnTo>
                      <a:pt x="4875" y="58"/>
                    </a:lnTo>
                    <a:lnTo>
                      <a:pt x="4796" y="162"/>
                    </a:lnTo>
                    <a:lnTo>
                      <a:pt x="4749" y="233"/>
                    </a:lnTo>
                    <a:lnTo>
                      <a:pt x="4697" y="316"/>
                    </a:lnTo>
                    <a:lnTo>
                      <a:pt x="4637" y="413"/>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38" name="Group 37"/>
            <p:cNvGrpSpPr>
              <a:grpSpLocks/>
            </p:cNvGrpSpPr>
            <p:nvPr/>
          </p:nvGrpSpPr>
          <p:grpSpPr bwMode="auto">
            <a:xfrm>
              <a:off x="7419" y="7046"/>
              <a:ext cx="3270" cy="2032"/>
              <a:chOff x="7419" y="7046"/>
              <a:chExt cx="3270" cy="2032"/>
            </a:xfrm>
          </p:grpSpPr>
          <p:sp>
            <p:nvSpPr>
              <p:cNvPr id="60" name="Freeform 59"/>
              <p:cNvSpPr>
                <a:spLocks/>
              </p:cNvSpPr>
              <p:nvPr/>
            </p:nvSpPr>
            <p:spPr bwMode="auto">
              <a:xfrm>
                <a:off x="7419" y="7046"/>
                <a:ext cx="3270" cy="2032"/>
              </a:xfrm>
              <a:custGeom>
                <a:avLst/>
                <a:gdLst>
                  <a:gd name="T0" fmla="+- 0 7419 7419"/>
                  <a:gd name="T1" fmla="*/ T0 w 3270"/>
                  <a:gd name="T2" fmla="+- 0 7046 7046"/>
                  <a:gd name="T3" fmla="*/ 7046 h 2032"/>
                  <a:gd name="T4" fmla="+- 0 10688 7419"/>
                  <a:gd name="T5" fmla="*/ T4 w 3270"/>
                  <a:gd name="T6" fmla="+- 0 9077 7046"/>
                  <a:gd name="T7" fmla="*/ 9077 h 2032"/>
                </a:gdLst>
                <a:ahLst/>
                <a:cxnLst>
                  <a:cxn ang="0">
                    <a:pos x="T1" y="T3"/>
                  </a:cxn>
                  <a:cxn ang="0">
                    <a:pos x="T5" y="T7"/>
                  </a:cxn>
                </a:cxnLst>
                <a:rect l="0" t="0" r="r" b="b"/>
                <a:pathLst>
                  <a:path w="3270" h="2032">
                    <a:moveTo>
                      <a:pt x="0" y="0"/>
                    </a:moveTo>
                    <a:lnTo>
                      <a:pt x="3269" y="2031"/>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39" name="Group 38"/>
            <p:cNvGrpSpPr>
              <a:grpSpLocks/>
            </p:cNvGrpSpPr>
            <p:nvPr/>
          </p:nvGrpSpPr>
          <p:grpSpPr bwMode="auto">
            <a:xfrm>
              <a:off x="1548" y="7154"/>
              <a:ext cx="3339" cy="1936"/>
              <a:chOff x="1548" y="7154"/>
              <a:chExt cx="3339" cy="1936"/>
            </a:xfrm>
          </p:grpSpPr>
          <p:sp>
            <p:nvSpPr>
              <p:cNvPr id="59" name="Freeform 58"/>
              <p:cNvSpPr>
                <a:spLocks/>
              </p:cNvSpPr>
              <p:nvPr/>
            </p:nvSpPr>
            <p:spPr bwMode="auto">
              <a:xfrm>
                <a:off x="1548" y="7154"/>
                <a:ext cx="3339" cy="1936"/>
              </a:xfrm>
              <a:custGeom>
                <a:avLst/>
                <a:gdLst>
                  <a:gd name="T0" fmla="+- 0 1548 1548"/>
                  <a:gd name="T1" fmla="*/ T0 w 3339"/>
                  <a:gd name="T2" fmla="+- 0 9089 7154"/>
                  <a:gd name="T3" fmla="*/ 9089 h 1936"/>
                  <a:gd name="T4" fmla="+- 0 4887 1548"/>
                  <a:gd name="T5" fmla="*/ T4 w 3339"/>
                  <a:gd name="T6" fmla="+- 0 7154 7154"/>
                  <a:gd name="T7" fmla="*/ 7154 h 1936"/>
                </a:gdLst>
                <a:ahLst/>
                <a:cxnLst>
                  <a:cxn ang="0">
                    <a:pos x="T1" y="T3"/>
                  </a:cxn>
                  <a:cxn ang="0">
                    <a:pos x="T5" y="T7"/>
                  </a:cxn>
                </a:cxnLst>
                <a:rect l="0" t="0" r="r" b="b"/>
                <a:pathLst>
                  <a:path w="3339" h="1936">
                    <a:moveTo>
                      <a:pt x="0" y="1935"/>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0" name="Group 39"/>
            <p:cNvGrpSpPr>
              <a:grpSpLocks/>
            </p:cNvGrpSpPr>
            <p:nvPr/>
          </p:nvGrpSpPr>
          <p:grpSpPr bwMode="auto">
            <a:xfrm>
              <a:off x="6132" y="1970"/>
              <a:ext cx="2" cy="3335"/>
              <a:chOff x="6132" y="1970"/>
              <a:chExt cx="2" cy="3335"/>
            </a:xfrm>
          </p:grpSpPr>
          <p:sp>
            <p:nvSpPr>
              <p:cNvPr id="58" name="Freeform 57"/>
              <p:cNvSpPr>
                <a:spLocks/>
              </p:cNvSpPr>
              <p:nvPr/>
            </p:nvSpPr>
            <p:spPr bwMode="auto">
              <a:xfrm>
                <a:off x="6132" y="1970"/>
                <a:ext cx="2" cy="3335"/>
              </a:xfrm>
              <a:custGeom>
                <a:avLst/>
                <a:gdLst>
                  <a:gd name="T0" fmla="+- 0 1970 1970"/>
                  <a:gd name="T1" fmla="*/ 1970 h 3335"/>
                  <a:gd name="T2" fmla="+- 0 5304 1970"/>
                  <a:gd name="T3" fmla="*/ 5304 h 3335"/>
                </a:gdLst>
                <a:ahLst/>
                <a:cxnLst>
                  <a:cxn ang="0">
                    <a:pos x="0" y="T1"/>
                  </a:cxn>
                  <a:cxn ang="0">
                    <a:pos x="0" y="T3"/>
                  </a:cxn>
                </a:cxnLst>
                <a:rect l="0" t="0" r="r" b="b"/>
                <a:pathLst>
                  <a:path h="3335">
                    <a:moveTo>
                      <a:pt x="0" y="0"/>
                    </a:moveTo>
                    <a:lnTo>
                      <a:pt x="0" y="3334"/>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1" name="Group 40"/>
            <p:cNvGrpSpPr>
              <a:grpSpLocks/>
            </p:cNvGrpSpPr>
            <p:nvPr/>
          </p:nvGrpSpPr>
          <p:grpSpPr bwMode="auto">
            <a:xfrm>
              <a:off x="6528" y="6881"/>
              <a:ext cx="853" cy="950"/>
              <a:chOff x="6528" y="6881"/>
              <a:chExt cx="853" cy="950"/>
            </a:xfrm>
          </p:grpSpPr>
          <p:sp>
            <p:nvSpPr>
              <p:cNvPr id="57" name="Freeform 56"/>
              <p:cNvSpPr>
                <a:spLocks/>
              </p:cNvSpPr>
              <p:nvPr/>
            </p:nvSpPr>
            <p:spPr bwMode="auto">
              <a:xfrm>
                <a:off x="6528" y="6881"/>
                <a:ext cx="853" cy="950"/>
              </a:xfrm>
              <a:custGeom>
                <a:avLst/>
                <a:gdLst>
                  <a:gd name="T0" fmla="+- 0 6528 6528"/>
                  <a:gd name="T1" fmla="*/ T0 w 853"/>
                  <a:gd name="T2" fmla="+- 0 7830 6881"/>
                  <a:gd name="T3" fmla="*/ 7830 h 950"/>
                  <a:gd name="T4" fmla="+- 0 6602 6528"/>
                  <a:gd name="T5" fmla="*/ T4 w 853"/>
                  <a:gd name="T6" fmla="+- 0 7803 6881"/>
                  <a:gd name="T7" fmla="*/ 7803 h 950"/>
                  <a:gd name="T8" fmla="+- 0 6675 6528"/>
                  <a:gd name="T9" fmla="*/ T8 w 853"/>
                  <a:gd name="T10" fmla="+- 0 7771 6881"/>
                  <a:gd name="T11" fmla="*/ 7771 h 950"/>
                  <a:gd name="T12" fmla="+- 0 6744 6528"/>
                  <a:gd name="T13" fmla="*/ T12 w 853"/>
                  <a:gd name="T14" fmla="+- 0 7735 6881"/>
                  <a:gd name="T15" fmla="*/ 7735 h 950"/>
                  <a:gd name="T16" fmla="+- 0 6811 6528"/>
                  <a:gd name="T17" fmla="*/ T16 w 853"/>
                  <a:gd name="T18" fmla="+- 0 7695 6881"/>
                  <a:gd name="T19" fmla="*/ 7695 h 950"/>
                  <a:gd name="T20" fmla="+- 0 6876 6528"/>
                  <a:gd name="T21" fmla="*/ T20 w 853"/>
                  <a:gd name="T22" fmla="+- 0 7651 6881"/>
                  <a:gd name="T23" fmla="*/ 7651 h 950"/>
                  <a:gd name="T24" fmla="+- 0 6938 6528"/>
                  <a:gd name="T25" fmla="*/ T24 w 853"/>
                  <a:gd name="T26" fmla="+- 0 7604 6881"/>
                  <a:gd name="T27" fmla="*/ 7604 h 950"/>
                  <a:gd name="T28" fmla="+- 0 6996 6528"/>
                  <a:gd name="T29" fmla="*/ T28 w 853"/>
                  <a:gd name="T30" fmla="+- 0 7553 6881"/>
                  <a:gd name="T31" fmla="*/ 7553 h 950"/>
                  <a:gd name="T32" fmla="+- 0 7052 6528"/>
                  <a:gd name="T33" fmla="*/ T32 w 853"/>
                  <a:gd name="T34" fmla="+- 0 7498 6881"/>
                  <a:gd name="T35" fmla="*/ 7498 h 950"/>
                  <a:gd name="T36" fmla="+- 0 7104 6528"/>
                  <a:gd name="T37" fmla="*/ T36 w 853"/>
                  <a:gd name="T38" fmla="+- 0 7440 6881"/>
                  <a:gd name="T39" fmla="*/ 7440 h 950"/>
                  <a:gd name="T40" fmla="+- 0 7152 6528"/>
                  <a:gd name="T41" fmla="*/ T40 w 853"/>
                  <a:gd name="T42" fmla="+- 0 7379 6881"/>
                  <a:gd name="T43" fmla="*/ 7379 h 950"/>
                  <a:gd name="T44" fmla="+- 0 7197 6528"/>
                  <a:gd name="T45" fmla="*/ T44 w 853"/>
                  <a:gd name="T46" fmla="+- 0 7316 6881"/>
                  <a:gd name="T47" fmla="*/ 7316 h 950"/>
                  <a:gd name="T48" fmla="+- 0 7238 6528"/>
                  <a:gd name="T49" fmla="*/ T48 w 853"/>
                  <a:gd name="T50" fmla="+- 0 7249 6881"/>
                  <a:gd name="T51" fmla="*/ 7249 h 950"/>
                  <a:gd name="T52" fmla="+- 0 7275 6528"/>
                  <a:gd name="T53" fmla="*/ T52 w 853"/>
                  <a:gd name="T54" fmla="+- 0 7180 6881"/>
                  <a:gd name="T55" fmla="*/ 7180 h 950"/>
                  <a:gd name="T56" fmla="+- 0 7308 6528"/>
                  <a:gd name="T57" fmla="*/ T56 w 853"/>
                  <a:gd name="T58" fmla="+- 0 7109 6881"/>
                  <a:gd name="T59" fmla="*/ 7109 h 950"/>
                  <a:gd name="T60" fmla="+- 0 7337 6528"/>
                  <a:gd name="T61" fmla="*/ T60 w 853"/>
                  <a:gd name="T62" fmla="+- 0 7035 6881"/>
                  <a:gd name="T63" fmla="*/ 7035 h 950"/>
                  <a:gd name="T64" fmla="+- 0 7361 6528"/>
                  <a:gd name="T65" fmla="*/ T64 w 853"/>
                  <a:gd name="T66" fmla="+- 0 6959 6881"/>
                  <a:gd name="T67" fmla="*/ 6959 h 950"/>
                  <a:gd name="T68" fmla="+- 0 7380 6528"/>
                  <a:gd name="T69" fmla="*/ T68 w 853"/>
                  <a:gd name="T70" fmla="+- 0 6881 6881"/>
                  <a:gd name="T71" fmla="*/ 6881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4" y="922"/>
                    </a:lnTo>
                    <a:lnTo>
                      <a:pt x="147" y="890"/>
                    </a:lnTo>
                    <a:lnTo>
                      <a:pt x="216" y="854"/>
                    </a:lnTo>
                    <a:lnTo>
                      <a:pt x="283" y="814"/>
                    </a:lnTo>
                    <a:lnTo>
                      <a:pt x="348" y="770"/>
                    </a:lnTo>
                    <a:lnTo>
                      <a:pt x="410" y="723"/>
                    </a:lnTo>
                    <a:lnTo>
                      <a:pt x="468" y="672"/>
                    </a:lnTo>
                    <a:lnTo>
                      <a:pt x="524" y="617"/>
                    </a:lnTo>
                    <a:lnTo>
                      <a:pt x="576" y="559"/>
                    </a:lnTo>
                    <a:lnTo>
                      <a:pt x="624" y="498"/>
                    </a:lnTo>
                    <a:lnTo>
                      <a:pt x="669" y="435"/>
                    </a:lnTo>
                    <a:lnTo>
                      <a:pt x="710" y="368"/>
                    </a:lnTo>
                    <a:lnTo>
                      <a:pt x="747" y="299"/>
                    </a:lnTo>
                    <a:lnTo>
                      <a:pt x="780" y="228"/>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2" name="Group 41"/>
            <p:cNvGrpSpPr>
              <a:grpSpLocks/>
            </p:cNvGrpSpPr>
            <p:nvPr/>
          </p:nvGrpSpPr>
          <p:grpSpPr bwMode="auto">
            <a:xfrm>
              <a:off x="6394" y="5343"/>
              <a:ext cx="950" cy="853"/>
              <a:chOff x="6394" y="5343"/>
              <a:chExt cx="950" cy="853"/>
            </a:xfrm>
          </p:grpSpPr>
          <p:sp>
            <p:nvSpPr>
              <p:cNvPr id="56" name="Freeform 55"/>
              <p:cNvSpPr>
                <a:spLocks/>
              </p:cNvSpPr>
              <p:nvPr/>
            </p:nvSpPr>
            <p:spPr bwMode="auto">
              <a:xfrm>
                <a:off x="6394" y="5343"/>
                <a:ext cx="950" cy="853"/>
              </a:xfrm>
              <a:custGeom>
                <a:avLst/>
                <a:gdLst>
                  <a:gd name="T0" fmla="+- 0 7343 6394"/>
                  <a:gd name="T1" fmla="*/ T0 w 950"/>
                  <a:gd name="T2" fmla="+- 0 6195 5343"/>
                  <a:gd name="T3" fmla="*/ 6195 h 853"/>
                  <a:gd name="T4" fmla="+- 0 7316 6394"/>
                  <a:gd name="T5" fmla="*/ T4 w 950"/>
                  <a:gd name="T6" fmla="+- 0 6120 5343"/>
                  <a:gd name="T7" fmla="*/ 6120 h 853"/>
                  <a:gd name="T8" fmla="+- 0 7284 6394"/>
                  <a:gd name="T9" fmla="*/ T8 w 950"/>
                  <a:gd name="T10" fmla="+- 0 6048 5343"/>
                  <a:gd name="T11" fmla="*/ 6048 h 853"/>
                  <a:gd name="T12" fmla="+- 0 7248 6394"/>
                  <a:gd name="T13" fmla="*/ T12 w 950"/>
                  <a:gd name="T14" fmla="+- 0 5979 5343"/>
                  <a:gd name="T15" fmla="*/ 5979 h 853"/>
                  <a:gd name="T16" fmla="+- 0 7208 6394"/>
                  <a:gd name="T17" fmla="*/ T16 w 950"/>
                  <a:gd name="T18" fmla="+- 0 5911 5343"/>
                  <a:gd name="T19" fmla="*/ 5911 h 853"/>
                  <a:gd name="T20" fmla="+- 0 7164 6394"/>
                  <a:gd name="T21" fmla="*/ T20 w 950"/>
                  <a:gd name="T22" fmla="+- 0 5847 5343"/>
                  <a:gd name="T23" fmla="*/ 5847 h 853"/>
                  <a:gd name="T24" fmla="+- 0 7117 6394"/>
                  <a:gd name="T25" fmla="*/ T24 w 950"/>
                  <a:gd name="T26" fmla="+- 0 5785 5343"/>
                  <a:gd name="T27" fmla="*/ 5785 h 853"/>
                  <a:gd name="T28" fmla="+- 0 7065 6394"/>
                  <a:gd name="T29" fmla="*/ T28 w 950"/>
                  <a:gd name="T30" fmla="+- 0 5727 5343"/>
                  <a:gd name="T31" fmla="*/ 5727 h 853"/>
                  <a:gd name="T32" fmla="+- 0 7011 6394"/>
                  <a:gd name="T33" fmla="*/ T32 w 950"/>
                  <a:gd name="T34" fmla="+- 0 5671 5343"/>
                  <a:gd name="T35" fmla="*/ 5671 h 853"/>
                  <a:gd name="T36" fmla="+- 0 6953 6394"/>
                  <a:gd name="T37" fmla="*/ T36 w 950"/>
                  <a:gd name="T38" fmla="+- 0 5619 5343"/>
                  <a:gd name="T39" fmla="*/ 5619 h 853"/>
                  <a:gd name="T40" fmla="+- 0 6892 6394"/>
                  <a:gd name="T41" fmla="*/ T40 w 950"/>
                  <a:gd name="T42" fmla="+- 0 5571 5343"/>
                  <a:gd name="T43" fmla="*/ 5571 h 853"/>
                  <a:gd name="T44" fmla="+- 0 6829 6394"/>
                  <a:gd name="T45" fmla="*/ T44 w 950"/>
                  <a:gd name="T46" fmla="+- 0 5526 5343"/>
                  <a:gd name="T47" fmla="*/ 5526 h 853"/>
                  <a:gd name="T48" fmla="+- 0 6762 6394"/>
                  <a:gd name="T49" fmla="*/ T48 w 950"/>
                  <a:gd name="T50" fmla="+- 0 5485 5343"/>
                  <a:gd name="T51" fmla="*/ 5485 h 853"/>
                  <a:gd name="T52" fmla="+- 0 6693 6394"/>
                  <a:gd name="T53" fmla="*/ T52 w 950"/>
                  <a:gd name="T54" fmla="+- 0 5448 5343"/>
                  <a:gd name="T55" fmla="*/ 5448 h 853"/>
                  <a:gd name="T56" fmla="+- 0 6622 6394"/>
                  <a:gd name="T57" fmla="*/ T56 w 950"/>
                  <a:gd name="T58" fmla="+- 0 5415 5343"/>
                  <a:gd name="T59" fmla="*/ 5415 h 853"/>
                  <a:gd name="T60" fmla="+- 0 6548 6394"/>
                  <a:gd name="T61" fmla="*/ T60 w 950"/>
                  <a:gd name="T62" fmla="+- 0 5386 5343"/>
                  <a:gd name="T63" fmla="*/ 5386 h 853"/>
                  <a:gd name="T64" fmla="+- 0 6472 6394"/>
                  <a:gd name="T65" fmla="*/ T64 w 950"/>
                  <a:gd name="T66" fmla="+- 0 5362 5343"/>
                  <a:gd name="T67" fmla="*/ 5362 h 853"/>
                  <a:gd name="T68" fmla="+- 0 6394 6394"/>
                  <a:gd name="T69" fmla="*/ T68 w 950"/>
                  <a:gd name="T70" fmla="+- 0 5343 5343"/>
                  <a:gd name="T71" fmla="*/ 534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7"/>
                    </a:lnTo>
                    <a:lnTo>
                      <a:pt x="890" y="705"/>
                    </a:lnTo>
                    <a:lnTo>
                      <a:pt x="854" y="636"/>
                    </a:lnTo>
                    <a:lnTo>
                      <a:pt x="814" y="568"/>
                    </a:lnTo>
                    <a:lnTo>
                      <a:pt x="770" y="504"/>
                    </a:lnTo>
                    <a:lnTo>
                      <a:pt x="723" y="442"/>
                    </a:lnTo>
                    <a:lnTo>
                      <a:pt x="671" y="384"/>
                    </a:lnTo>
                    <a:lnTo>
                      <a:pt x="617" y="328"/>
                    </a:lnTo>
                    <a:lnTo>
                      <a:pt x="559" y="276"/>
                    </a:lnTo>
                    <a:lnTo>
                      <a:pt x="498" y="228"/>
                    </a:lnTo>
                    <a:lnTo>
                      <a:pt x="435" y="183"/>
                    </a:lnTo>
                    <a:lnTo>
                      <a:pt x="368" y="142"/>
                    </a:lnTo>
                    <a:lnTo>
                      <a:pt x="299" y="105"/>
                    </a:lnTo>
                    <a:lnTo>
                      <a:pt x="228" y="72"/>
                    </a:lnTo>
                    <a:lnTo>
                      <a:pt x="154" y="43"/>
                    </a:lnTo>
                    <a:lnTo>
                      <a:pt x="78" y="19"/>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3" name="Group 42"/>
            <p:cNvGrpSpPr>
              <a:grpSpLocks/>
            </p:cNvGrpSpPr>
            <p:nvPr/>
          </p:nvGrpSpPr>
          <p:grpSpPr bwMode="auto">
            <a:xfrm>
              <a:off x="4855" y="5380"/>
              <a:ext cx="853" cy="950"/>
              <a:chOff x="4855" y="5380"/>
              <a:chExt cx="853" cy="950"/>
            </a:xfrm>
          </p:grpSpPr>
          <p:sp>
            <p:nvSpPr>
              <p:cNvPr id="55" name="Freeform 54"/>
              <p:cNvSpPr>
                <a:spLocks/>
              </p:cNvSpPr>
              <p:nvPr/>
            </p:nvSpPr>
            <p:spPr bwMode="auto">
              <a:xfrm>
                <a:off x="4855" y="5380"/>
                <a:ext cx="853" cy="950"/>
              </a:xfrm>
              <a:custGeom>
                <a:avLst/>
                <a:gdLst>
                  <a:gd name="T0" fmla="+- 0 5708 4855"/>
                  <a:gd name="T1" fmla="*/ T0 w 853"/>
                  <a:gd name="T2" fmla="+- 0 5380 5380"/>
                  <a:gd name="T3" fmla="*/ 5380 h 950"/>
                  <a:gd name="T4" fmla="+- 0 5633 4855"/>
                  <a:gd name="T5" fmla="*/ T4 w 853"/>
                  <a:gd name="T6" fmla="+- 0 5407 5380"/>
                  <a:gd name="T7" fmla="*/ 5407 h 950"/>
                  <a:gd name="T8" fmla="+- 0 5561 4855"/>
                  <a:gd name="T9" fmla="*/ T8 w 853"/>
                  <a:gd name="T10" fmla="+- 0 5439 5380"/>
                  <a:gd name="T11" fmla="*/ 5439 h 950"/>
                  <a:gd name="T12" fmla="+- 0 5491 4855"/>
                  <a:gd name="T13" fmla="*/ T12 w 853"/>
                  <a:gd name="T14" fmla="+- 0 5475 5380"/>
                  <a:gd name="T15" fmla="*/ 5475 h 950"/>
                  <a:gd name="T16" fmla="+- 0 5424 4855"/>
                  <a:gd name="T17" fmla="*/ T16 w 853"/>
                  <a:gd name="T18" fmla="+- 0 5515 5380"/>
                  <a:gd name="T19" fmla="*/ 5515 h 950"/>
                  <a:gd name="T20" fmla="+- 0 5360 4855"/>
                  <a:gd name="T21" fmla="*/ T20 w 853"/>
                  <a:gd name="T22" fmla="+- 0 5559 5380"/>
                  <a:gd name="T23" fmla="*/ 5559 h 950"/>
                  <a:gd name="T24" fmla="+- 0 5298 4855"/>
                  <a:gd name="T25" fmla="*/ T24 w 853"/>
                  <a:gd name="T26" fmla="+- 0 5606 5380"/>
                  <a:gd name="T27" fmla="*/ 5606 h 950"/>
                  <a:gd name="T28" fmla="+- 0 5240 4855"/>
                  <a:gd name="T29" fmla="*/ T28 w 853"/>
                  <a:gd name="T30" fmla="+- 0 5657 5380"/>
                  <a:gd name="T31" fmla="*/ 5657 h 950"/>
                  <a:gd name="T32" fmla="+- 0 5184 4855"/>
                  <a:gd name="T33" fmla="*/ T32 w 853"/>
                  <a:gd name="T34" fmla="+- 0 5712 5380"/>
                  <a:gd name="T35" fmla="*/ 5712 h 950"/>
                  <a:gd name="T36" fmla="+- 0 5132 4855"/>
                  <a:gd name="T37" fmla="*/ T36 w 853"/>
                  <a:gd name="T38" fmla="+- 0 5770 5380"/>
                  <a:gd name="T39" fmla="*/ 5770 h 950"/>
                  <a:gd name="T40" fmla="+- 0 5084 4855"/>
                  <a:gd name="T41" fmla="*/ T40 w 853"/>
                  <a:gd name="T42" fmla="+- 0 5831 5380"/>
                  <a:gd name="T43" fmla="*/ 5831 h 950"/>
                  <a:gd name="T44" fmla="+- 0 5039 4855"/>
                  <a:gd name="T45" fmla="*/ T44 w 853"/>
                  <a:gd name="T46" fmla="+- 0 5894 5380"/>
                  <a:gd name="T47" fmla="*/ 5894 h 950"/>
                  <a:gd name="T48" fmla="+- 0 4998 4855"/>
                  <a:gd name="T49" fmla="*/ T48 w 853"/>
                  <a:gd name="T50" fmla="+- 0 5961 5380"/>
                  <a:gd name="T51" fmla="*/ 5961 h 950"/>
                  <a:gd name="T52" fmla="+- 0 4961 4855"/>
                  <a:gd name="T53" fmla="*/ T52 w 853"/>
                  <a:gd name="T54" fmla="+- 0 6030 5380"/>
                  <a:gd name="T55" fmla="*/ 6030 h 950"/>
                  <a:gd name="T56" fmla="+- 0 4928 4855"/>
                  <a:gd name="T57" fmla="*/ T56 w 853"/>
                  <a:gd name="T58" fmla="+- 0 6101 5380"/>
                  <a:gd name="T59" fmla="*/ 6101 h 950"/>
                  <a:gd name="T60" fmla="+- 0 4899 4855"/>
                  <a:gd name="T61" fmla="*/ T60 w 853"/>
                  <a:gd name="T62" fmla="+- 0 6175 5380"/>
                  <a:gd name="T63" fmla="*/ 6175 h 950"/>
                  <a:gd name="T64" fmla="+- 0 4875 4855"/>
                  <a:gd name="T65" fmla="*/ T64 w 853"/>
                  <a:gd name="T66" fmla="+- 0 6251 5380"/>
                  <a:gd name="T67" fmla="*/ 6251 h 950"/>
                  <a:gd name="T68" fmla="+- 0 4855 4855"/>
                  <a:gd name="T69" fmla="*/ T68 w 853"/>
                  <a:gd name="T70" fmla="+- 0 6329 5380"/>
                  <a:gd name="T71" fmla="*/ 6329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3" y="0"/>
                    </a:moveTo>
                    <a:lnTo>
                      <a:pt x="778" y="27"/>
                    </a:lnTo>
                    <a:lnTo>
                      <a:pt x="706" y="59"/>
                    </a:lnTo>
                    <a:lnTo>
                      <a:pt x="636" y="95"/>
                    </a:lnTo>
                    <a:lnTo>
                      <a:pt x="569" y="135"/>
                    </a:lnTo>
                    <a:lnTo>
                      <a:pt x="505" y="179"/>
                    </a:lnTo>
                    <a:lnTo>
                      <a:pt x="443" y="226"/>
                    </a:lnTo>
                    <a:lnTo>
                      <a:pt x="385" y="277"/>
                    </a:lnTo>
                    <a:lnTo>
                      <a:pt x="329" y="332"/>
                    </a:lnTo>
                    <a:lnTo>
                      <a:pt x="277" y="390"/>
                    </a:lnTo>
                    <a:lnTo>
                      <a:pt x="229" y="451"/>
                    </a:lnTo>
                    <a:lnTo>
                      <a:pt x="184" y="514"/>
                    </a:lnTo>
                    <a:lnTo>
                      <a:pt x="143" y="581"/>
                    </a:lnTo>
                    <a:lnTo>
                      <a:pt x="106" y="650"/>
                    </a:lnTo>
                    <a:lnTo>
                      <a:pt x="73" y="721"/>
                    </a:lnTo>
                    <a:lnTo>
                      <a:pt x="44" y="795"/>
                    </a:lnTo>
                    <a:lnTo>
                      <a:pt x="20" y="871"/>
                    </a:lnTo>
                    <a:lnTo>
                      <a:pt x="0" y="949"/>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4" name="Group 43"/>
            <p:cNvGrpSpPr>
              <a:grpSpLocks/>
            </p:cNvGrpSpPr>
            <p:nvPr/>
          </p:nvGrpSpPr>
          <p:grpSpPr bwMode="auto">
            <a:xfrm>
              <a:off x="4892" y="7015"/>
              <a:ext cx="950" cy="853"/>
              <a:chOff x="4892" y="7015"/>
              <a:chExt cx="950" cy="853"/>
            </a:xfrm>
          </p:grpSpPr>
          <p:sp>
            <p:nvSpPr>
              <p:cNvPr id="54" name="Freeform 53"/>
              <p:cNvSpPr>
                <a:spLocks/>
              </p:cNvSpPr>
              <p:nvPr/>
            </p:nvSpPr>
            <p:spPr bwMode="auto">
              <a:xfrm>
                <a:off x="4892" y="7015"/>
                <a:ext cx="950" cy="853"/>
              </a:xfrm>
              <a:custGeom>
                <a:avLst/>
                <a:gdLst>
                  <a:gd name="T0" fmla="+- 0 4892 4892"/>
                  <a:gd name="T1" fmla="*/ T0 w 950"/>
                  <a:gd name="T2" fmla="+- 0 7015 7015"/>
                  <a:gd name="T3" fmla="*/ 7015 h 853"/>
                  <a:gd name="T4" fmla="+- 0 4920 4892"/>
                  <a:gd name="T5" fmla="*/ T4 w 950"/>
                  <a:gd name="T6" fmla="+- 0 7090 7015"/>
                  <a:gd name="T7" fmla="*/ 7090 h 853"/>
                  <a:gd name="T8" fmla="+- 0 4952 4892"/>
                  <a:gd name="T9" fmla="*/ T8 w 950"/>
                  <a:gd name="T10" fmla="+- 0 7162 7015"/>
                  <a:gd name="T11" fmla="*/ 7162 h 853"/>
                  <a:gd name="T12" fmla="+- 0 4988 4892"/>
                  <a:gd name="T13" fmla="*/ T12 w 950"/>
                  <a:gd name="T14" fmla="+- 0 7231 7015"/>
                  <a:gd name="T15" fmla="*/ 7231 h 853"/>
                  <a:gd name="T16" fmla="+- 0 5028 4892"/>
                  <a:gd name="T17" fmla="*/ T16 w 950"/>
                  <a:gd name="T18" fmla="+- 0 7299 7015"/>
                  <a:gd name="T19" fmla="*/ 7299 h 853"/>
                  <a:gd name="T20" fmla="+- 0 5072 4892"/>
                  <a:gd name="T21" fmla="*/ T20 w 950"/>
                  <a:gd name="T22" fmla="+- 0 7363 7015"/>
                  <a:gd name="T23" fmla="*/ 7363 h 853"/>
                  <a:gd name="T24" fmla="+- 0 5119 4892"/>
                  <a:gd name="T25" fmla="*/ T24 w 950"/>
                  <a:gd name="T26" fmla="+- 0 7425 7015"/>
                  <a:gd name="T27" fmla="*/ 7425 h 853"/>
                  <a:gd name="T28" fmla="+- 0 5170 4892"/>
                  <a:gd name="T29" fmla="*/ T28 w 950"/>
                  <a:gd name="T30" fmla="+- 0 7483 7015"/>
                  <a:gd name="T31" fmla="*/ 7483 h 853"/>
                  <a:gd name="T32" fmla="+- 0 5225 4892"/>
                  <a:gd name="T33" fmla="*/ T32 w 950"/>
                  <a:gd name="T34" fmla="+- 0 7539 7015"/>
                  <a:gd name="T35" fmla="*/ 7539 h 853"/>
                  <a:gd name="T36" fmla="+- 0 5283 4892"/>
                  <a:gd name="T37" fmla="*/ T36 w 950"/>
                  <a:gd name="T38" fmla="+- 0 7591 7015"/>
                  <a:gd name="T39" fmla="*/ 7591 h 853"/>
                  <a:gd name="T40" fmla="+- 0 5343 4892"/>
                  <a:gd name="T41" fmla="*/ T40 w 950"/>
                  <a:gd name="T42" fmla="+- 0 7639 7015"/>
                  <a:gd name="T43" fmla="*/ 7639 h 853"/>
                  <a:gd name="T44" fmla="+- 0 5407 4892"/>
                  <a:gd name="T45" fmla="*/ T44 w 950"/>
                  <a:gd name="T46" fmla="+- 0 7684 7015"/>
                  <a:gd name="T47" fmla="*/ 7684 h 853"/>
                  <a:gd name="T48" fmla="+- 0 5474 4892"/>
                  <a:gd name="T49" fmla="*/ T48 w 950"/>
                  <a:gd name="T50" fmla="+- 0 7725 7015"/>
                  <a:gd name="T51" fmla="*/ 7725 h 853"/>
                  <a:gd name="T52" fmla="+- 0 5543 4892"/>
                  <a:gd name="T53" fmla="*/ T52 w 950"/>
                  <a:gd name="T54" fmla="+- 0 7762 7015"/>
                  <a:gd name="T55" fmla="*/ 7762 h 853"/>
                  <a:gd name="T56" fmla="+- 0 5614 4892"/>
                  <a:gd name="T57" fmla="*/ T56 w 950"/>
                  <a:gd name="T58" fmla="+- 0 7795 7015"/>
                  <a:gd name="T59" fmla="*/ 7795 h 853"/>
                  <a:gd name="T60" fmla="+- 0 5688 4892"/>
                  <a:gd name="T61" fmla="*/ T60 w 950"/>
                  <a:gd name="T62" fmla="+- 0 7824 7015"/>
                  <a:gd name="T63" fmla="*/ 7824 h 853"/>
                  <a:gd name="T64" fmla="+- 0 5764 4892"/>
                  <a:gd name="T65" fmla="*/ T64 w 950"/>
                  <a:gd name="T66" fmla="+- 0 7848 7015"/>
                  <a:gd name="T67" fmla="*/ 7848 h 853"/>
                  <a:gd name="T68" fmla="+- 0 5842 4892"/>
                  <a:gd name="T69" fmla="*/ T68 w 950"/>
                  <a:gd name="T70" fmla="+- 0 7867 7015"/>
                  <a:gd name="T71" fmla="*/ 7867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5"/>
                    </a:lnTo>
                    <a:lnTo>
                      <a:pt x="60" y="147"/>
                    </a:lnTo>
                    <a:lnTo>
                      <a:pt x="96" y="216"/>
                    </a:lnTo>
                    <a:lnTo>
                      <a:pt x="136" y="284"/>
                    </a:lnTo>
                    <a:lnTo>
                      <a:pt x="180" y="348"/>
                    </a:lnTo>
                    <a:lnTo>
                      <a:pt x="227" y="410"/>
                    </a:lnTo>
                    <a:lnTo>
                      <a:pt x="278" y="468"/>
                    </a:lnTo>
                    <a:lnTo>
                      <a:pt x="333" y="524"/>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5" name="Group 44"/>
            <p:cNvGrpSpPr>
              <a:grpSpLocks/>
            </p:cNvGrpSpPr>
            <p:nvPr/>
          </p:nvGrpSpPr>
          <p:grpSpPr bwMode="auto">
            <a:xfrm>
              <a:off x="7402" y="6466"/>
              <a:ext cx="8" cy="278"/>
              <a:chOff x="7402" y="6466"/>
              <a:chExt cx="8" cy="278"/>
            </a:xfrm>
          </p:grpSpPr>
          <p:sp>
            <p:nvSpPr>
              <p:cNvPr id="53" name="Freeform 52"/>
              <p:cNvSpPr>
                <a:spLocks/>
              </p:cNvSpPr>
              <p:nvPr/>
            </p:nvSpPr>
            <p:spPr bwMode="auto">
              <a:xfrm>
                <a:off x="7402" y="6466"/>
                <a:ext cx="8" cy="278"/>
              </a:xfrm>
              <a:custGeom>
                <a:avLst/>
                <a:gdLst>
                  <a:gd name="T0" fmla="+- 0 7402 7402"/>
                  <a:gd name="T1" fmla="*/ T0 w 8"/>
                  <a:gd name="T2" fmla="+- 0 6744 6466"/>
                  <a:gd name="T3" fmla="*/ 6744 h 278"/>
                  <a:gd name="T4" fmla="+- 0 7406 7402"/>
                  <a:gd name="T5" fmla="*/ T4 w 8"/>
                  <a:gd name="T6" fmla="+- 0 6710 6466"/>
                  <a:gd name="T7" fmla="*/ 6710 h 278"/>
                  <a:gd name="T8" fmla="+- 0 7408 7402"/>
                  <a:gd name="T9" fmla="*/ T8 w 8"/>
                  <a:gd name="T10" fmla="+- 0 6675 6466"/>
                  <a:gd name="T11" fmla="*/ 6675 h 278"/>
                  <a:gd name="T12" fmla="+- 0 7409 7402"/>
                  <a:gd name="T13" fmla="*/ T12 w 8"/>
                  <a:gd name="T14" fmla="+- 0 6640 6466"/>
                  <a:gd name="T15" fmla="*/ 6640 h 278"/>
                  <a:gd name="T16" fmla="+- 0 7410 7402"/>
                  <a:gd name="T17" fmla="*/ T16 w 8"/>
                  <a:gd name="T18" fmla="+- 0 6605 6466"/>
                  <a:gd name="T19" fmla="*/ 6605 h 278"/>
                  <a:gd name="T20" fmla="+- 0 7409 7402"/>
                  <a:gd name="T21" fmla="*/ T20 w 8"/>
                  <a:gd name="T22" fmla="+- 0 6570 6466"/>
                  <a:gd name="T23" fmla="*/ 6570 h 278"/>
                  <a:gd name="T24" fmla="+- 0 7408 7402"/>
                  <a:gd name="T25" fmla="*/ T24 w 8"/>
                  <a:gd name="T26" fmla="+- 0 6535 6466"/>
                  <a:gd name="T27" fmla="*/ 6535 h 278"/>
                  <a:gd name="T28" fmla="+- 0 7406 7402"/>
                  <a:gd name="T29" fmla="*/ T28 w 8"/>
                  <a:gd name="T30" fmla="+- 0 6500 6466"/>
                  <a:gd name="T31" fmla="*/ 6500 h 278"/>
                  <a:gd name="T32" fmla="+- 0 7402 7402"/>
                  <a:gd name="T33" fmla="*/ T32 w 8"/>
                  <a:gd name="T34" fmla="+- 0 6466 6466"/>
                  <a:gd name="T35" fmla="*/ 6466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4" y="244"/>
                    </a:lnTo>
                    <a:lnTo>
                      <a:pt x="6" y="209"/>
                    </a:lnTo>
                    <a:lnTo>
                      <a:pt x="7" y="174"/>
                    </a:lnTo>
                    <a:lnTo>
                      <a:pt x="8" y="139"/>
                    </a:lnTo>
                    <a:lnTo>
                      <a:pt x="7" y="104"/>
                    </a:lnTo>
                    <a:lnTo>
                      <a:pt x="6" y="69"/>
                    </a:lnTo>
                    <a:lnTo>
                      <a:pt x="4" y="34"/>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6" name="Group 45"/>
            <p:cNvGrpSpPr>
              <a:grpSpLocks/>
            </p:cNvGrpSpPr>
            <p:nvPr/>
          </p:nvGrpSpPr>
          <p:grpSpPr bwMode="auto">
            <a:xfrm>
              <a:off x="5979" y="5313"/>
              <a:ext cx="278" cy="8"/>
              <a:chOff x="5979" y="5313"/>
              <a:chExt cx="278" cy="8"/>
            </a:xfrm>
          </p:grpSpPr>
          <p:sp>
            <p:nvSpPr>
              <p:cNvPr id="52" name="Freeform 51"/>
              <p:cNvSpPr>
                <a:spLocks/>
              </p:cNvSpPr>
              <p:nvPr/>
            </p:nvSpPr>
            <p:spPr bwMode="auto">
              <a:xfrm>
                <a:off x="5979" y="5313"/>
                <a:ext cx="278" cy="8"/>
              </a:xfrm>
              <a:custGeom>
                <a:avLst/>
                <a:gdLst>
                  <a:gd name="T0" fmla="+- 0 6257 5979"/>
                  <a:gd name="T1" fmla="*/ T0 w 278"/>
                  <a:gd name="T2" fmla="+- 0 5320 5313"/>
                  <a:gd name="T3" fmla="*/ 5320 h 8"/>
                  <a:gd name="T4" fmla="+- 0 6222 5979"/>
                  <a:gd name="T5" fmla="*/ T4 w 278"/>
                  <a:gd name="T6" fmla="+- 0 5317 5313"/>
                  <a:gd name="T7" fmla="*/ 5317 h 8"/>
                  <a:gd name="T8" fmla="+- 0 6188 5979"/>
                  <a:gd name="T9" fmla="*/ T8 w 278"/>
                  <a:gd name="T10" fmla="+- 0 5315 5313"/>
                  <a:gd name="T11" fmla="*/ 5315 h 8"/>
                  <a:gd name="T12" fmla="+- 0 6153 5979"/>
                  <a:gd name="T13" fmla="*/ T12 w 278"/>
                  <a:gd name="T14" fmla="+- 0 5313 5313"/>
                  <a:gd name="T15" fmla="*/ 5313 h 8"/>
                  <a:gd name="T16" fmla="+- 0 6118 5979"/>
                  <a:gd name="T17" fmla="*/ T16 w 278"/>
                  <a:gd name="T18" fmla="+- 0 5313 5313"/>
                  <a:gd name="T19" fmla="*/ 5313 h 8"/>
                  <a:gd name="T20" fmla="+- 0 6083 5979"/>
                  <a:gd name="T21" fmla="*/ T20 w 278"/>
                  <a:gd name="T22" fmla="+- 0 5313 5313"/>
                  <a:gd name="T23" fmla="*/ 5313 h 8"/>
                  <a:gd name="T24" fmla="+- 0 6048 5979"/>
                  <a:gd name="T25" fmla="*/ T24 w 278"/>
                  <a:gd name="T26" fmla="+- 0 5315 5313"/>
                  <a:gd name="T27" fmla="*/ 5315 h 8"/>
                  <a:gd name="T28" fmla="+- 0 6013 5979"/>
                  <a:gd name="T29" fmla="*/ T28 w 278"/>
                  <a:gd name="T30" fmla="+- 0 5317 5313"/>
                  <a:gd name="T31" fmla="*/ 5317 h 8"/>
                  <a:gd name="T32" fmla="+- 0 5979 5979"/>
                  <a:gd name="T33" fmla="*/ T32 w 278"/>
                  <a:gd name="T34" fmla="+- 0 5320 5313"/>
                  <a:gd name="T35" fmla="*/ 5320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0"/>
                    </a:lnTo>
                    <a:lnTo>
                      <a:pt x="139" y="0"/>
                    </a:lnTo>
                    <a:lnTo>
                      <a:pt x="104" y="0"/>
                    </a:lnTo>
                    <a:lnTo>
                      <a:pt x="69" y="2"/>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7" name="Group 46"/>
            <p:cNvGrpSpPr>
              <a:grpSpLocks/>
            </p:cNvGrpSpPr>
            <p:nvPr/>
          </p:nvGrpSpPr>
          <p:grpSpPr bwMode="auto">
            <a:xfrm>
              <a:off x="4826" y="6466"/>
              <a:ext cx="8" cy="278"/>
              <a:chOff x="4826" y="6466"/>
              <a:chExt cx="8" cy="278"/>
            </a:xfrm>
          </p:grpSpPr>
          <p:sp>
            <p:nvSpPr>
              <p:cNvPr id="51" name="Freeform 50"/>
              <p:cNvSpPr>
                <a:spLocks/>
              </p:cNvSpPr>
              <p:nvPr/>
            </p:nvSpPr>
            <p:spPr bwMode="auto">
              <a:xfrm>
                <a:off x="4826" y="6466"/>
                <a:ext cx="8" cy="278"/>
              </a:xfrm>
              <a:custGeom>
                <a:avLst/>
                <a:gdLst>
                  <a:gd name="T0" fmla="+- 0 4833 4826"/>
                  <a:gd name="T1" fmla="*/ T0 w 8"/>
                  <a:gd name="T2" fmla="+- 0 6466 6466"/>
                  <a:gd name="T3" fmla="*/ 6466 h 278"/>
                  <a:gd name="T4" fmla="+- 0 4830 4826"/>
                  <a:gd name="T5" fmla="*/ T4 w 8"/>
                  <a:gd name="T6" fmla="+- 0 6500 6466"/>
                  <a:gd name="T7" fmla="*/ 6500 h 278"/>
                  <a:gd name="T8" fmla="+- 0 4828 4826"/>
                  <a:gd name="T9" fmla="*/ T8 w 8"/>
                  <a:gd name="T10" fmla="+- 0 6535 6466"/>
                  <a:gd name="T11" fmla="*/ 6535 h 278"/>
                  <a:gd name="T12" fmla="+- 0 4826 4826"/>
                  <a:gd name="T13" fmla="*/ T12 w 8"/>
                  <a:gd name="T14" fmla="+- 0 6570 6466"/>
                  <a:gd name="T15" fmla="*/ 6570 h 278"/>
                  <a:gd name="T16" fmla="+- 0 4826 4826"/>
                  <a:gd name="T17" fmla="*/ T16 w 8"/>
                  <a:gd name="T18" fmla="+- 0 6605 6466"/>
                  <a:gd name="T19" fmla="*/ 6605 h 278"/>
                  <a:gd name="T20" fmla="+- 0 4826 4826"/>
                  <a:gd name="T21" fmla="*/ T20 w 8"/>
                  <a:gd name="T22" fmla="+- 0 6640 6466"/>
                  <a:gd name="T23" fmla="*/ 6640 h 278"/>
                  <a:gd name="T24" fmla="+- 0 4828 4826"/>
                  <a:gd name="T25" fmla="*/ T24 w 8"/>
                  <a:gd name="T26" fmla="+- 0 6675 6466"/>
                  <a:gd name="T27" fmla="*/ 6675 h 278"/>
                  <a:gd name="T28" fmla="+- 0 4830 4826"/>
                  <a:gd name="T29" fmla="*/ T28 w 8"/>
                  <a:gd name="T30" fmla="+- 0 6710 6466"/>
                  <a:gd name="T31" fmla="*/ 6710 h 278"/>
                  <a:gd name="T32" fmla="+- 0 4833 4826"/>
                  <a:gd name="T33" fmla="*/ T32 w 8"/>
                  <a:gd name="T34" fmla="+- 0 6744 6466"/>
                  <a:gd name="T35" fmla="*/ 6744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4"/>
                    </a:lnTo>
                    <a:lnTo>
                      <a:pt x="0" y="139"/>
                    </a:lnTo>
                    <a:lnTo>
                      <a:pt x="0" y="174"/>
                    </a:lnTo>
                    <a:lnTo>
                      <a:pt x="2" y="209"/>
                    </a:lnTo>
                    <a:lnTo>
                      <a:pt x="4" y="244"/>
                    </a:lnTo>
                    <a:lnTo>
                      <a:pt x="7" y="278"/>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48" name="Group 47"/>
            <p:cNvGrpSpPr>
              <a:grpSpLocks/>
            </p:cNvGrpSpPr>
            <p:nvPr/>
          </p:nvGrpSpPr>
          <p:grpSpPr bwMode="auto">
            <a:xfrm>
              <a:off x="1261" y="2439"/>
              <a:ext cx="9718" cy="6895"/>
              <a:chOff x="1261" y="2439"/>
              <a:chExt cx="9718" cy="6895"/>
            </a:xfrm>
          </p:grpSpPr>
          <p:sp>
            <p:nvSpPr>
              <p:cNvPr id="49" name="Freeform 48"/>
              <p:cNvSpPr>
                <a:spLocks/>
              </p:cNvSpPr>
              <p:nvPr/>
            </p:nvSpPr>
            <p:spPr bwMode="auto">
              <a:xfrm>
                <a:off x="5979" y="7890"/>
                <a:ext cx="278" cy="8"/>
              </a:xfrm>
              <a:custGeom>
                <a:avLst/>
                <a:gdLst>
                  <a:gd name="T0" fmla="+- 0 5979 5979"/>
                  <a:gd name="T1" fmla="*/ T0 w 278"/>
                  <a:gd name="T2" fmla="+- 0 7890 7890"/>
                  <a:gd name="T3" fmla="*/ 7890 h 8"/>
                  <a:gd name="T4" fmla="+- 0 6013 5979"/>
                  <a:gd name="T5" fmla="*/ T4 w 278"/>
                  <a:gd name="T6" fmla="+- 0 7893 7890"/>
                  <a:gd name="T7" fmla="*/ 7893 h 8"/>
                  <a:gd name="T8" fmla="+- 0 6048 5979"/>
                  <a:gd name="T9" fmla="*/ T8 w 278"/>
                  <a:gd name="T10" fmla="+- 0 7895 7890"/>
                  <a:gd name="T11" fmla="*/ 7895 h 8"/>
                  <a:gd name="T12" fmla="+- 0 6083 5979"/>
                  <a:gd name="T13" fmla="*/ T12 w 278"/>
                  <a:gd name="T14" fmla="+- 0 7896 7890"/>
                  <a:gd name="T15" fmla="*/ 7896 h 8"/>
                  <a:gd name="T16" fmla="+- 0 6118 5979"/>
                  <a:gd name="T17" fmla="*/ T16 w 278"/>
                  <a:gd name="T18" fmla="+- 0 7897 7890"/>
                  <a:gd name="T19" fmla="*/ 7897 h 8"/>
                  <a:gd name="T20" fmla="+- 0 6153 5979"/>
                  <a:gd name="T21" fmla="*/ T20 w 278"/>
                  <a:gd name="T22" fmla="+- 0 7896 7890"/>
                  <a:gd name="T23" fmla="*/ 7896 h 8"/>
                  <a:gd name="T24" fmla="+- 0 6188 5979"/>
                  <a:gd name="T25" fmla="*/ T24 w 278"/>
                  <a:gd name="T26" fmla="+- 0 7895 7890"/>
                  <a:gd name="T27" fmla="*/ 7895 h 8"/>
                  <a:gd name="T28" fmla="+- 0 6222 5979"/>
                  <a:gd name="T29" fmla="*/ T28 w 278"/>
                  <a:gd name="T30" fmla="+- 0 7893 7890"/>
                  <a:gd name="T31" fmla="*/ 7893 h 8"/>
                  <a:gd name="T32" fmla="+- 0 6257 5979"/>
                  <a:gd name="T33" fmla="*/ T32 w 278"/>
                  <a:gd name="T34" fmla="+- 0 7890 7890"/>
                  <a:gd name="T35" fmla="*/ 7890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5"/>
                    </a:lnTo>
                    <a:lnTo>
                      <a:pt x="104" y="6"/>
                    </a:lnTo>
                    <a:lnTo>
                      <a:pt x="139" y="7"/>
                    </a:lnTo>
                    <a:lnTo>
                      <a:pt x="174" y="6"/>
                    </a:lnTo>
                    <a:lnTo>
                      <a:pt x="209" y="5"/>
                    </a:lnTo>
                    <a:lnTo>
                      <a:pt x="243" y="3"/>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50" name="Picture 49" descr="Another image of the model similar to the one described on page 13, but only the Foundation section at the base of the equilateral triangle is visible. The wording for the other 3 groups is not visible. In the Foundation section it says: Drive the Strategy. Vision. Leadership. Structu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 y="2439"/>
                <a:ext cx="9718" cy="6895"/>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429149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31029"/>
            <a:ext cx="8520600" cy="3807772"/>
          </a:xfrm>
        </p:spPr>
        <p:txBody>
          <a:bodyPr/>
          <a:lstStyle/>
          <a:p>
            <a:pPr>
              <a:spcAft>
                <a:spcPts val="2400"/>
              </a:spcAft>
            </a:pPr>
            <a:r>
              <a:rPr lang="en-US" sz="2200" i="1" dirty="0"/>
              <a:t>Action: Hold leaders accountable for implementing </a:t>
            </a:r>
            <a:br>
              <a:rPr lang="en-US" sz="2200" i="1" dirty="0"/>
            </a:br>
            <a:r>
              <a:rPr lang="en-US" sz="2200" i="1" dirty="0"/>
              <a:t>the organization’s </a:t>
            </a:r>
            <a:r>
              <a:rPr lang="en-US" sz="2200" i="1" dirty="0" err="1"/>
              <a:t>D&amp;I</a:t>
            </a:r>
            <a:r>
              <a:rPr lang="en-US" sz="2200" i="1" dirty="0"/>
              <a:t> vision, setting goals, achieving </a:t>
            </a:r>
            <a:br>
              <a:rPr lang="en-US" sz="2200" i="1" dirty="0"/>
            </a:br>
            <a:r>
              <a:rPr lang="en-US" sz="2200" i="1" dirty="0"/>
              <a:t>results, and being role models.</a:t>
            </a:r>
          </a:p>
          <a:p>
            <a:pPr lvl="0" algn="l"/>
            <a:r>
              <a:rPr lang="en-US" sz="2000" dirty="0"/>
              <a:t>☐ </a:t>
            </a:r>
            <a:r>
              <a:rPr lang="en-US" sz="2000" b="1" dirty="0"/>
              <a:t>2.3 </a:t>
            </a:r>
            <a:r>
              <a:rPr lang="en-US" sz="2000" dirty="0"/>
              <a:t>Leaders are seen as change agents and role models and inspire others to take individual responsibility and become role models themselves.</a:t>
            </a:r>
          </a:p>
          <a:p>
            <a:pPr lvl="0" algn="l"/>
            <a:r>
              <a:rPr lang="en-US" sz="2000" dirty="0"/>
              <a:t>☐ </a:t>
            </a:r>
            <a:r>
              <a:rPr lang="en-US" sz="2000" b="1" dirty="0"/>
              <a:t>2.1 </a:t>
            </a:r>
            <a:r>
              <a:rPr lang="en-US" sz="2000" dirty="0"/>
              <a:t>A large majority of employees across an array of diversity dimensions rate their leaders as treating them fairly and inclusively.</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grpSp>
        <p:nvGrpSpPr>
          <p:cNvPr id="7" name="Group 6"/>
          <p:cNvGrpSpPr>
            <a:grpSpLocks/>
          </p:cNvGrpSpPr>
          <p:nvPr/>
        </p:nvGrpSpPr>
        <p:grpSpPr bwMode="auto">
          <a:xfrm>
            <a:off x="7751571" y="5235169"/>
            <a:ext cx="1261203" cy="1043437"/>
            <a:chOff x="1185" y="1671"/>
            <a:chExt cx="9869" cy="7663"/>
          </a:xfrm>
        </p:grpSpPr>
        <p:grpSp>
          <p:nvGrpSpPr>
            <p:cNvPr id="8" name="Group 7"/>
            <p:cNvGrpSpPr>
              <a:grpSpLocks/>
            </p:cNvGrpSpPr>
            <p:nvPr/>
          </p:nvGrpSpPr>
          <p:grpSpPr bwMode="auto">
            <a:xfrm>
              <a:off x="1185" y="1671"/>
              <a:ext cx="9869" cy="7554"/>
              <a:chOff x="1185" y="1671"/>
              <a:chExt cx="9869" cy="7554"/>
            </a:xfrm>
          </p:grpSpPr>
          <p:sp>
            <p:nvSpPr>
              <p:cNvPr id="34" name="Freeform 33"/>
              <p:cNvSpPr>
                <a:spLocks/>
              </p:cNvSpPr>
              <p:nvPr/>
            </p:nvSpPr>
            <p:spPr bwMode="auto">
              <a:xfrm>
                <a:off x="1185" y="1671"/>
                <a:ext cx="9869" cy="7554"/>
              </a:xfrm>
              <a:custGeom>
                <a:avLst/>
                <a:gdLst>
                  <a:gd name="T0" fmla="+- 0 6160 1185"/>
                  <a:gd name="T1" fmla="*/ T0 w 9869"/>
                  <a:gd name="T2" fmla="+- 0 1671 1671"/>
                  <a:gd name="T3" fmla="*/ 1671 h 7554"/>
                  <a:gd name="T4" fmla="+- 0 6095 1185"/>
                  <a:gd name="T5" fmla="*/ T4 w 9869"/>
                  <a:gd name="T6" fmla="+- 0 1697 1671"/>
                  <a:gd name="T7" fmla="*/ 1697 h 7554"/>
                  <a:gd name="T8" fmla="+- 0 6023 1185"/>
                  <a:gd name="T9" fmla="*/ T8 w 9869"/>
                  <a:gd name="T10" fmla="+- 0 1775 1671"/>
                  <a:gd name="T11" fmla="*/ 1775 h 7554"/>
                  <a:gd name="T12" fmla="+- 0 5981 1185"/>
                  <a:gd name="T13" fmla="*/ T12 w 9869"/>
                  <a:gd name="T14" fmla="+- 0 1833 1671"/>
                  <a:gd name="T15" fmla="*/ 1833 h 7554"/>
                  <a:gd name="T16" fmla="+- 0 5934 1185"/>
                  <a:gd name="T17" fmla="*/ T16 w 9869"/>
                  <a:gd name="T18" fmla="+- 0 1904 1671"/>
                  <a:gd name="T19" fmla="*/ 1904 h 7554"/>
                  <a:gd name="T20" fmla="+- 0 5882 1185"/>
                  <a:gd name="T21" fmla="*/ T20 w 9869"/>
                  <a:gd name="T22" fmla="+- 0 1987 1671"/>
                  <a:gd name="T23" fmla="*/ 1987 h 7554"/>
                  <a:gd name="T24" fmla="+- 0 5822 1185"/>
                  <a:gd name="T25" fmla="*/ T24 w 9869"/>
                  <a:gd name="T26" fmla="+- 0 2084 1671"/>
                  <a:gd name="T27" fmla="*/ 2084 h 7554"/>
                  <a:gd name="T28" fmla="+- 0 1577 1185"/>
                  <a:gd name="T29" fmla="*/ T28 w 9869"/>
                  <a:gd name="T30" fmla="+- 0 8427 1671"/>
                  <a:gd name="T31" fmla="*/ 8427 h 7554"/>
                  <a:gd name="T32" fmla="+- 0 1504 1185"/>
                  <a:gd name="T33" fmla="*/ T32 w 9869"/>
                  <a:gd name="T34" fmla="+- 0 8531 1671"/>
                  <a:gd name="T35" fmla="*/ 8531 h 7554"/>
                  <a:gd name="T36" fmla="+- 0 1439 1185"/>
                  <a:gd name="T37" fmla="*/ T36 w 9869"/>
                  <a:gd name="T38" fmla="+- 0 8625 1671"/>
                  <a:gd name="T39" fmla="*/ 8625 h 7554"/>
                  <a:gd name="T40" fmla="+- 0 1380 1185"/>
                  <a:gd name="T41" fmla="*/ T40 w 9869"/>
                  <a:gd name="T42" fmla="+- 0 8711 1671"/>
                  <a:gd name="T43" fmla="*/ 8711 h 7554"/>
                  <a:gd name="T44" fmla="+- 0 1329 1185"/>
                  <a:gd name="T45" fmla="*/ T44 w 9869"/>
                  <a:gd name="T46" fmla="+- 0 8788 1671"/>
                  <a:gd name="T47" fmla="*/ 8788 h 7554"/>
                  <a:gd name="T48" fmla="+- 0 1286 1185"/>
                  <a:gd name="T49" fmla="*/ T48 w 9869"/>
                  <a:gd name="T50" fmla="+- 0 8857 1671"/>
                  <a:gd name="T51" fmla="*/ 8857 h 7554"/>
                  <a:gd name="T52" fmla="+- 0 1250 1185"/>
                  <a:gd name="T53" fmla="*/ T52 w 9869"/>
                  <a:gd name="T54" fmla="+- 0 8918 1671"/>
                  <a:gd name="T55" fmla="*/ 8918 h 7554"/>
                  <a:gd name="T56" fmla="+- 0 1222 1185"/>
                  <a:gd name="T57" fmla="*/ T56 w 9869"/>
                  <a:gd name="T58" fmla="+- 0 8972 1671"/>
                  <a:gd name="T59" fmla="*/ 8972 h 7554"/>
                  <a:gd name="T60" fmla="+- 0 1189 1185"/>
                  <a:gd name="T61" fmla="*/ T60 w 9869"/>
                  <a:gd name="T62" fmla="+- 0 9060 1671"/>
                  <a:gd name="T63" fmla="*/ 9060 h 7554"/>
                  <a:gd name="T64" fmla="+- 0 1185 1185"/>
                  <a:gd name="T65" fmla="*/ T64 w 9869"/>
                  <a:gd name="T66" fmla="+- 0 9095 1671"/>
                  <a:gd name="T67" fmla="*/ 9095 h 7554"/>
                  <a:gd name="T68" fmla="+- 0 1189 1185"/>
                  <a:gd name="T69" fmla="*/ T68 w 9869"/>
                  <a:gd name="T70" fmla="+- 0 9125 1671"/>
                  <a:gd name="T71" fmla="*/ 9125 h 7554"/>
                  <a:gd name="T72" fmla="+- 0 1253 1185"/>
                  <a:gd name="T73" fmla="*/ T72 w 9869"/>
                  <a:gd name="T74" fmla="+- 0 9186 1671"/>
                  <a:gd name="T75" fmla="*/ 9186 h 7554"/>
                  <a:gd name="T76" fmla="+- 0 1339 1185"/>
                  <a:gd name="T77" fmla="*/ T76 w 9869"/>
                  <a:gd name="T78" fmla="+- 0 9209 1671"/>
                  <a:gd name="T79" fmla="*/ 9209 h 7554"/>
                  <a:gd name="T80" fmla="+- 0 1462 1185"/>
                  <a:gd name="T81" fmla="*/ T80 w 9869"/>
                  <a:gd name="T82" fmla="+- 0 9220 1671"/>
                  <a:gd name="T83" fmla="*/ 9220 h 7554"/>
                  <a:gd name="T84" fmla="+- 0 1538 1185"/>
                  <a:gd name="T85" fmla="*/ T84 w 9869"/>
                  <a:gd name="T86" fmla="+- 0 9223 1671"/>
                  <a:gd name="T87" fmla="*/ 9223 h 7554"/>
                  <a:gd name="T88" fmla="+- 0 1623 1185"/>
                  <a:gd name="T89" fmla="*/ T88 w 9869"/>
                  <a:gd name="T90" fmla="+- 0 9224 1671"/>
                  <a:gd name="T91" fmla="*/ 9224 h 7554"/>
                  <a:gd name="T92" fmla="+- 0 10488 1185"/>
                  <a:gd name="T93" fmla="*/ T92 w 9869"/>
                  <a:gd name="T94" fmla="+- 0 9225 1671"/>
                  <a:gd name="T95" fmla="*/ 9225 h 7554"/>
                  <a:gd name="T96" fmla="+- 0 10663 1185"/>
                  <a:gd name="T97" fmla="*/ T96 w 9869"/>
                  <a:gd name="T98" fmla="+- 0 9209 1671"/>
                  <a:gd name="T99" fmla="*/ 9209 h 7554"/>
                  <a:gd name="T100" fmla="+- 0 10738 1185"/>
                  <a:gd name="T101" fmla="*/ T100 w 9869"/>
                  <a:gd name="T102" fmla="+- 0 9202 1671"/>
                  <a:gd name="T103" fmla="*/ 9202 h 7554"/>
                  <a:gd name="T104" fmla="+- 0 10806 1185"/>
                  <a:gd name="T105" fmla="*/ T104 w 9869"/>
                  <a:gd name="T106" fmla="+- 0 9193 1671"/>
                  <a:gd name="T107" fmla="*/ 9193 h 7554"/>
                  <a:gd name="T108" fmla="+- 0 10915 1185"/>
                  <a:gd name="T109" fmla="*/ T108 w 9869"/>
                  <a:gd name="T110" fmla="+- 0 9171 1671"/>
                  <a:gd name="T111" fmla="*/ 9171 h 7554"/>
                  <a:gd name="T112" fmla="+- 0 10993 1185"/>
                  <a:gd name="T113" fmla="*/ T112 w 9869"/>
                  <a:gd name="T114" fmla="+- 0 9141 1671"/>
                  <a:gd name="T115" fmla="*/ 9141 h 7554"/>
                  <a:gd name="T116" fmla="+- 0 11039 1185"/>
                  <a:gd name="T117" fmla="*/ T116 w 9869"/>
                  <a:gd name="T118" fmla="+- 0 9097 1671"/>
                  <a:gd name="T119" fmla="*/ 9097 h 7554"/>
                  <a:gd name="T120" fmla="+- 0 11054 1185"/>
                  <a:gd name="T121" fmla="*/ T120 w 9869"/>
                  <a:gd name="T122" fmla="+- 0 9036 1671"/>
                  <a:gd name="T123" fmla="*/ 9036 h 7554"/>
                  <a:gd name="T124" fmla="+- 0 11049 1185"/>
                  <a:gd name="T125" fmla="*/ T124 w 9869"/>
                  <a:gd name="T126" fmla="+- 0 8998 1671"/>
                  <a:gd name="T127" fmla="*/ 8998 h 7554"/>
                  <a:gd name="T128" fmla="+- 0 11017 1185"/>
                  <a:gd name="T129" fmla="*/ T128 w 9869"/>
                  <a:gd name="T130" fmla="+- 0 8905 1671"/>
                  <a:gd name="T131" fmla="*/ 8905 h 7554"/>
                  <a:gd name="T132" fmla="+- 0 10990 1185"/>
                  <a:gd name="T133" fmla="*/ T132 w 9869"/>
                  <a:gd name="T134" fmla="+- 0 8848 1671"/>
                  <a:gd name="T135" fmla="*/ 8848 h 7554"/>
                  <a:gd name="T136" fmla="+- 0 10955 1185"/>
                  <a:gd name="T137" fmla="*/ T136 w 9869"/>
                  <a:gd name="T138" fmla="+- 0 8784 1671"/>
                  <a:gd name="T139" fmla="*/ 8784 h 7554"/>
                  <a:gd name="T140" fmla="+- 0 10913 1185"/>
                  <a:gd name="T141" fmla="*/ T140 w 9869"/>
                  <a:gd name="T142" fmla="+- 0 8713 1671"/>
                  <a:gd name="T143" fmla="*/ 8713 h 7554"/>
                  <a:gd name="T144" fmla="+- 0 10863 1185"/>
                  <a:gd name="T145" fmla="*/ T144 w 9869"/>
                  <a:gd name="T146" fmla="+- 0 8633 1671"/>
                  <a:gd name="T147" fmla="*/ 8633 h 7554"/>
                  <a:gd name="T148" fmla="+- 0 10805 1185"/>
                  <a:gd name="T149" fmla="*/ T148 w 9869"/>
                  <a:gd name="T150" fmla="+- 0 8545 1671"/>
                  <a:gd name="T151" fmla="*/ 8545 h 7554"/>
                  <a:gd name="T152" fmla="+- 0 10741 1185"/>
                  <a:gd name="T153" fmla="*/ T152 w 9869"/>
                  <a:gd name="T154" fmla="+- 0 8447 1671"/>
                  <a:gd name="T155" fmla="*/ 8447 h 7554"/>
                  <a:gd name="T156" fmla="+- 0 6498 1185"/>
                  <a:gd name="T157" fmla="*/ T156 w 9869"/>
                  <a:gd name="T158" fmla="+- 0 2084 1671"/>
                  <a:gd name="T159" fmla="*/ 2084 h 7554"/>
                  <a:gd name="T160" fmla="+- 0 6438 1185"/>
                  <a:gd name="T161" fmla="*/ T160 w 9869"/>
                  <a:gd name="T162" fmla="+- 0 1987 1671"/>
                  <a:gd name="T163" fmla="*/ 1987 h 7554"/>
                  <a:gd name="T164" fmla="+- 0 6385 1185"/>
                  <a:gd name="T165" fmla="*/ T164 w 9869"/>
                  <a:gd name="T166" fmla="+- 0 1904 1671"/>
                  <a:gd name="T167" fmla="*/ 1904 h 7554"/>
                  <a:gd name="T168" fmla="+- 0 6339 1185"/>
                  <a:gd name="T169" fmla="*/ T168 w 9869"/>
                  <a:gd name="T170" fmla="+- 0 1833 1671"/>
                  <a:gd name="T171" fmla="*/ 1833 h 7554"/>
                  <a:gd name="T172" fmla="+- 0 6297 1185"/>
                  <a:gd name="T173" fmla="*/ T172 w 9869"/>
                  <a:gd name="T174" fmla="+- 0 1775 1671"/>
                  <a:gd name="T175" fmla="*/ 1775 h 7554"/>
                  <a:gd name="T176" fmla="+- 0 6224 1185"/>
                  <a:gd name="T177" fmla="*/ T176 w 9869"/>
                  <a:gd name="T178" fmla="+- 0 1697 1671"/>
                  <a:gd name="T179" fmla="*/ 1697 h 7554"/>
                  <a:gd name="T180" fmla="+- 0 6192 1185"/>
                  <a:gd name="T181" fmla="*/ T180 w 9869"/>
                  <a:gd name="T182" fmla="+- 0 1678 1671"/>
                  <a:gd name="T183" fmla="*/ 1678 h 7554"/>
                  <a:gd name="T184" fmla="+- 0 6160 1185"/>
                  <a:gd name="T185" fmla="*/ T184 w 9869"/>
                  <a:gd name="T186" fmla="+- 0 1671 1671"/>
                  <a:gd name="T187" fmla="*/ 1671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4"/>
                    </a:lnTo>
                    <a:lnTo>
                      <a:pt x="4796" y="162"/>
                    </a:lnTo>
                    <a:lnTo>
                      <a:pt x="4749" y="233"/>
                    </a:lnTo>
                    <a:lnTo>
                      <a:pt x="4697" y="316"/>
                    </a:lnTo>
                    <a:lnTo>
                      <a:pt x="4637" y="413"/>
                    </a:lnTo>
                    <a:lnTo>
                      <a:pt x="392" y="6756"/>
                    </a:lnTo>
                    <a:lnTo>
                      <a:pt x="319" y="6860"/>
                    </a:lnTo>
                    <a:lnTo>
                      <a:pt x="254" y="6954"/>
                    </a:lnTo>
                    <a:lnTo>
                      <a:pt x="195" y="7040"/>
                    </a:lnTo>
                    <a:lnTo>
                      <a:pt x="144" y="7117"/>
                    </a:lnTo>
                    <a:lnTo>
                      <a:pt x="101" y="7186"/>
                    </a:lnTo>
                    <a:lnTo>
                      <a:pt x="65" y="7247"/>
                    </a:lnTo>
                    <a:lnTo>
                      <a:pt x="37" y="7301"/>
                    </a:lnTo>
                    <a:lnTo>
                      <a:pt x="4" y="7389"/>
                    </a:lnTo>
                    <a:lnTo>
                      <a:pt x="0" y="7424"/>
                    </a:lnTo>
                    <a:lnTo>
                      <a:pt x="4" y="7454"/>
                    </a:lnTo>
                    <a:lnTo>
                      <a:pt x="68" y="7515"/>
                    </a:lnTo>
                    <a:lnTo>
                      <a:pt x="154" y="7538"/>
                    </a:lnTo>
                    <a:lnTo>
                      <a:pt x="277" y="7549"/>
                    </a:lnTo>
                    <a:lnTo>
                      <a:pt x="353" y="7552"/>
                    </a:lnTo>
                    <a:lnTo>
                      <a:pt x="438" y="7553"/>
                    </a:lnTo>
                    <a:lnTo>
                      <a:pt x="9303" y="7554"/>
                    </a:lnTo>
                    <a:lnTo>
                      <a:pt x="9478" y="7538"/>
                    </a:lnTo>
                    <a:lnTo>
                      <a:pt x="9553" y="7531"/>
                    </a:lnTo>
                    <a:lnTo>
                      <a:pt x="9621" y="7522"/>
                    </a:lnTo>
                    <a:lnTo>
                      <a:pt x="9730" y="7500"/>
                    </a:lnTo>
                    <a:lnTo>
                      <a:pt x="9808" y="7470"/>
                    </a:lnTo>
                    <a:lnTo>
                      <a:pt x="9854" y="7426"/>
                    </a:lnTo>
                    <a:lnTo>
                      <a:pt x="9869" y="7365"/>
                    </a:lnTo>
                    <a:lnTo>
                      <a:pt x="9864" y="7327"/>
                    </a:lnTo>
                    <a:lnTo>
                      <a:pt x="9832" y="7234"/>
                    </a:lnTo>
                    <a:lnTo>
                      <a:pt x="9805" y="7177"/>
                    </a:lnTo>
                    <a:lnTo>
                      <a:pt x="9770" y="7113"/>
                    </a:lnTo>
                    <a:lnTo>
                      <a:pt x="9728" y="7042"/>
                    </a:lnTo>
                    <a:lnTo>
                      <a:pt x="9678" y="6962"/>
                    </a:lnTo>
                    <a:lnTo>
                      <a:pt x="9620" y="6874"/>
                    </a:lnTo>
                    <a:lnTo>
                      <a:pt x="9556" y="6776"/>
                    </a:lnTo>
                    <a:lnTo>
                      <a:pt x="5313" y="413"/>
                    </a:lnTo>
                    <a:lnTo>
                      <a:pt x="5253" y="316"/>
                    </a:lnTo>
                    <a:lnTo>
                      <a:pt x="5200" y="233"/>
                    </a:lnTo>
                    <a:lnTo>
                      <a:pt x="5154" y="162"/>
                    </a:lnTo>
                    <a:lnTo>
                      <a:pt x="5112" y="104"/>
                    </a:lnTo>
                    <a:lnTo>
                      <a:pt x="5039" y="26"/>
                    </a:lnTo>
                    <a:lnTo>
                      <a:pt x="5007" y="7"/>
                    </a:lnTo>
                    <a:lnTo>
                      <a:pt x="4975" y="0"/>
                    </a:lnTo>
                    <a:close/>
                  </a:path>
                </a:pathLst>
              </a:custGeom>
              <a:solidFill>
                <a:srgbClr val="E6E7E8"/>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 name="Group 8"/>
            <p:cNvGrpSpPr>
              <a:grpSpLocks/>
            </p:cNvGrpSpPr>
            <p:nvPr/>
          </p:nvGrpSpPr>
          <p:grpSpPr bwMode="auto">
            <a:xfrm>
              <a:off x="1185" y="1671"/>
              <a:ext cx="9869" cy="7554"/>
              <a:chOff x="1185" y="1671"/>
              <a:chExt cx="9869" cy="7554"/>
            </a:xfrm>
          </p:grpSpPr>
          <p:sp>
            <p:nvSpPr>
              <p:cNvPr id="33" name="Freeform 32"/>
              <p:cNvSpPr>
                <a:spLocks/>
              </p:cNvSpPr>
              <p:nvPr/>
            </p:nvSpPr>
            <p:spPr bwMode="auto">
              <a:xfrm>
                <a:off x="1185" y="1671"/>
                <a:ext cx="9869" cy="7554"/>
              </a:xfrm>
              <a:custGeom>
                <a:avLst/>
                <a:gdLst>
                  <a:gd name="T0" fmla="+- 0 1504 1185"/>
                  <a:gd name="T1" fmla="*/ T0 w 9869"/>
                  <a:gd name="T2" fmla="+- 0 8531 1671"/>
                  <a:gd name="T3" fmla="*/ 8531 h 7554"/>
                  <a:gd name="T4" fmla="+- 0 1329 1185"/>
                  <a:gd name="T5" fmla="*/ T4 w 9869"/>
                  <a:gd name="T6" fmla="+- 0 8788 1671"/>
                  <a:gd name="T7" fmla="*/ 8788 h 7554"/>
                  <a:gd name="T8" fmla="+- 0 1222 1185"/>
                  <a:gd name="T9" fmla="*/ T8 w 9869"/>
                  <a:gd name="T10" fmla="+- 0 8972 1671"/>
                  <a:gd name="T11" fmla="*/ 8972 h 7554"/>
                  <a:gd name="T12" fmla="+- 0 1189 1185"/>
                  <a:gd name="T13" fmla="*/ T12 w 9869"/>
                  <a:gd name="T14" fmla="+- 0 9125 1671"/>
                  <a:gd name="T15" fmla="*/ 9125 h 7554"/>
                  <a:gd name="T16" fmla="+- 0 1462 1185"/>
                  <a:gd name="T17" fmla="*/ T16 w 9869"/>
                  <a:gd name="T18" fmla="+- 0 9220 1671"/>
                  <a:gd name="T19" fmla="*/ 9220 h 7554"/>
                  <a:gd name="T20" fmla="+- 0 1718 1185"/>
                  <a:gd name="T21" fmla="*/ T20 w 9869"/>
                  <a:gd name="T22" fmla="+- 0 9225 1671"/>
                  <a:gd name="T23" fmla="*/ 9225 h 7554"/>
                  <a:gd name="T24" fmla="+- 0 10579 1185"/>
                  <a:gd name="T25" fmla="*/ T24 w 9869"/>
                  <a:gd name="T26" fmla="+- 0 9217 1671"/>
                  <a:gd name="T27" fmla="*/ 9217 h 7554"/>
                  <a:gd name="T28" fmla="+- 0 10806 1185"/>
                  <a:gd name="T29" fmla="*/ T28 w 9869"/>
                  <a:gd name="T30" fmla="+- 0 9193 1671"/>
                  <a:gd name="T31" fmla="*/ 9193 h 7554"/>
                  <a:gd name="T32" fmla="+- 0 11039 1185"/>
                  <a:gd name="T33" fmla="*/ T32 w 9869"/>
                  <a:gd name="T34" fmla="+- 0 9097 1671"/>
                  <a:gd name="T35" fmla="*/ 9097 h 7554"/>
                  <a:gd name="T36" fmla="+- 0 11017 1185"/>
                  <a:gd name="T37" fmla="*/ T36 w 9869"/>
                  <a:gd name="T38" fmla="+- 0 8905 1671"/>
                  <a:gd name="T39" fmla="*/ 8905 h 7554"/>
                  <a:gd name="T40" fmla="+- 0 10913 1185"/>
                  <a:gd name="T41" fmla="*/ T40 w 9869"/>
                  <a:gd name="T42" fmla="+- 0 8713 1671"/>
                  <a:gd name="T43" fmla="*/ 8713 h 7554"/>
                  <a:gd name="T44" fmla="+- 0 10741 1185"/>
                  <a:gd name="T45" fmla="*/ T44 w 9869"/>
                  <a:gd name="T46" fmla="+- 0 8447 1671"/>
                  <a:gd name="T47" fmla="*/ 8447 h 7554"/>
                  <a:gd name="T48" fmla="+- 0 10568 1185"/>
                  <a:gd name="T49" fmla="*/ T48 w 9869"/>
                  <a:gd name="T50" fmla="+- 0 8190 1671"/>
                  <a:gd name="T51" fmla="*/ 8190 h 7554"/>
                  <a:gd name="T52" fmla="+- 0 10431 1185"/>
                  <a:gd name="T53" fmla="*/ T52 w 9869"/>
                  <a:gd name="T54" fmla="+- 0 7986 1671"/>
                  <a:gd name="T55" fmla="*/ 7986 h 7554"/>
                  <a:gd name="T56" fmla="+- 0 10291 1185"/>
                  <a:gd name="T57" fmla="*/ T56 w 9869"/>
                  <a:gd name="T58" fmla="+- 0 7777 1671"/>
                  <a:gd name="T59" fmla="*/ 7777 h 7554"/>
                  <a:gd name="T60" fmla="+- 0 10170 1185"/>
                  <a:gd name="T61" fmla="*/ T60 w 9869"/>
                  <a:gd name="T62" fmla="+- 0 7595 1671"/>
                  <a:gd name="T63" fmla="*/ 7595 h 7554"/>
                  <a:gd name="T64" fmla="+- 0 10036 1185"/>
                  <a:gd name="T65" fmla="*/ T64 w 9869"/>
                  <a:gd name="T66" fmla="+- 0 7395 1671"/>
                  <a:gd name="T67" fmla="*/ 7395 h 7554"/>
                  <a:gd name="T68" fmla="+- 0 9891 1185"/>
                  <a:gd name="T69" fmla="*/ T68 w 9869"/>
                  <a:gd name="T70" fmla="+- 0 7178 1671"/>
                  <a:gd name="T71" fmla="*/ 7178 h 7554"/>
                  <a:gd name="T72" fmla="+- 0 9736 1185"/>
                  <a:gd name="T73" fmla="*/ T72 w 9869"/>
                  <a:gd name="T74" fmla="+- 0 6946 1671"/>
                  <a:gd name="T75" fmla="*/ 6946 h 7554"/>
                  <a:gd name="T76" fmla="+- 0 9573 1185"/>
                  <a:gd name="T77" fmla="*/ T76 w 9869"/>
                  <a:gd name="T78" fmla="+- 0 6702 1671"/>
                  <a:gd name="T79" fmla="*/ 6702 h 7554"/>
                  <a:gd name="T80" fmla="+- 0 9403 1185"/>
                  <a:gd name="T81" fmla="*/ T80 w 9869"/>
                  <a:gd name="T82" fmla="+- 0 6447 1671"/>
                  <a:gd name="T83" fmla="*/ 6447 h 7554"/>
                  <a:gd name="T84" fmla="+- 0 9227 1185"/>
                  <a:gd name="T85" fmla="*/ T84 w 9869"/>
                  <a:gd name="T86" fmla="+- 0 6183 1671"/>
                  <a:gd name="T87" fmla="*/ 6183 h 7554"/>
                  <a:gd name="T88" fmla="+- 0 9047 1185"/>
                  <a:gd name="T89" fmla="*/ T88 w 9869"/>
                  <a:gd name="T90" fmla="+- 0 5912 1671"/>
                  <a:gd name="T91" fmla="*/ 5912 h 7554"/>
                  <a:gd name="T92" fmla="+- 0 8863 1185"/>
                  <a:gd name="T93" fmla="*/ T92 w 9869"/>
                  <a:gd name="T94" fmla="+- 0 5636 1671"/>
                  <a:gd name="T95" fmla="*/ 5636 h 7554"/>
                  <a:gd name="T96" fmla="+- 0 8678 1185"/>
                  <a:gd name="T97" fmla="*/ T96 w 9869"/>
                  <a:gd name="T98" fmla="+- 0 5358 1671"/>
                  <a:gd name="T99" fmla="*/ 5358 h 7554"/>
                  <a:gd name="T100" fmla="+- 0 8491 1185"/>
                  <a:gd name="T101" fmla="*/ T100 w 9869"/>
                  <a:gd name="T102" fmla="+- 0 5079 1671"/>
                  <a:gd name="T103" fmla="*/ 5079 h 7554"/>
                  <a:gd name="T104" fmla="+- 0 8306 1185"/>
                  <a:gd name="T105" fmla="*/ T104 w 9869"/>
                  <a:gd name="T106" fmla="+- 0 4800 1671"/>
                  <a:gd name="T107" fmla="*/ 4800 h 7554"/>
                  <a:gd name="T108" fmla="+- 0 8122 1185"/>
                  <a:gd name="T109" fmla="*/ T108 w 9869"/>
                  <a:gd name="T110" fmla="+- 0 4525 1671"/>
                  <a:gd name="T111" fmla="*/ 4525 h 7554"/>
                  <a:gd name="T112" fmla="+- 0 7942 1185"/>
                  <a:gd name="T113" fmla="*/ T112 w 9869"/>
                  <a:gd name="T114" fmla="+- 0 4254 1671"/>
                  <a:gd name="T115" fmla="*/ 4254 h 7554"/>
                  <a:gd name="T116" fmla="+- 0 7767 1185"/>
                  <a:gd name="T117" fmla="*/ T116 w 9869"/>
                  <a:gd name="T118" fmla="+- 0 3991 1671"/>
                  <a:gd name="T119" fmla="*/ 3991 h 7554"/>
                  <a:gd name="T120" fmla="+- 0 7597 1185"/>
                  <a:gd name="T121" fmla="*/ T120 w 9869"/>
                  <a:gd name="T122" fmla="+- 0 3736 1671"/>
                  <a:gd name="T123" fmla="*/ 3736 h 7554"/>
                  <a:gd name="T124" fmla="+- 0 7435 1185"/>
                  <a:gd name="T125" fmla="*/ T124 w 9869"/>
                  <a:gd name="T126" fmla="+- 0 3493 1671"/>
                  <a:gd name="T127" fmla="*/ 3493 h 7554"/>
                  <a:gd name="T128" fmla="+- 0 7281 1185"/>
                  <a:gd name="T129" fmla="*/ T128 w 9869"/>
                  <a:gd name="T130" fmla="+- 0 3262 1671"/>
                  <a:gd name="T131" fmla="*/ 3262 h 7554"/>
                  <a:gd name="T132" fmla="+- 0 7138 1185"/>
                  <a:gd name="T133" fmla="*/ T132 w 9869"/>
                  <a:gd name="T134" fmla="+- 0 3046 1671"/>
                  <a:gd name="T135" fmla="*/ 3046 h 7554"/>
                  <a:gd name="T136" fmla="+- 0 7005 1185"/>
                  <a:gd name="T137" fmla="*/ T136 w 9869"/>
                  <a:gd name="T138" fmla="+- 0 2846 1671"/>
                  <a:gd name="T139" fmla="*/ 2846 h 7554"/>
                  <a:gd name="T140" fmla="+- 0 6885 1185"/>
                  <a:gd name="T141" fmla="*/ T140 w 9869"/>
                  <a:gd name="T142" fmla="+- 0 2666 1671"/>
                  <a:gd name="T143" fmla="*/ 2666 h 7554"/>
                  <a:gd name="T144" fmla="+- 0 6778 1185"/>
                  <a:gd name="T145" fmla="*/ T144 w 9869"/>
                  <a:gd name="T146" fmla="+- 0 2506 1671"/>
                  <a:gd name="T147" fmla="*/ 2506 h 7554"/>
                  <a:gd name="T148" fmla="+- 0 6612 1185"/>
                  <a:gd name="T149" fmla="*/ T148 w 9869"/>
                  <a:gd name="T150" fmla="+- 0 2256 1671"/>
                  <a:gd name="T151" fmla="*/ 2256 h 7554"/>
                  <a:gd name="T152" fmla="+- 0 6438 1185"/>
                  <a:gd name="T153" fmla="*/ T152 w 9869"/>
                  <a:gd name="T154" fmla="+- 0 1987 1671"/>
                  <a:gd name="T155" fmla="*/ 1987 h 7554"/>
                  <a:gd name="T156" fmla="+- 0 6297 1185"/>
                  <a:gd name="T157" fmla="*/ T156 w 9869"/>
                  <a:gd name="T158" fmla="+- 0 1775 1671"/>
                  <a:gd name="T159" fmla="*/ 1775 h 7554"/>
                  <a:gd name="T160" fmla="+- 0 6128 1185"/>
                  <a:gd name="T161" fmla="*/ T160 w 9869"/>
                  <a:gd name="T162" fmla="+- 0 1678 1671"/>
                  <a:gd name="T163" fmla="*/ 1678 h 7554"/>
                  <a:gd name="T164" fmla="+- 0 5934 1185"/>
                  <a:gd name="T165" fmla="*/ T164 w 9869"/>
                  <a:gd name="T166" fmla="+- 0 1904 1671"/>
                  <a:gd name="T167" fmla="*/ 1904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6"/>
                    </a:lnTo>
                    <a:lnTo>
                      <a:pt x="319" y="6860"/>
                    </a:lnTo>
                    <a:lnTo>
                      <a:pt x="254" y="6954"/>
                    </a:lnTo>
                    <a:lnTo>
                      <a:pt x="195" y="7040"/>
                    </a:lnTo>
                    <a:lnTo>
                      <a:pt x="144" y="7117"/>
                    </a:lnTo>
                    <a:lnTo>
                      <a:pt x="101" y="7186"/>
                    </a:lnTo>
                    <a:lnTo>
                      <a:pt x="65" y="7247"/>
                    </a:lnTo>
                    <a:lnTo>
                      <a:pt x="37" y="7301"/>
                    </a:lnTo>
                    <a:lnTo>
                      <a:pt x="4" y="7389"/>
                    </a:lnTo>
                    <a:lnTo>
                      <a:pt x="0" y="7424"/>
                    </a:lnTo>
                    <a:lnTo>
                      <a:pt x="4" y="7454"/>
                    </a:lnTo>
                    <a:lnTo>
                      <a:pt x="68" y="7515"/>
                    </a:lnTo>
                    <a:lnTo>
                      <a:pt x="154" y="7538"/>
                    </a:lnTo>
                    <a:lnTo>
                      <a:pt x="277" y="7549"/>
                    </a:lnTo>
                    <a:lnTo>
                      <a:pt x="353" y="7552"/>
                    </a:lnTo>
                    <a:lnTo>
                      <a:pt x="438" y="7553"/>
                    </a:lnTo>
                    <a:lnTo>
                      <a:pt x="533" y="7554"/>
                    </a:lnTo>
                    <a:lnTo>
                      <a:pt x="637" y="7554"/>
                    </a:lnTo>
                    <a:lnTo>
                      <a:pt x="9303" y="7554"/>
                    </a:lnTo>
                    <a:lnTo>
                      <a:pt x="9394" y="7546"/>
                    </a:lnTo>
                    <a:lnTo>
                      <a:pt x="9478" y="7538"/>
                    </a:lnTo>
                    <a:lnTo>
                      <a:pt x="9553" y="7531"/>
                    </a:lnTo>
                    <a:lnTo>
                      <a:pt x="9621" y="7522"/>
                    </a:lnTo>
                    <a:lnTo>
                      <a:pt x="9730" y="7500"/>
                    </a:lnTo>
                    <a:lnTo>
                      <a:pt x="9808" y="7470"/>
                    </a:lnTo>
                    <a:lnTo>
                      <a:pt x="9854" y="7426"/>
                    </a:lnTo>
                    <a:lnTo>
                      <a:pt x="9869" y="7365"/>
                    </a:lnTo>
                    <a:lnTo>
                      <a:pt x="9864" y="7327"/>
                    </a:lnTo>
                    <a:lnTo>
                      <a:pt x="9832" y="7234"/>
                    </a:lnTo>
                    <a:lnTo>
                      <a:pt x="9805" y="7177"/>
                    </a:lnTo>
                    <a:lnTo>
                      <a:pt x="9770" y="7113"/>
                    </a:lnTo>
                    <a:lnTo>
                      <a:pt x="9728" y="7042"/>
                    </a:lnTo>
                    <a:lnTo>
                      <a:pt x="9678" y="6962"/>
                    </a:lnTo>
                    <a:lnTo>
                      <a:pt x="9620" y="6874"/>
                    </a:lnTo>
                    <a:lnTo>
                      <a:pt x="9556" y="6776"/>
                    </a:lnTo>
                    <a:lnTo>
                      <a:pt x="9484" y="6669"/>
                    </a:lnTo>
                    <a:lnTo>
                      <a:pt x="9405" y="6551"/>
                    </a:lnTo>
                    <a:lnTo>
                      <a:pt x="9383" y="6519"/>
                    </a:lnTo>
                    <a:lnTo>
                      <a:pt x="9360" y="6484"/>
                    </a:lnTo>
                    <a:lnTo>
                      <a:pt x="9307" y="6405"/>
                    </a:lnTo>
                    <a:lnTo>
                      <a:pt x="9246" y="6315"/>
                    </a:lnTo>
                    <a:lnTo>
                      <a:pt x="9179" y="6215"/>
                    </a:lnTo>
                    <a:lnTo>
                      <a:pt x="9144" y="6162"/>
                    </a:lnTo>
                    <a:lnTo>
                      <a:pt x="9106" y="6106"/>
                    </a:lnTo>
                    <a:lnTo>
                      <a:pt x="9067" y="6047"/>
                    </a:lnTo>
                    <a:lnTo>
                      <a:pt x="9026" y="5987"/>
                    </a:lnTo>
                    <a:lnTo>
                      <a:pt x="8985" y="5924"/>
                    </a:lnTo>
                    <a:lnTo>
                      <a:pt x="8941" y="5859"/>
                    </a:lnTo>
                    <a:lnTo>
                      <a:pt x="8897" y="5792"/>
                    </a:lnTo>
                    <a:lnTo>
                      <a:pt x="8851" y="5724"/>
                    </a:lnTo>
                    <a:lnTo>
                      <a:pt x="8804" y="5653"/>
                    </a:lnTo>
                    <a:lnTo>
                      <a:pt x="8755" y="5581"/>
                    </a:lnTo>
                    <a:lnTo>
                      <a:pt x="8706" y="5507"/>
                    </a:lnTo>
                    <a:lnTo>
                      <a:pt x="8655" y="5431"/>
                    </a:lnTo>
                    <a:lnTo>
                      <a:pt x="8604" y="5354"/>
                    </a:lnTo>
                    <a:lnTo>
                      <a:pt x="8551" y="5275"/>
                    </a:lnTo>
                    <a:lnTo>
                      <a:pt x="8498" y="5195"/>
                    </a:lnTo>
                    <a:lnTo>
                      <a:pt x="8444" y="5114"/>
                    </a:lnTo>
                    <a:lnTo>
                      <a:pt x="8388" y="5031"/>
                    </a:lnTo>
                    <a:lnTo>
                      <a:pt x="8332" y="4947"/>
                    </a:lnTo>
                    <a:lnTo>
                      <a:pt x="8276" y="4862"/>
                    </a:lnTo>
                    <a:lnTo>
                      <a:pt x="8218" y="4776"/>
                    </a:lnTo>
                    <a:lnTo>
                      <a:pt x="8160" y="4689"/>
                    </a:lnTo>
                    <a:lnTo>
                      <a:pt x="8101" y="4601"/>
                    </a:lnTo>
                    <a:lnTo>
                      <a:pt x="8042" y="4512"/>
                    </a:lnTo>
                    <a:lnTo>
                      <a:pt x="7982" y="4422"/>
                    </a:lnTo>
                    <a:lnTo>
                      <a:pt x="7922" y="4332"/>
                    </a:lnTo>
                    <a:lnTo>
                      <a:pt x="7862" y="4241"/>
                    </a:lnTo>
                    <a:lnTo>
                      <a:pt x="7801" y="4150"/>
                    </a:lnTo>
                    <a:lnTo>
                      <a:pt x="7740" y="4058"/>
                    </a:lnTo>
                    <a:lnTo>
                      <a:pt x="7678" y="3965"/>
                    </a:lnTo>
                    <a:lnTo>
                      <a:pt x="7616" y="3873"/>
                    </a:lnTo>
                    <a:lnTo>
                      <a:pt x="7554" y="3780"/>
                    </a:lnTo>
                    <a:lnTo>
                      <a:pt x="7493" y="3687"/>
                    </a:lnTo>
                    <a:lnTo>
                      <a:pt x="7430" y="3594"/>
                    </a:lnTo>
                    <a:lnTo>
                      <a:pt x="7368" y="3501"/>
                    </a:lnTo>
                    <a:lnTo>
                      <a:pt x="7306" y="3408"/>
                    </a:lnTo>
                    <a:lnTo>
                      <a:pt x="7244" y="3315"/>
                    </a:lnTo>
                    <a:lnTo>
                      <a:pt x="7183" y="3222"/>
                    </a:lnTo>
                    <a:lnTo>
                      <a:pt x="7121" y="3129"/>
                    </a:lnTo>
                    <a:lnTo>
                      <a:pt x="7059" y="3037"/>
                    </a:lnTo>
                    <a:lnTo>
                      <a:pt x="6998" y="2945"/>
                    </a:lnTo>
                    <a:lnTo>
                      <a:pt x="6937" y="2854"/>
                    </a:lnTo>
                    <a:lnTo>
                      <a:pt x="6877" y="2763"/>
                    </a:lnTo>
                    <a:lnTo>
                      <a:pt x="6817" y="2673"/>
                    </a:lnTo>
                    <a:lnTo>
                      <a:pt x="6757" y="2583"/>
                    </a:lnTo>
                    <a:lnTo>
                      <a:pt x="6698" y="2495"/>
                    </a:lnTo>
                    <a:lnTo>
                      <a:pt x="6640" y="2407"/>
                    </a:lnTo>
                    <a:lnTo>
                      <a:pt x="6582" y="2320"/>
                    </a:lnTo>
                    <a:lnTo>
                      <a:pt x="6525" y="2234"/>
                    </a:lnTo>
                    <a:lnTo>
                      <a:pt x="6468" y="2149"/>
                    </a:lnTo>
                    <a:lnTo>
                      <a:pt x="6412" y="2065"/>
                    </a:lnTo>
                    <a:lnTo>
                      <a:pt x="6357" y="1983"/>
                    </a:lnTo>
                    <a:lnTo>
                      <a:pt x="6303" y="1901"/>
                    </a:lnTo>
                    <a:lnTo>
                      <a:pt x="6250" y="1822"/>
                    </a:lnTo>
                    <a:lnTo>
                      <a:pt x="6198" y="1743"/>
                    </a:lnTo>
                    <a:lnTo>
                      <a:pt x="6147" y="1666"/>
                    </a:lnTo>
                    <a:lnTo>
                      <a:pt x="6096" y="1591"/>
                    </a:lnTo>
                    <a:lnTo>
                      <a:pt x="6047" y="1517"/>
                    </a:lnTo>
                    <a:lnTo>
                      <a:pt x="5999" y="1445"/>
                    </a:lnTo>
                    <a:lnTo>
                      <a:pt x="5953" y="1375"/>
                    </a:lnTo>
                    <a:lnTo>
                      <a:pt x="5907" y="1306"/>
                    </a:lnTo>
                    <a:lnTo>
                      <a:pt x="5863" y="1240"/>
                    </a:lnTo>
                    <a:lnTo>
                      <a:pt x="5820" y="1175"/>
                    </a:lnTo>
                    <a:lnTo>
                      <a:pt x="5778" y="1113"/>
                    </a:lnTo>
                    <a:lnTo>
                      <a:pt x="5738" y="1053"/>
                    </a:lnTo>
                    <a:lnTo>
                      <a:pt x="5700" y="995"/>
                    </a:lnTo>
                    <a:lnTo>
                      <a:pt x="5663" y="939"/>
                    </a:lnTo>
                    <a:lnTo>
                      <a:pt x="5627" y="886"/>
                    </a:lnTo>
                    <a:lnTo>
                      <a:pt x="5593" y="835"/>
                    </a:lnTo>
                    <a:lnTo>
                      <a:pt x="5531" y="741"/>
                    </a:lnTo>
                    <a:lnTo>
                      <a:pt x="5475" y="657"/>
                    </a:lnTo>
                    <a:lnTo>
                      <a:pt x="5427" y="585"/>
                    </a:lnTo>
                    <a:lnTo>
                      <a:pt x="5387" y="525"/>
                    </a:lnTo>
                    <a:lnTo>
                      <a:pt x="5342" y="458"/>
                    </a:lnTo>
                    <a:lnTo>
                      <a:pt x="5253" y="316"/>
                    </a:lnTo>
                    <a:lnTo>
                      <a:pt x="5200" y="233"/>
                    </a:lnTo>
                    <a:lnTo>
                      <a:pt x="5154" y="162"/>
                    </a:lnTo>
                    <a:lnTo>
                      <a:pt x="5112" y="104"/>
                    </a:lnTo>
                    <a:lnTo>
                      <a:pt x="5039" y="26"/>
                    </a:lnTo>
                    <a:lnTo>
                      <a:pt x="4975" y="0"/>
                    </a:lnTo>
                    <a:lnTo>
                      <a:pt x="4943" y="7"/>
                    </a:lnTo>
                    <a:lnTo>
                      <a:pt x="4875" y="58"/>
                    </a:lnTo>
                    <a:lnTo>
                      <a:pt x="4796" y="162"/>
                    </a:lnTo>
                    <a:lnTo>
                      <a:pt x="4749" y="233"/>
                    </a:lnTo>
                    <a:lnTo>
                      <a:pt x="4697" y="316"/>
                    </a:lnTo>
                    <a:lnTo>
                      <a:pt x="4637" y="413"/>
                    </a:lnTo>
                    <a:close/>
                  </a:path>
                </a:pathLst>
              </a:custGeom>
              <a:noFill/>
              <a:ln w="34290">
                <a:solidFill>
                  <a:srgbClr val="BCBEC0"/>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 name="Group 9"/>
            <p:cNvGrpSpPr>
              <a:grpSpLocks/>
            </p:cNvGrpSpPr>
            <p:nvPr/>
          </p:nvGrpSpPr>
          <p:grpSpPr bwMode="auto">
            <a:xfrm>
              <a:off x="7419" y="7046"/>
              <a:ext cx="3270" cy="2032"/>
              <a:chOff x="7419" y="7046"/>
              <a:chExt cx="3270" cy="2032"/>
            </a:xfrm>
          </p:grpSpPr>
          <p:sp>
            <p:nvSpPr>
              <p:cNvPr id="32" name="Freeform 31"/>
              <p:cNvSpPr>
                <a:spLocks/>
              </p:cNvSpPr>
              <p:nvPr/>
            </p:nvSpPr>
            <p:spPr bwMode="auto">
              <a:xfrm>
                <a:off x="7419" y="7046"/>
                <a:ext cx="3270" cy="2032"/>
              </a:xfrm>
              <a:custGeom>
                <a:avLst/>
                <a:gdLst>
                  <a:gd name="T0" fmla="+- 0 7419 7419"/>
                  <a:gd name="T1" fmla="*/ T0 w 3270"/>
                  <a:gd name="T2" fmla="+- 0 7046 7046"/>
                  <a:gd name="T3" fmla="*/ 7046 h 2032"/>
                  <a:gd name="T4" fmla="+- 0 10688 7419"/>
                  <a:gd name="T5" fmla="*/ T4 w 3270"/>
                  <a:gd name="T6" fmla="+- 0 9077 7046"/>
                  <a:gd name="T7" fmla="*/ 9077 h 2032"/>
                </a:gdLst>
                <a:ahLst/>
                <a:cxnLst>
                  <a:cxn ang="0">
                    <a:pos x="T1" y="T3"/>
                  </a:cxn>
                  <a:cxn ang="0">
                    <a:pos x="T5" y="T7"/>
                  </a:cxn>
                </a:cxnLst>
                <a:rect l="0" t="0" r="r" b="b"/>
                <a:pathLst>
                  <a:path w="3270" h="2032">
                    <a:moveTo>
                      <a:pt x="0" y="0"/>
                    </a:moveTo>
                    <a:lnTo>
                      <a:pt x="3269" y="2031"/>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1" name="Group 10"/>
            <p:cNvGrpSpPr>
              <a:grpSpLocks/>
            </p:cNvGrpSpPr>
            <p:nvPr/>
          </p:nvGrpSpPr>
          <p:grpSpPr bwMode="auto">
            <a:xfrm>
              <a:off x="1548" y="7154"/>
              <a:ext cx="3339" cy="1936"/>
              <a:chOff x="1548" y="7154"/>
              <a:chExt cx="3339" cy="1936"/>
            </a:xfrm>
          </p:grpSpPr>
          <p:sp>
            <p:nvSpPr>
              <p:cNvPr id="31" name="Freeform 30"/>
              <p:cNvSpPr>
                <a:spLocks/>
              </p:cNvSpPr>
              <p:nvPr/>
            </p:nvSpPr>
            <p:spPr bwMode="auto">
              <a:xfrm>
                <a:off x="1548" y="7154"/>
                <a:ext cx="3339" cy="1936"/>
              </a:xfrm>
              <a:custGeom>
                <a:avLst/>
                <a:gdLst>
                  <a:gd name="T0" fmla="+- 0 1548 1548"/>
                  <a:gd name="T1" fmla="*/ T0 w 3339"/>
                  <a:gd name="T2" fmla="+- 0 9089 7154"/>
                  <a:gd name="T3" fmla="*/ 9089 h 1936"/>
                  <a:gd name="T4" fmla="+- 0 4887 1548"/>
                  <a:gd name="T5" fmla="*/ T4 w 3339"/>
                  <a:gd name="T6" fmla="+- 0 7154 7154"/>
                  <a:gd name="T7" fmla="*/ 7154 h 1936"/>
                </a:gdLst>
                <a:ahLst/>
                <a:cxnLst>
                  <a:cxn ang="0">
                    <a:pos x="T1" y="T3"/>
                  </a:cxn>
                  <a:cxn ang="0">
                    <a:pos x="T5" y="T7"/>
                  </a:cxn>
                </a:cxnLst>
                <a:rect l="0" t="0" r="r" b="b"/>
                <a:pathLst>
                  <a:path w="3339" h="1936">
                    <a:moveTo>
                      <a:pt x="0" y="1935"/>
                    </a:moveTo>
                    <a:lnTo>
                      <a:pt x="3339" y="0"/>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2" name="Group 11"/>
            <p:cNvGrpSpPr>
              <a:grpSpLocks/>
            </p:cNvGrpSpPr>
            <p:nvPr/>
          </p:nvGrpSpPr>
          <p:grpSpPr bwMode="auto">
            <a:xfrm>
              <a:off x="6132" y="1970"/>
              <a:ext cx="2" cy="3335"/>
              <a:chOff x="6132" y="1970"/>
              <a:chExt cx="2" cy="3335"/>
            </a:xfrm>
          </p:grpSpPr>
          <p:sp>
            <p:nvSpPr>
              <p:cNvPr id="30" name="Freeform 29"/>
              <p:cNvSpPr>
                <a:spLocks/>
              </p:cNvSpPr>
              <p:nvPr/>
            </p:nvSpPr>
            <p:spPr bwMode="auto">
              <a:xfrm>
                <a:off x="6132" y="1970"/>
                <a:ext cx="2" cy="3335"/>
              </a:xfrm>
              <a:custGeom>
                <a:avLst/>
                <a:gdLst>
                  <a:gd name="T0" fmla="+- 0 1970 1970"/>
                  <a:gd name="T1" fmla="*/ 1970 h 3335"/>
                  <a:gd name="T2" fmla="+- 0 5304 1970"/>
                  <a:gd name="T3" fmla="*/ 5304 h 3335"/>
                </a:gdLst>
                <a:ahLst/>
                <a:cxnLst>
                  <a:cxn ang="0">
                    <a:pos x="0" y="T1"/>
                  </a:cxn>
                  <a:cxn ang="0">
                    <a:pos x="0" y="T3"/>
                  </a:cxn>
                </a:cxnLst>
                <a:rect l="0" t="0" r="r" b="b"/>
                <a:pathLst>
                  <a:path h="3335">
                    <a:moveTo>
                      <a:pt x="0" y="0"/>
                    </a:moveTo>
                    <a:lnTo>
                      <a:pt x="0" y="3334"/>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3" name="Group 12"/>
            <p:cNvGrpSpPr>
              <a:grpSpLocks/>
            </p:cNvGrpSpPr>
            <p:nvPr/>
          </p:nvGrpSpPr>
          <p:grpSpPr bwMode="auto">
            <a:xfrm>
              <a:off x="6528" y="6881"/>
              <a:ext cx="853" cy="950"/>
              <a:chOff x="6528" y="6881"/>
              <a:chExt cx="853" cy="950"/>
            </a:xfrm>
          </p:grpSpPr>
          <p:sp>
            <p:nvSpPr>
              <p:cNvPr id="29" name="Freeform 28"/>
              <p:cNvSpPr>
                <a:spLocks/>
              </p:cNvSpPr>
              <p:nvPr/>
            </p:nvSpPr>
            <p:spPr bwMode="auto">
              <a:xfrm>
                <a:off x="6528" y="6881"/>
                <a:ext cx="853" cy="950"/>
              </a:xfrm>
              <a:custGeom>
                <a:avLst/>
                <a:gdLst>
                  <a:gd name="T0" fmla="+- 0 6528 6528"/>
                  <a:gd name="T1" fmla="*/ T0 w 853"/>
                  <a:gd name="T2" fmla="+- 0 7830 6881"/>
                  <a:gd name="T3" fmla="*/ 7830 h 950"/>
                  <a:gd name="T4" fmla="+- 0 6602 6528"/>
                  <a:gd name="T5" fmla="*/ T4 w 853"/>
                  <a:gd name="T6" fmla="+- 0 7803 6881"/>
                  <a:gd name="T7" fmla="*/ 7803 h 950"/>
                  <a:gd name="T8" fmla="+- 0 6675 6528"/>
                  <a:gd name="T9" fmla="*/ T8 w 853"/>
                  <a:gd name="T10" fmla="+- 0 7771 6881"/>
                  <a:gd name="T11" fmla="*/ 7771 h 950"/>
                  <a:gd name="T12" fmla="+- 0 6744 6528"/>
                  <a:gd name="T13" fmla="*/ T12 w 853"/>
                  <a:gd name="T14" fmla="+- 0 7735 6881"/>
                  <a:gd name="T15" fmla="*/ 7735 h 950"/>
                  <a:gd name="T16" fmla="+- 0 6811 6528"/>
                  <a:gd name="T17" fmla="*/ T16 w 853"/>
                  <a:gd name="T18" fmla="+- 0 7695 6881"/>
                  <a:gd name="T19" fmla="*/ 7695 h 950"/>
                  <a:gd name="T20" fmla="+- 0 6876 6528"/>
                  <a:gd name="T21" fmla="*/ T20 w 853"/>
                  <a:gd name="T22" fmla="+- 0 7651 6881"/>
                  <a:gd name="T23" fmla="*/ 7651 h 950"/>
                  <a:gd name="T24" fmla="+- 0 6938 6528"/>
                  <a:gd name="T25" fmla="*/ T24 w 853"/>
                  <a:gd name="T26" fmla="+- 0 7604 6881"/>
                  <a:gd name="T27" fmla="*/ 7604 h 950"/>
                  <a:gd name="T28" fmla="+- 0 6996 6528"/>
                  <a:gd name="T29" fmla="*/ T28 w 853"/>
                  <a:gd name="T30" fmla="+- 0 7553 6881"/>
                  <a:gd name="T31" fmla="*/ 7553 h 950"/>
                  <a:gd name="T32" fmla="+- 0 7052 6528"/>
                  <a:gd name="T33" fmla="*/ T32 w 853"/>
                  <a:gd name="T34" fmla="+- 0 7498 6881"/>
                  <a:gd name="T35" fmla="*/ 7498 h 950"/>
                  <a:gd name="T36" fmla="+- 0 7104 6528"/>
                  <a:gd name="T37" fmla="*/ T36 w 853"/>
                  <a:gd name="T38" fmla="+- 0 7440 6881"/>
                  <a:gd name="T39" fmla="*/ 7440 h 950"/>
                  <a:gd name="T40" fmla="+- 0 7152 6528"/>
                  <a:gd name="T41" fmla="*/ T40 w 853"/>
                  <a:gd name="T42" fmla="+- 0 7379 6881"/>
                  <a:gd name="T43" fmla="*/ 7379 h 950"/>
                  <a:gd name="T44" fmla="+- 0 7197 6528"/>
                  <a:gd name="T45" fmla="*/ T44 w 853"/>
                  <a:gd name="T46" fmla="+- 0 7316 6881"/>
                  <a:gd name="T47" fmla="*/ 7316 h 950"/>
                  <a:gd name="T48" fmla="+- 0 7238 6528"/>
                  <a:gd name="T49" fmla="*/ T48 w 853"/>
                  <a:gd name="T50" fmla="+- 0 7249 6881"/>
                  <a:gd name="T51" fmla="*/ 7249 h 950"/>
                  <a:gd name="T52" fmla="+- 0 7275 6528"/>
                  <a:gd name="T53" fmla="*/ T52 w 853"/>
                  <a:gd name="T54" fmla="+- 0 7180 6881"/>
                  <a:gd name="T55" fmla="*/ 7180 h 950"/>
                  <a:gd name="T56" fmla="+- 0 7308 6528"/>
                  <a:gd name="T57" fmla="*/ T56 w 853"/>
                  <a:gd name="T58" fmla="+- 0 7109 6881"/>
                  <a:gd name="T59" fmla="*/ 7109 h 950"/>
                  <a:gd name="T60" fmla="+- 0 7337 6528"/>
                  <a:gd name="T61" fmla="*/ T60 w 853"/>
                  <a:gd name="T62" fmla="+- 0 7035 6881"/>
                  <a:gd name="T63" fmla="*/ 7035 h 950"/>
                  <a:gd name="T64" fmla="+- 0 7361 6528"/>
                  <a:gd name="T65" fmla="*/ T64 w 853"/>
                  <a:gd name="T66" fmla="+- 0 6959 6881"/>
                  <a:gd name="T67" fmla="*/ 6959 h 950"/>
                  <a:gd name="T68" fmla="+- 0 7380 6528"/>
                  <a:gd name="T69" fmla="*/ T68 w 853"/>
                  <a:gd name="T70" fmla="+- 0 6881 6881"/>
                  <a:gd name="T71" fmla="*/ 6881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4" y="922"/>
                    </a:lnTo>
                    <a:lnTo>
                      <a:pt x="147" y="890"/>
                    </a:lnTo>
                    <a:lnTo>
                      <a:pt x="216" y="854"/>
                    </a:lnTo>
                    <a:lnTo>
                      <a:pt x="283" y="814"/>
                    </a:lnTo>
                    <a:lnTo>
                      <a:pt x="348" y="770"/>
                    </a:lnTo>
                    <a:lnTo>
                      <a:pt x="410" y="723"/>
                    </a:lnTo>
                    <a:lnTo>
                      <a:pt x="468" y="672"/>
                    </a:lnTo>
                    <a:lnTo>
                      <a:pt x="524" y="617"/>
                    </a:lnTo>
                    <a:lnTo>
                      <a:pt x="576" y="559"/>
                    </a:lnTo>
                    <a:lnTo>
                      <a:pt x="624" y="498"/>
                    </a:lnTo>
                    <a:lnTo>
                      <a:pt x="669" y="435"/>
                    </a:lnTo>
                    <a:lnTo>
                      <a:pt x="710" y="368"/>
                    </a:lnTo>
                    <a:lnTo>
                      <a:pt x="747" y="299"/>
                    </a:lnTo>
                    <a:lnTo>
                      <a:pt x="780" y="228"/>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4" name="Group 13"/>
            <p:cNvGrpSpPr>
              <a:grpSpLocks/>
            </p:cNvGrpSpPr>
            <p:nvPr/>
          </p:nvGrpSpPr>
          <p:grpSpPr bwMode="auto">
            <a:xfrm>
              <a:off x="6394" y="5343"/>
              <a:ext cx="950" cy="853"/>
              <a:chOff x="6394" y="5343"/>
              <a:chExt cx="950" cy="853"/>
            </a:xfrm>
          </p:grpSpPr>
          <p:sp>
            <p:nvSpPr>
              <p:cNvPr id="28" name="Freeform 27"/>
              <p:cNvSpPr>
                <a:spLocks/>
              </p:cNvSpPr>
              <p:nvPr/>
            </p:nvSpPr>
            <p:spPr bwMode="auto">
              <a:xfrm>
                <a:off x="6394" y="5343"/>
                <a:ext cx="950" cy="853"/>
              </a:xfrm>
              <a:custGeom>
                <a:avLst/>
                <a:gdLst>
                  <a:gd name="T0" fmla="+- 0 7343 6394"/>
                  <a:gd name="T1" fmla="*/ T0 w 950"/>
                  <a:gd name="T2" fmla="+- 0 6195 5343"/>
                  <a:gd name="T3" fmla="*/ 6195 h 853"/>
                  <a:gd name="T4" fmla="+- 0 7316 6394"/>
                  <a:gd name="T5" fmla="*/ T4 w 950"/>
                  <a:gd name="T6" fmla="+- 0 6120 5343"/>
                  <a:gd name="T7" fmla="*/ 6120 h 853"/>
                  <a:gd name="T8" fmla="+- 0 7284 6394"/>
                  <a:gd name="T9" fmla="*/ T8 w 950"/>
                  <a:gd name="T10" fmla="+- 0 6048 5343"/>
                  <a:gd name="T11" fmla="*/ 6048 h 853"/>
                  <a:gd name="T12" fmla="+- 0 7248 6394"/>
                  <a:gd name="T13" fmla="*/ T12 w 950"/>
                  <a:gd name="T14" fmla="+- 0 5979 5343"/>
                  <a:gd name="T15" fmla="*/ 5979 h 853"/>
                  <a:gd name="T16" fmla="+- 0 7208 6394"/>
                  <a:gd name="T17" fmla="*/ T16 w 950"/>
                  <a:gd name="T18" fmla="+- 0 5911 5343"/>
                  <a:gd name="T19" fmla="*/ 5911 h 853"/>
                  <a:gd name="T20" fmla="+- 0 7164 6394"/>
                  <a:gd name="T21" fmla="*/ T20 w 950"/>
                  <a:gd name="T22" fmla="+- 0 5847 5343"/>
                  <a:gd name="T23" fmla="*/ 5847 h 853"/>
                  <a:gd name="T24" fmla="+- 0 7117 6394"/>
                  <a:gd name="T25" fmla="*/ T24 w 950"/>
                  <a:gd name="T26" fmla="+- 0 5785 5343"/>
                  <a:gd name="T27" fmla="*/ 5785 h 853"/>
                  <a:gd name="T28" fmla="+- 0 7065 6394"/>
                  <a:gd name="T29" fmla="*/ T28 w 950"/>
                  <a:gd name="T30" fmla="+- 0 5727 5343"/>
                  <a:gd name="T31" fmla="*/ 5727 h 853"/>
                  <a:gd name="T32" fmla="+- 0 7011 6394"/>
                  <a:gd name="T33" fmla="*/ T32 w 950"/>
                  <a:gd name="T34" fmla="+- 0 5671 5343"/>
                  <a:gd name="T35" fmla="*/ 5671 h 853"/>
                  <a:gd name="T36" fmla="+- 0 6953 6394"/>
                  <a:gd name="T37" fmla="*/ T36 w 950"/>
                  <a:gd name="T38" fmla="+- 0 5619 5343"/>
                  <a:gd name="T39" fmla="*/ 5619 h 853"/>
                  <a:gd name="T40" fmla="+- 0 6892 6394"/>
                  <a:gd name="T41" fmla="*/ T40 w 950"/>
                  <a:gd name="T42" fmla="+- 0 5571 5343"/>
                  <a:gd name="T43" fmla="*/ 5571 h 853"/>
                  <a:gd name="T44" fmla="+- 0 6829 6394"/>
                  <a:gd name="T45" fmla="*/ T44 w 950"/>
                  <a:gd name="T46" fmla="+- 0 5526 5343"/>
                  <a:gd name="T47" fmla="*/ 5526 h 853"/>
                  <a:gd name="T48" fmla="+- 0 6762 6394"/>
                  <a:gd name="T49" fmla="*/ T48 w 950"/>
                  <a:gd name="T50" fmla="+- 0 5485 5343"/>
                  <a:gd name="T51" fmla="*/ 5485 h 853"/>
                  <a:gd name="T52" fmla="+- 0 6693 6394"/>
                  <a:gd name="T53" fmla="*/ T52 w 950"/>
                  <a:gd name="T54" fmla="+- 0 5448 5343"/>
                  <a:gd name="T55" fmla="*/ 5448 h 853"/>
                  <a:gd name="T56" fmla="+- 0 6622 6394"/>
                  <a:gd name="T57" fmla="*/ T56 w 950"/>
                  <a:gd name="T58" fmla="+- 0 5415 5343"/>
                  <a:gd name="T59" fmla="*/ 5415 h 853"/>
                  <a:gd name="T60" fmla="+- 0 6548 6394"/>
                  <a:gd name="T61" fmla="*/ T60 w 950"/>
                  <a:gd name="T62" fmla="+- 0 5386 5343"/>
                  <a:gd name="T63" fmla="*/ 5386 h 853"/>
                  <a:gd name="T64" fmla="+- 0 6472 6394"/>
                  <a:gd name="T65" fmla="*/ T64 w 950"/>
                  <a:gd name="T66" fmla="+- 0 5362 5343"/>
                  <a:gd name="T67" fmla="*/ 5362 h 853"/>
                  <a:gd name="T68" fmla="+- 0 6394 6394"/>
                  <a:gd name="T69" fmla="*/ T68 w 950"/>
                  <a:gd name="T70" fmla="+- 0 5343 5343"/>
                  <a:gd name="T71" fmla="*/ 534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7"/>
                    </a:lnTo>
                    <a:lnTo>
                      <a:pt x="890" y="705"/>
                    </a:lnTo>
                    <a:lnTo>
                      <a:pt x="854" y="636"/>
                    </a:lnTo>
                    <a:lnTo>
                      <a:pt x="814" y="568"/>
                    </a:lnTo>
                    <a:lnTo>
                      <a:pt x="770" y="504"/>
                    </a:lnTo>
                    <a:lnTo>
                      <a:pt x="723" y="442"/>
                    </a:lnTo>
                    <a:lnTo>
                      <a:pt x="671" y="384"/>
                    </a:lnTo>
                    <a:lnTo>
                      <a:pt x="617" y="328"/>
                    </a:lnTo>
                    <a:lnTo>
                      <a:pt x="559" y="276"/>
                    </a:lnTo>
                    <a:lnTo>
                      <a:pt x="498" y="228"/>
                    </a:lnTo>
                    <a:lnTo>
                      <a:pt x="435" y="183"/>
                    </a:lnTo>
                    <a:lnTo>
                      <a:pt x="368" y="142"/>
                    </a:lnTo>
                    <a:lnTo>
                      <a:pt x="299" y="105"/>
                    </a:lnTo>
                    <a:lnTo>
                      <a:pt x="228" y="72"/>
                    </a:lnTo>
                    <a:lnTo>
                      <a:pt x="154" y="43"/>
                    </a:lnTo>
                    <a:lnTo>
                      <a:pt x="78" y="19"/>
                    </a:lnTo>
                    <a:lnTo>
                      <a:pt x="0" y="0"/>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5" name="Group 14"/>
            <p:cNvGrpSpPr>
              <a:grpSpLocks/>
            </p:cNvGrpSpPr>
            <p:nvPr/>
          </p:nvGrpSpPr>
          <p:grpSpPr bwMode="auto">
            <a:xfrm>
              <a:off x="4855" y="5380"/>
              <a:ext cx="853" cy="950"/>
              <a:chOff x="4855" y="5380"/>
              <a:chExt cx="853" cy="950"/>
            </a:xfrm>
          </p:grpSpPr>
          <p:sp>
            <p:nvSpPr>
              <p:cNvPr id="27" name="Freeform 26"/>
              <p:cNvSpPr>
                <a:spLocks/>
              </p:cNvSpPr>
              <p:nvPr/>
            </p:nvSpPr>
            <p:spPr bwMode="auto">
              <a:xfrm>
                <a:off x="4855" y="5380"/>
                <a:ext cx="853" cy="950"/>
              </a:xfrm>
              <a:custGeom>
                <a:avLst/>
                <a:gdLst>
                  <a:gd name="T0" fmla="+- 0 5708 4855"/>
                  <a:gd name="T1" fmla="*/ T0 w 853"/>
                  <a:gd name="T2" fmla="+- 0 5380 5380"/>
                  <a:gd name="T3" fmla="*/ 5380 h 950"/>
                  <a:gd name="T4" fmla="+- 0 5633 4855"/>
                  <a:gd name="T5" fmla="*/ T4 w 853"/>
                  <a:gd name="T6" fmla="+- 0 5407 5380"/>
                  <a:gd name="T7" fmla="*/ 5407 h 950"/>
                  <a:gd name="T8" fmla="+- 0 5561 4855"/>
                  <a:gd name="T9" fmla="*/ T8 w 853"/>
                  <a:gd name="T10" fmla="+- 0 5439 5380"/>
                  <a:gd name="T11" fmla="*/ 5439 h 950"/>
                  <a:gd name="T12" fmla="+- 0 5491 4855"/>
                  <a:gd name="T13" fmla="*/ T12 w 853"/>
                  <a:gd name="T14" fmla="+- 0 5475 5380"/>
                  <a:gd name="T15" fmla="*/ 5475 h 950"/>
                  <a:gd name="T16" fmla="+- 0 5424 4855"/>
                  <a:gd name="T17" fmla="*/ T16 w 853"/>
                  <a:gd name="T18" fmla="+- 0 5515 5380"/>
                  <a:gd name="T19" fmla="*/ 5515 h 950"/>
                  <a:gd name="T20" fmla="+- 0 5360 4855"/>
                  <a:gd name="T21" fmla="*/ T20 w 853"/>
                  <a:gd name="T22" fmla="+- 0 5559 5380"/>
                  <a:gd name="T23" fmla="*/ 5559 h 950"/>
                  <a:gd name="T24" fmla="+- 0 5298 4855"/>
                  <a:gd name="T25" fmla="*/ T24 w 853"/>
                  <a:gd name="T26" fmla="+- 0 5606 5380"/>
                  <a:gd name="T27" fmla="*/ 5606 h 950"/>
                  <a:gd name="T28" fmla="+- 0 5240 4855"/>
                  <a:gd name="T29" fmla="*/ T28 w 853"/>
                  <a:gd name="T30" fmla="+- 0 5657 5380"/>
                  <a:gd name="T31" fmla="*/ 5657 h 950"/>
                  <a:gd name="T32" fmla="+- 0 5184 4855"/>
                  <a:gd name="T33" fmla="*/ T32 w 853"/>
                  <a:gd name="T34" fmla="+- 0 5712 5380"/>
                  <a:gd name="T35" fmla="*/ 5712 h 950"/>
                  <a:gd name="T36" fmla="+- 0 5132 4855"/>
                  <a:gd name="T37" fmla="*/ T36 w 853"/>
                  <a:gd name="T38" fmla="+- 0 5770 5380"/>
                  <a:gd name="T39" fmla="*/ 5770 h 950"/>
                  <a:gd name="T40" fmla="+- 0 5084 4855"/>
                  <a:gd name="T41" fmla="*/ T40 w 853"/>
                  <a:gd name="T42" fmla="+- 0 5831 5380"/>
                  <a:gd name="T43" fmla="*/ 5831 h 950"/>
                  <a:gd name="T44" fmla="+- 0 5039 4855"/>
                  <a:gd name="T45" fmla="*/ T44 w 853"/>
                  <a:gd name="T46" fmla="+- 0 5894 5380"/>
                  <a:gd name="T47" fmla="*/ 5894 h 950"/>
                  <a:gd name="T48" fmla="+- 0 4998 4855"/>
                  <a:gd name="T49" fmla="*/ T48 w 853"/>
                  <a:gd name="T50" fmla="+- 0 5961 5380"/>
                  <a:gd name="T51" fmla="*/ 5961 h 950"/>
                  <a:gd name="T52" fmla="+- 0 4961 4855"/>
                  <a:gd name="T53" fmla="*/ T52 w 853"/>
                  <a:gd name="T54" fmla="+- 0 6030 5380"/>
                  <a:gd name="T55" fmla="*/ 6030 h 950"/>
                  <a:gd name="T56" fmla="+- 0 4928 4855"/>
                  <a:gd name="T57" fmla="*/ T56 w 853"/>
                  <a:gd name="T58" fmla="+- 0 6101 5380"/>
                  <a:gd name="T59" fmla="*/ 6101 h 950"/>
                  <a:gd name="T60" fmla="+- 0 4899 4855"/>
                  <a:gd name="T61" fmla="*/ T60 w 853"/>
                  <a:gd name="T62" fmla="+- 0 6175 5380"/>
                  <a:gd name="T63" fmla="*/ 6175 h 950"/>
                  <a:gd name="T64" fmla="+- 0 4875 4855"/>
                  <a:gd name="T65" fmla="*/ T64 w 853"/>
                  <a:gd name="T66" fmla="+- 0 6251 5380"/>
                  <a:gd name="T67" fmla="*/ 6251 h 950"/>
                  <a:gd name="T68" fmla="+- 0 4855 4855"/>
                  <a:gd name="T69" fmla="*/ T68 w 853"/>
                  <a:gd name="T70" fmla="+- 0 6329 5380"/>
                  <a:gd name="T71" fmla="*/ 6329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3" y="0"/>
                    </a:moveTo>
                    <a:lnTo>
                      <a:pt x="778" y="27"/>
                    </a:lnTo>
                    <a:lnTo>
                      <a:pt x="706" y="59"/>
                    </a:lnTo>
                    <a:lnTo>
                      <a:pt x="636" y="95"/>
                    </a:lnTo>
                    <a:lnTo>
                      <a:pt x="569" y="135"/>
                    </a:lnTo>
                    <a:lnTo>
                      <a:pt x="505" y="179"/>
                    </a:lnTo>
                    <a:lnTo>
                      <a:pt x="443" y="226"/>
                    </a:lnTo>
                    <a:lnTo>
                      <a:pt x="385" y="277"/>
                    </a:lnTo>
                    <a:lnTo>
                      <a:pt x="329" y="332"/>
                    </a:lnTo>
                    <a:lnTo>
                      <a:pt x="277" y="390"/>
                    </a:lnTo>
                    <a:lnTo>
                      <a:pt x="229" y="451"/>
                    </a:lnTo>
                    <a:lnTo>
                      <a:pt x="184" y="514"/>
                    </a:lnTo>
                    <a:lnTo>
                      <a:pt x="143" y="581"/>
                    </a:lnTo>
                    <a:lnTo>
                      <a:pt x="106" y="650"/>
                    </a:lnTo>
                    <a:lnTo>
                      <a:pt x="73" y="721"/>
                    </a:lnTo>
                    <a:lnTo>
                      <a:pt x="44" y="795"/>
                    </a:lnTo>
                    <a:lnTo>
                      <a:pt x="20" y="871"/>
                    </a:lnTo>
                    <a:lnTo>
                      <a:pt x="0" y="949"/>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6" name="Group 15"/>
            <p:cNvGrpSpPr>
              <a:grpSpLocks/>
            </p:cNvGrpSpPr>
            <p:nvPr/>
          </p:nvGrpSpPr>
          <p:grpSpPr bwMode="auto">
            <a:xfrm>
              <a:off x="4892" y="7015"/>
              <a:ext cx="950" cy="853"/>
              <a:chOff x="4892" y="7015"/>
              <a:chExt cx="950" cy="853"/>
            </a:xfrm>
          </p:grpSpPr>
          <p:sp>
            <p:nvSpPr>
              <p:cNvPr id="26" name="Freeform 25"/>
              <p:cNvSpPr>
                <a:spLocks/>
              </p:cNvSpPr>
              <p:nvPr/>
            </p:nvSpPr>
            <p:spPr bwMode="auto">
              <a:xfrm>
                <a:off x="4892" y="7015"/>
                <a:ext cx="950" cy="853"/>
              </a:xfrm>
              <a:custGeom>
                <a:avLst/>
                <a:gdLst>
                  <a:gd name="T0" fmla="+- 0 4892 4892"/>
                  <a:gd name="T1" fmla="*/ T0 w 950"/>
                  <a:gd name="T2" fmla="+- 0 7015 7015"/>
                  <a:gd name="T3" fmla="*/ 7015 h 853"/>
                  <a:gd name="T4" fmla="+- 0 4920 4892"/>
                  <a:gd name="T5" fmla="*/ T4 w 950"/>
                  <a:gd name="T6" fmla="+- 0 7090 7015"/>
                  <a:gd name="T7" fmla="*/ 7090 h 853"/>
                  <a:gd name="T8" fmla="+- 0 4952 4892"/>
                  <a:gd name="T9" fmla="*/ T8 w 950"/>
                  <a:gd name="T10" fmla="+- 0 7162 7015"/>
                  <a:gd name="T11" fmla="*/ 7162 h 853"/>
                  <a:gd name="T12" fmla="+- 0 4988 4892"/>
                  <a:gd name="T13" fmla="*/ T12 w 950"/>
                  <a:gd name="T14" fmla="+- 0 7231 7015"/>
                  <a:gd name="T15" fmla="*/ 7231 h 853"/>
                  <a:gd name="T16" fmla="+- 0 5028 4892"/>
                  <a:gd name="T17" fmla="*/ T16 w 950"/>
                  <a:gd name="T18" fmla="+- 0 7299 7015"/>
                  <a:gd name="T19" fmla="*/ 7299 h 853"/>
                  <a:gd name="T20" fmla="+- 0 5072 4892"/>
                  <a:gd name="T21" fmla="*/ T20 w 950"/>
                  <a:gd name="T22" fmla="+- 0 7363 7015"/>
                  <a:gd name="T23" fmla="*/ 7363 h 853"/>
                  <a:gd name="T24" fmla="+- 0 5119 4892"/>
                  <a:gd name="T25" fmla="*/ T24 w 950"/>
                  <a:gd name="T26" fmla="+- 0 7425 7015"/>
                  <a:gd name="T27" fmla="*/ 7425 h 853"/>
                  <a:gd name="T28" fmla="+- 0 5170 4892"/>
                  <a:gd name="T29" fmla="*/ T28 w 950"/>
                  <a:gd name="T30" fmla="+- 0 7483 7015"/>
                  <a:gd name="T31" fmla="*/ 7483 h 853"/>
                  <a:gd name="T32" fmla="+- 0 5225 4892"/>
                  <a:gd name="T33" fmla="*/ T32 w 950"/>
                  <a:gd name="T34" fmla="+- 0 7539 7015"/>
                  <a:gd name="T35" fmla="*/ 7539 h 853"/>
                  <a:gd name="T36" fmla="+- 0 5283 4892"/>
                  <a:gd name="T37" fmla="*/ T36 w 950"/>
                  <a:gd name="T38" fmla="+- 0 7591 7015"/>
                  <a:gd name="T39" fmla="*/ 7591 h 853"/>
                  <a:gd name="T40" fmla="+- 0 5343 4892"/>
                  <a:gd name="T41" fmla="*/ T40 w 950"/>
                  <a:gd name="T42" fmla="+- 0 7639 7015"/>
                  <a:gd name="T43" fmla="*/ 7639 h 853"/>
                  <a:gd name="T44" fmla="+- 0 5407 4892"/>
                  <a:gd name="T45" fmla="*/ T44 w 950"/>
                  <a:gd name="T46" fmla="+- 0 7684 7015"/>
                  <a:gd name="T47" fmla="*/ 7684 h 853"/>
                  <a:gd name="T48" fmla="+- 0 5474 4892"/>
                  <a:gd name="T49" fmla="*/ T48 w 950"/>
                  <a:gd name="T50" fmla="+- 0 7725 7015"/>
                  <a:gd name="T51" fmla="*/ 7725 h 853"/>
                  <a:gd name="T52" fmla="+- 0 5543 4892"/>
                  <a:gd name="T53" fmla="*/ T52 w 950"/>
                  <a:gd name="T54" fmla="+- 0 7762 7015"/>
                  <a:gd name="T55" fmla="*/ 7762 h 853"/>
                  <a:gd name="T56" fmla="+- 0 5614 4892"/>
                  <a:gd name="T57" fmla="*/ T56 w 950"/>
                  <a:gd name="T58" fmla="+- 0 7795 7015"/>
                  <a:gd name="T59" fmla="*/ 7795 h 853"/>
                  <a:gd name="T60" fmla="+- 0 5688 4892"/>
                  <a:gd name="T61" fmla="*/ T60 w 950"/>
                  <a:gd name="T62" fmla="+- 0 7824 7015"/>
                  <a:gd name="T63" fmla="*/ 7824 h 853"/>
                  <a:gd name="T64" fmla="+- 0 5764 4892"/>
                  <a:gd name="T65" fmla="*/ T64 w 950"/>
                  <a:gd name="T66" fmla="+- 0 7848 7015"/>
                  <a:gd name="T67" fmla="*/ 7848 h 853"/>
                  <a:gd name="T68" fmla="+- 0 5842 4892"/>
                  <a:gd name="T69" fmla="*/ T68 w 950"/>
                  <a:gd name="T70" fmla="+- 0 7867 7015"/>
                  <a:gd name="T71" fmla="*/ 7867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5"/>
                    </a:lnTo>
                    <a:lnTo>
                      <a:pt x="60" y="147"/>
                    </a:lnTo>
                    <a:lnTo>
                      <a:pt x="96" y="216"/>
                    </a:lnTo>
                    <a:lnTo>
                      <a:pt x="136" y="284"/>
                    </a:lnTo>
                    <a:lnTo>
                      <a:pt x="180" y="348"/>
                    </a:lnTo>
                    <a:lnTo>
                      <a:pt x="227" y="410"/>
                    </a:lnTo>
                    <a:lnTo>
                      <a:pt x="278" y="468"/>
                    </a:lnTo>
                    <a:lnTo>
                      <a:pt x="333" y="524"/>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7" name="Group 16"/>
            <p:cNvGrpSpPr>
              <a:grpSpLocks/>
            </p:cNvGrpSpPr>
            <p:nvPr/>
          </p:nvGrpSpPr>
          <p:grpSpPr bwMode="auto">
            <a:xfrm>
              <a:off x="7402" y="6466"/>
              <a:ext cx="8" cy="278"/>
              <a:chOff x="7402" y="6466"/>
              <a:chExt cx="8" cy="278"/>
            </a:xfrm>
          </p:grpSpPr>
          <p:sp>
            <p:nvSpPr>
              <p:cNvPr id="25" name="Freeform 24"/>
              <p:cNvSpPr>
                <a:spLocks/>
              </p:cNvSpPr>
              <p:nvPr/>
            </p:nvSpPr>
            <p:spPr bwMode="auto">
              <a:xfrm>
                <a:off x="7402" y="6466"/>
                <a:ext cx="8" cy="278"/>
              </a:xfrm>
              <a:custGeom>
                <a:avLst/>
                <a:gdLst>
                  <a:gd name="T0" fmla="+- 0 7402 7402"/>
                  <a:gd name="T1" fmla="*/ T0 w 8"/>
                  <a:gd name="T2" fmla="+- 0 6744 6466"/>
                  <a:gd name="T3" fmla="*/ 6744 h 278"/>
                  <a:gd name="T4" fmla="+- 0 7406 7402"/>
                  <a:gd name="T5" fmla="*/ T4 w 8"/>
                  <a:gd name="T6" fmla="+- 0 6710 6466"/>
                  <a:gd name="T7" fmla="*/ 6710 h 278"/>
                  <a:gd name="T8" fmla="+- 0 7408 7402"/>
                  <a:gd name="T9" fmla="*/ T8 w 8"/>
                  <a:gd name="T10" fmla="+- 0 6675 6466"/>
                  <a:gd name="T11" fmla="*/ 6675 h 278"/>
                  <a:gd name="T12" fmla="+- 0 7409 7402"/>
                  <a:gd name="T13" fmla="*/ T12 w 8"/>
                  <a:gd name="T14" fmla="+- 0 6640 6466"/>
                  <a:gd name="T15" fmla="*/ 6640 h 278"/>
                  <a:gd name="T16" fmla="+- 0 7410 7402"/>
                  <a:gd name="T17" fmla="*/ T16 w 8"/>
                  <a:gd name="T18" fmla="+- 0 6605 6466"/>
                  <a:gd name="T19" fmla="*/ 6605 h 278"/>
                  <a:gd name="T20" fmla="+- 0 7409 7402"/>
                  <a:gd name="T21" fmla="*/ T20 w 8"/>
                  <a:gd name="T22" fmla="+- 0 6570 6466"/>
                  <a:gd name="T23" fmla="*/ 6570 h 278"/>
                  <a:gd name="T24" fmla="+- 0 7408 7402"/>
                  <a:gd name="T25" fmla="*/ T24 w 8"/>
                  <a:gd name="T26" fmla="+- 0 6535 6466"/>
                  <a:gd name="T27" fmla="*/ 6535 h 278"/>
                  <a:gd name="T28" fmla="+- 0 7406 7402"/>
                  <a:gd name="T29" fmla="*/ T28 w 8"/>
                  <a:gd name="T30" fmla="+- 0 6500 6466"/>
                  <a:gd name="T31" fmla="*/ 6500 h 278"/>
                  <a:gd name="T32" fmla="+- 0 7402 7402"/>
                  <a:gd name="T33" fmla="*/ T32 w 8"/>
                  <a:gd name="T34" fmla="+- 0 6466 6466"/>
                  <a:gd name="T35" fmla="*/ 6466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4" y="244"/>
                    </a:lnTo>
                    <a:lnTo>
                      <a:pt x="6" y="209"/>
                    </a:lnTo>
                    <a:lnTo>
                      <a:pt x="7" y="174"/>
                    </a:lnTo>
                    <a:lnTo>
                      <a:pt x="8" y="139"/>
                    </a:lnTo>
                    <a:lnTo>
                      <a:pt x="7" y="104"/>
                    </a:lnTo>
                    <a:lnTo>
                      <a:pt x="6" y="69"/>
                    </a:lnTo>
                    <a:lnTo>
                      <a:pt x="4" y="34"/>
                    </a:lnTo>
                    <a:lnTo>
                      <a:pt x="0" y="0"/>
                    </a:lnTo>
                  </a:path>
                </a:pathLst>
              </a:custGeom>
              <a:noFill/>
              <a:ln w="22860">
                <a:solidFill>
                  <a:srgbClr val="58595B"/>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8" name="Group 17"/>
            <p:cNvGrpSpPr>
              <a:grpSpLocks/>
            </p:cNvGrpSpPr>
            <p:nvPr/>
          </p:nvGrpSpPr>
          <p:grpSpPr bwMode="auto">
            <a:xfrm>
              <a:off x="5979" y="5313"/>
              <a:ext cx="278" cy="8"/>
              <a:chOff x="5979" y="5313"/>
              <a:chExt cx="278" cy="8"/>
            </a:xfrm>
          </p:grpSpPr>
          <p:sp>
            <p:nvSpPr>
              <p:cNvPr id="24" name="Freeform 23"/>
              <p:cNvSpPr>
                <a:spLocks/>
              </p:cNvSpPr>
              <p:nvPr/>
            </p:nvSpPr>
            <p:spPr bwMode="auto">
              <a:xfrm>
                <a:off x="5979" y="5313"/>
                <a:ext cx="278" cy="8"/>
              </a:xfrm>
              <a:custGeom>
                <a:avLst/>
                <a:gdLst>
                  <a:gd name="T0" fmla="+- 0 6257 5979"/>
                  <a:gd name="T1" fmla="*/ T0 w 278"/>
                  <a:gd name="T2" fmla="+- 0 5320 5313"/>
                  <a:gd name="T3" fmla="*/ 5320 h 8"/>
                  <a:gd name="T4" fmla="+- 0 6222 5979"/>
                  <a:gd name="T5" fmla="*/ T4 w 278"/>
                  <a:gd name="T6" fmla="+- 0 5317 5313"/>
                  <a:gd name="T7" fmla="*/ 5317 h 8"/>
                  <a:gd name="T8" fmla="+- 0 6188 5979"/>
                  <a:gd name="T9" fmla="*/ T8 w 278"/>
                  <a:gd name="T10" fmla="+- 0 5315 5313"/>
                  <a:gd name="T11" fmla="*/ 5315 h 8"/>
                  <a:gd name="T12" fmla="+- 0 6153 5979"/>
                  <a:gd name="T13" fmla="*/ T12 w 278"/>
                  <a:gd name="T14" fmla="+- 0 5313 5313"/>
                  <a:gd name="T15" fmla="*/ 5313 h 8"/>
                  <a:gd name="T16" fmla="+- 0 6118 5979"/>
                  <a:gd name="T17" fmla="*/ T16 w 278"/>
                  <a:gd name="T18" fmla="+- 0 5313 5313"/>
                  <a:gd name="T19" fmla="*/ 5313 h 8"/>
                  <a:gd name="T20" fmla="+- 0 6083 5979"/>
                  <a:gd name="T21" fmla="*/ T20 w 278"/>
                  <a:gd name="T22" fmla="+- 0 5313 5313"/>
                  <a:gd name="T23" fmla="*/ 5313 h 8"/>
                  <a:gd name="T24" fmla="+- 0 6048 5979"/>
                  <a:gd name="T25" fmla="*/ T24 w 278"/>
                  <a:gd name="T26" fmla="+- 0 5315 5313"/>
                  <a:gd name="T27" fmla="*/ 5315 h 8"/>
                  <a:gd name="T28" fmla="+- 0 6013 5979"/>
                  <a:gd name="T29" fmla="*/ T28 w 278"/>
                  <a:gd name="T30" fmla="+- 0 5317 5313"/>
                  <a:gd name="T31" fmla="*/ 5317 h 8"/>
                  <a:gd name="T32" fmla="+- 0 5979 5979"/>
                  <a:gd name="T33" fmla="*/ T32 w 278"/>
                  <a:gd name="T34" fmla="+- 0 5320 5313"/>
                  <a:gd name="T35" fmla="*/ 5320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0"/>
                    </a:lnTo>
                    <a:lnTo>
                      <a:pt x="139" y="0"/>
                    </a:lnTo>
                    <a:lnTo>
                      <a:pt x="104" y="0"/>
                    </a:lnTo>
                    <a:lnTo>
                      <a:pt x="69" y="2"/>
                    </a:lnTo>
                    <a:lnTo>
                      <a:pt x="34" y="4"/>
                    </a:lnTo>
                    <a:lnTo>
                      <a:pt x="0" y="7"/>
                    </a:lnTo>
                  </a:path>
                </a:pathLst>
              </a:custGeom>
              <a:noFill/>
              <a:ln w="22860">
                <a:solidFill>
                  <a:srgbClr val="58595B"/>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9" name="Group 18"/>
            <p:cNvGrpSpPr>
              <a:grpSpLocks/>
            </p:cNvGrpSpPr>
            <p:nvPr/>
          </p:nvGrpSpPr>
          <p:grpSpPr bwMode="auto">
            <a:xfrm>
              <a:off x="4826" y="6466"/>
              <a:ext cx="8" cy="278"/>
              <a:chOff x="4826" y="6466"/>
              <a:chExt cx="8" cy="278"/>
            </a:xfrm>
          </p:grpSpPr>
          <p:sp>
            <p:nvSpPr>
              <p:cNvPr id="23" name="Freeform 22"/>
              <p:cNvSpPr>
                <a:spLocks/>
              </p:cNvSpPr>
              <p:nvPr/>
            </p:nvSpPr>
            <p:spPr bwMode="auto">
              <a:xfrm>
                <a:off x="4826" y="6466"/>
                <a:ext cx="8" cy="278"/>
              </a:xfrm>
              <a:custGeom>
                <a:avLst/>
                <a:gdLst>
                  <a:gd name="T0" fmla="+- 0 4833 4826"/>
                  <a:gd name="T1" fmla="*/ T0 w 8"/>
                  <a:gd name="T2" fmla="+- 0 6466 6466"/>
                  <a:gd name="T3" fmla="*/ 6466 h 278"/>
                  <a:gd name="T4" fmla="+- 0 4830 4826"/>
                  <a:gd name="T5" fmla="*/ T4 w 8"/>
                  <a:gd name="T6" fmla="+- 0 6500 6466"/>
                  <a:gd name="T7" fmla="*/ 6500 h 278"/>
                  <a:gd name="T8" fmla="+- 0 4828 4826"/>
                  <a:gd name="T9" fmla="*/ T8 w 8"/>
                  <a:gd name="T10" fmla="+- 0 6535 6466"/>
                  <a:gd name="T11" fmla="*/ 6535 h 278"/>
                  <a:gd name="T12" fmla="+- 0 4826 4826"/>
                  <a:gd name="T13" fmla="*/ T12 w 8"/>
                  <a:gd name="T14" fmla="+- 0 6570 6466"/>
                  <a:gd name="T15" fmla="*/ 6570 h 278"/>
                  <a:gd name="T16" fmla="+- 0 4826 4826"/>
                  <a:gd name="T17" fmla="*/ T16 w 8"/>
                  <a:gd name="T18" fmla="+- 0 6605 6466"/>
                  <a:gd name="T19" fmla="*/ 6605 h 278"/>
                  <a:gd name="T20" fmla="+- 0 4826 4826"/>
                  <a:gd name="T21" fmla="*/ T20 w 8"/>
                  <a:gd name="T22" fmla="+- 0 6640 6466"/>
                  <a:gd name="T23" fmla="*/ 6640 h 278"/>
                  <a:gd name="T24" fmla="+- 0 4828 4826"/>
                  <a:gd name="T25" fmla="*/ T24 w 8"/>
                  <a:gd name="T26" fmla="+- 0 6675 6466"/>
                  <a:gd name="T27" fmla="*/ 6675 h 278"/>
                  <a:gd name="T28" fmla="+- 0 4830 4826"/>
                  <a:gd name="T29" fmla="*/ T28 w 8"/>
                  <a:gd name="T30" fmla="+- 0 6710 6466"/>
                  <a:gd name="T31" fmla="*/ 6710 h 278"/>
                  <a:gd name="T32" fmla="+- 0 4833 4826"/>
                  <a:gd name="T33" fmla="*/ T32 w 8"/>
                  <a:gd name="T34" fmla="+- 0 6744 6466"/>
                  <a:gd name="T35" fmla="*/ 6744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4"/>
                    </a:lnTo>
                    <a:lnTo>
                      <a:pt x="0" y="139"/>
                    </a:lnTo>
                    <a:lnTo>
                      <a:pt x="0" y="174"/>
                    </a:lnTo>
                    <a:lnTo>
                      <a:pt x="2" y="209"/>
                    </a:lnTo>
                    <a:lnTo>
                      <a:pt x="4" y="244"/>
                    </a:lnTo>
                    <a:lnTo>
                      <a:pt x="7" y="278"/>
                    </a:lnTo>
                  </a:path>
                </a:pathLst>
              </a:custGeom>
              <a:noFill/>
              <a:ln w="22860">
                <a:solidFill>
                  <a:srgbClr val="58595B"/>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0" name="Group 19"/>
            <p:cNvGrpSpPr>
              <a:grpSpLocks/>
            </p:cNvGrpSpPr>
            <p:nvPr/>
          </p:nvGrpSpPr>
          <p:grpSpPr bwMode="auto">
            <a:xfrm>
              <a:off x="1261" y="2439"/>
              <a:ext cx="9718" cy="6895"/>
              <a:chOff x="1261" y="2439"/>
              <a:chExt cx="9718" cy="6895"/>
            </a:xfrm>
          </p:grpSpPr>
          <p:sp>
            <p:nvSpPr>
              <p:cNvPr id="21" name="Freeform 20"/>
              <p:cNvSpPr>
                <a:spLocks/>
              </p:cNvSpPr>
              <p:nvPr/>
            </p:nvSpPr>
            <p:spPr bwMode="auto">
              <a:xfrm>
                <a:off x="5979" y="7890"/>
                <a:ext cx="278" cy="8"/>
              </a:xfrm>
              <a:custGeom>
                <a:avLst/>
                <a:gdLst>
                  <a:gd name="T0" fmla="+- 0 5979 5979"/>
                  <a:gd name="T1" fmla="*/ T0 w 278"/>
                  <a:gd name="T2" fmla="+- 0 7890 7890"/>
                  <a:gd name="T3" fmla="*/ 7890 h 8"/>
                  <a:gd name="T4" fmla="+- 0 6013 5979"/>
                  <a:gd name="T5" fmla="*/ T4 w 278"/>
                  <a:gd name="T6" fmla="+- 0 7893 7890"/>
                  <a:gd name="T7" fmla="*/ 7893 h 8"/>
                  <a:gd name="T8" fmla="+- 0 6048 5979"/>
                  <a:gd name="T9" fmla="*/ T8 w 278"/>
                  <a:gd name="T10" fmla="+- 0 7895 7890"/>
                  <a:gd name="T11" fmla="*/ 7895 h 8"/>
                  <a:gd name="T12" fmla="+- 0 6083 5979"/>
                  <a:gd name="T13" fmla="*/ T12 w 278"/>
                  <a:gd name="T14" fmla="+- 0 7896 7890"/>
                  <a:gd name="T15" fmla="*/ 7896 h 8"/>
                  <a:gd name="T16" fmla="+- 0 6118 5979"/>
                  <a:gd name="T17" fmla="*/ T16 w 278"/>
                  <a:gd name="T18" fmla="+- 0 7897 7890"/>
                  <a:gd name="T19" fmla="*/ 7897 h 8"/>
                  <a:gd name="T20" fmla="+- 0 6153 5979"/>
                  <a:gd name="T21" fmla="*/ T20 w 278"/>
                  <a:gd name="T22" fmla="+- 0 7896 7890"/>
                  <a:gd name="T23" fmla="*/ 7896 h 8"/>
                  <a:gd name="T24" fmla="+- 0 6188 5979"/>
                  <a:gd name="T25" fmla="*/ T24 w 278"/>
                  <a:gd name="T26" fmla="+- 0 7895 7890"/>
                  <a:gd name="T27" fmla="*/ 7895 h 8"/>
                  <a:gd name="T28" fmla="+- 0 6222 5979"/>
                  <a:gd name="T29" fmla="*/ T28 w 278"/>
                  <a:gd name="T30" fmla="+- 0 7893 7890"/>
                  <a:gd name="T31" fmla="*/ 7893 h 8"/>
                  <a:gd name="T32" fmla="+- 0 6257 5979"/>
                  <a:gd name="T33" fmla="*/ T32 w 278"/>
                  <a:gd name="T34" fmla="+- 0 7890 7890"/>
                  <a:gd name="T35" fmla="*/ 7890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5"/>
                    </a:lnTo>
                    <a:lnTo>
                      <a:pt x="104" y="6"/>
                    </a:lnTo>
                    <a:lnTo>
                      <a:pt x="139" y="7"/>
                    </a:lnTo>
                    <a:lnTo>
                      <a:pt x="174" y="6"/>
                    </a:lnTo>
                    <a:lnTo>
                      <a:pt x="209" y="5"/>
                    </a:lnTo>
                    <a:lnTo>
                      <a:pt x="243" y="3"/>
                    </a:lnTo>
                    <a:lnTo>
                      <a:pt x="278" y="0"/>
                    </a:lnTo>
                  </a:path>
                </a:pathLst>
              </a:custGeom>
              <a:noFill/>
              <a:ln w="22860">
                <a:solidFill>
                  <a:srgbClr val="58595B"/>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pic>
            <p:nvPicPr>
              <p:cNvPr id="22" name="Picture 21" descr="Another image of the model similar to the one described on page 13, but only the Foundation section at the base of the equilateral triangle is visible. The wording for the other 3 groups is not visible. In the Foundation section it says: Drive the Strategy. Vision. Leadership. Structu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 y="2439"/>
                <a:ext cx="9718" cy="6895"/>
              </a:xfrm>
              <a:prstGeom prst="rect">
                <a:avLst/>
              </a:prstGeom>
              <a:noFill/>
              <a:ln>
                <a:noFill/>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solidFill>
                      <a:srgbClr val="FFFFFF"/>
                    </a:solidFill>
                  </a14:hiddenFill>
                </a:ex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w="9525">
                    <a:solidFill>
                      <a:srgbClr val="000000"/>
                    </a:solidFill>
                    <a:miter lim="800000"/>
                    <a:headEnd/>
                    <a:tailEnd/>
                  </a14:hiddenLine>
                </a:ext>
              </a:extLst>
            </p:spPr>
          </p:pic>
        </p:grpSp>
      </p:gr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2:  Leadership and Accountability</a:t>
            </a:r>
            <a:endParaRPr lang="en-US" sz="3600" dirty="0"/>
          </a:p>
        </p:txBody>
      </p:sp>
    </p:spTree>
    <p:extLst>
      <p:ext uri="{BB962C8B-B14F-4D97-AF65-F5344CB8AC3E}">
        <p14:creationId xmlns:p14="http://schemas.microsoft.com/office/powerpoint/2010/main" val="420544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969328" y="948690"/>
            <a:ext cx="7123112" cy="1673225"/>
          </a:xfrm>
        </p:spPr>
        <p:txBody>
          <a:bodyPr>
            <a:noAutofit/>
          </a:bodyPr>
          <a:lstStyle/>
          <a:p>
            <a:pPr marL="0" indent="0" algn="ctr">
              <a:buNone/>
            </a:pPr>
            <a:r>
              <a:rPr lang="en-US" sz="3200" b="1" i="1" dirty="0">
                <a:solidFill>
                  <a:schemeClr val="tx1">
                    <a:lumMod val="65000"/>
                    <a:lumOff val="35000"/>
                  </a:schemeClr>
                </a:solidFill>
                <a:latin typeface="Calibri" pitchFamily="34" charset="0"/>
                <a:cs typeface="Calibri" pitchFamily="34" charset="0"/>
              </a:rPr>
              <a:t>Helping to ensure that diversity and inclusion work is done at the highest quality level possible</a:t>
            </a:r>
          </a:p>
        </p:txBody>
      </p:sp>
    </p:spTree>
    <p:extLst>
      <p:ext uri="{BB962C8B-B14F-4D97-AF65-F5344CB8AC3E}">
        <p14:creationId xmlns:p14="http://schemas.microsoft.com/office/powerpoint/2010/main" val="3497875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46607"/>
            <a:ext cx="8520600" cy="3807772"/>
          </a:xfrm>
        </p:spPr>
        <p:txBody>
          <a:bodyPr/>
          <a:lstStyle/>
          <a:p>
            <a:pPr>
              <a:spcAft>
                <a:spcPts val="2400"/>
              </a:spcAft>
            </a:pPr>
            <a:r>
              <a:rPr lang="en-US" sz="2200" i="1" dirty="0"/>
              <a:t>Action: Provide dedicated support and structure with authority </a:t>
            </a:r>
            <a:br>
              <a:rPr lang="en-US" sz="2200" i="1" dirty="0"/>
            </a:br>
            <a:r>
              <a:rPr lang="en-US" sz="2200" i="1" dirty="0"/>
              <a:t>and budget to effectively implement </a:t>
            </a:r>
            <a:r>
              <a:rPr lang="en-US" sz="2200" i="1" dirty="0" err="1"/>
              <a:t>D&amp;I</a:t>
            </a:r>
            <a:r>
              <a:rPr lang="en-US" sz="2200" i="1" dirty="0"/>
              <a:t>.</a:t>
            </a:r>
          </a:p>
          <a:p>
            <a:pPr lvl="0" algn="l"/>
            <a:r>
              <a:rPr lang="en-US" sz="2000" dirty="0"/>
              <a:t>☐ </a:t>
            </a:r>
            <a:r>
              <a:rPr lang="en-US" sz="2000" b="1" dirty="0"/>
              <a:t>3.1 </a:t>
            </a:r>
            <a:r>
              <a:rPr lang="en-US" sz="2000" dirty="0"/>
              <a:t>The most senior </a:t>
            </a:r>
            <a:r>
              <a:rPr lang="en-US" sz="2000" dirty="0" err="1"/>
              <a:t>D&amp;I</a:t>
            </a:r>
            <a:r>
              <a:rPr lang="en-US" sz="2000" dirty="0"/>
              <a:t> professional is an equal and influential partner on the senior leadership team.</a:t>
            </a:r>
          </a:p>
          <a:p>
            <a:pPr lvl="0" algn="l"/>
            <a:r>
              <a:rPr lang="en-US" sz="2000" dirty="0"/>
              <a:t>☐ </a:t>
            </a:r>
            <a:r>
              <a:rPr lang="en-US" sz="2000" b="1" dirty="0"/>
              <a:t>3.4 </a:t>
            </a:r>
            <a:r>
              <a:rPr lang="en-US" sz="2000" dirty="0" err="1"/>
              <a:t>D&amp;I</a:t>
            </a:r>
            <a:r>
              <a:rPr lang="en-US" sz="2000" dirty="0"/>
              <a:t> is well integrated into core organizational systems and practices. </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grpSp>
        <p:nvGrpSpPr>
          <p:cNvPr id="7" name="Group 6"/>
          <p:cNvGrpSpPr>
            <a:grpSpLocks/>
          </p:cNvGrpSpPr>
          <p:nvPr/>
        </p:nvGrpSpPr>
        <p:grpSpPr bwMode="auto">
          <a:xfrm>
            <a:off x="7751571" y="5235169"/>
            <a:ext cx="1261203" cy="1043437"/>
            <a:chOff x="1185" y="1671"/>
            <a:chExt cx="9869" cy="7663"/>
          </a:xfrm>
        </p:grpSpPr>
        <p:grpSp>
          <p:nvGrpSpPr>
            <p:cNvPr id="8" name="Group 7"/>
            <p:cNvGrpSpPr>
              <a:grpSpLocks/>
            </p:cNvGrpSpPr>
            <p:nvPr/>
          </p:nvGrpSpPr>
          <p:grpSpPr bwMode="auto">
            <a:xfrm>
              <a:off x="1185" y="1671"/>
              <a:ext cx="9869" cy="7554"/>
              <a:chOff x="1185" y="1671"/>
              <a:chExt cx="9869" cy="7554"/>
            </a:xfrm>
          </p:grpSpPr>
          <p:sp>
            <p:nvSpPr>
              <p:cNvPr id="34" name="Freeform 33"/>
              <p:cNvSpPr>
                <a:spLocks/>
              </p:cNvSpPr>
              <p:nvPr/>
            </p:nvSpPr>
            <p:spPr bwMode="auto">
              <a:xfrm>
                <a:off x="1185" y="1671"/>
                <a:ext cx="9869" cy="7554"/>
              </a:xfrm>
              <a:custGeom>
                <a:avLst/>
                <a:gdLst>
                  <a:gd name="T0" fmla="+- 0 6160 1185"/>
                  <a:gd name="T1" fmla="*/ T0 w 9869"/>
                  <a:gd name="T2" fmla="+- 0 1671 1671"/>
                  <a:gd name="T3" fmla="*/ 1671 h 7554"/>
                  <a:gd name="T4" fmla="+- 0 6095 1185"/>
                  <a:gd name="T5" fmla="*/ T4 w 9869"/>
                  <a:gd name="T6" fmla="+- 0 1697 1671"/>
                  <a:gd name="T7" fmla="*/ 1697 h 7554"/>
                  <a:gd name="T8" fmla="+- 0 6023 1185"/>
                  <a:gd name="T9" fmla="*/ T8 w 9869"/>
                  <a:gd name="T10" fmla="+- 0 1775 1671"/>
                  <a:gd name="T11" fmla="*/ 1775 h 7554"/>
                  <a:gd name="T12" fmla="+- 0 5981 1185"/>
                  <a:gd name="T13" fmla="*/ T12 w 9869"/>
                  <a:gd name="T14" fmla="+- 0 1833 1671"/>
                  <a:gd name="T15" fmla="*/ 1833 h 7554"/>
                  <a:gd name="T16" fmla="+- 0 5934 1185"/>
                  <a:gd name="T17" fmla="*/ T16 w 9869"/>
                  <a:gd name="T18" fmla="+- 0 1904 1671"/>
                  <a:gd name="T19" fmla="*/ 1904 h 7554"/>
                  <a:gd name="T20" fmla="+- 0 5882 1185"/>
                  <a:gd name="T21" fmla="*/ T20 w 9869"/>
                  <a:gd name="T22" fmla="+- 0 1987 1671"/>
                  <a:gd name="T23" fmla="*/ 1987 h 7554"/>
                  <a:gd name="T24" fmla="+- 0 5822 1185"/>
                  <a:gd name="T25" fmla="*/ T24 w 9869"/>
                  <a:gd name="T26" fmla="+- 0 2084 1671"/>
                  <a:gd name="T27" fmla="*/ 2084 h 7554"/>
                  <a:gd name="T28" fmla="+- 0 1577 1185"/>
                  <a:gd name="T29" fmla="*/ T28 w 9869"/>
                  <a:gd name="T30" fmla="+- 0 8427 1671"/>
                  <a:gd name="T31" fmla="*/ 8427 h 7554"/>
                  <a:gd name="T32" fmla="+- 0 1504 1185"/>
                  <a:gd name="T33" fmla="*/ T32 w 9869"/>
                  <a:gd name="T34" fmla="+- 0 8531 1671"/>
                  <a:gd name="T35" fmla="*/ 8531 h 7554"/>
                  <a:gd name="T36" fmla="+- 0 1439 1185"/>
                  <a:gd name="T37" fmla="*/ T36 w 9869"/>
                  <a:gd name="T38" fmla="+- 0 8625 1671"/>
                  <a:gd name="T39" fmla="*/ 8625 h 7554"/>
                  <a:gd name="T40" fmla="+- 0 1380 1185"/>
                  <a:gd name="T41" fmla="*/ T40 w 9869"/>
                  <a:gd name="T42" fmla="+- 0 8711 1671"/>
                  <a:gd name="T43" fmla="*/ 8711 h 7554"/>
                  <a:gd name="T44" fmla="+- 0 1329 1185"/>
                  <a:gd name="T45" fmla="*/ T44 w 9869"/>
                  <a:gd name="T46" fmla="+- 0 8788 1671"/>
                  <a:gd name="T47" fmla="*/ 8788 h 7554"/>
                  <a:gd name="T48" fmla="+- 0 1286 1185"/>
                  <a:gd name="T49" fmla="*/ T48 w 9869"/>
                  <a:gd name="T50" fmla="+- 0 8857 1671"/>
                  <a:gd name="T51" fmla="*/ 8857 h 7554"/>
                  <a:gd name="T52" fmla="+- 0 1250 1185"/>
                  <a:gd name="T53" fmla="*/ T52 w 9869"/>
                  <a:gd name="T54" fmla="+- 0 8918 1671"/>
                  <a:gd name="T55" fmla="*/ 8918 h 7554"/>
                  <a:gd name="T56" fmla="+- 0 1222 1185"/>
                  <a:gd name="T57" fmla="*/ T56 w 9869"/>
                  <a:gd name="T58" fmla="+- 0 8972 1671"/>
                  <a:gd name="T59" fmla="*/ 8972 h 7554"/>
                  <a:gd name="T60" fmla="+- 0 1189 1185"/>
                  <a:gd name="T61" fmla="*/ T60 w 9869"/>
                  <a:gd name="T62" fmla="+- 0 9060 1671"/>
                  <a:gd name="T63" fmla="*/ 9060 h 7554"/>
                  <a:gd name="T64" fmla="+- 0 1185 1185"/>
                  <a:gd name="T65" fmla="*/ T64 w 9869"/>
                  <a:gd name="T66" fmla="+- 0 9095 1671"/>
                  <a:gd name="T67" fmla="*/ 9095 h 7554"/>
                  <a:gd name="T68" fmla="+- 0 1189 1185"/>
                  <a:gd name="T69" fmla="*/ T68 w 9869"/>
                  <a:gd name="T70" fmla="+- 0 9125 1671"/>
                  <a:gd name="T71" fmla="*/ 9125 h 7554"/>
                  <a:gd name="T72" fmla="+- 0 1253 1185"/>
                  <a:gd name="T73" fmla="*/ T72 w 9869"/>
                  <a:gd name="T74" fmla="+- 0 9186 1671"/>
                  <a:gd name="T75" fmla="*/ 9186 h 7554"/>
                  <a:gd name="T76" fmla="+- 0 1339 1185"/>
                  <a:gd name="T77" fmla="*/ T76 w 9869"/>
                  <a:gd name="T78" fmla="+- 0 9209 1671"/>
                  <a:gd name="T79" fmla="*/ 9209 h 7554"/>
                  <a:gd name="T80" fmla="+- 0 1462 1185"/>
                  <a:gd name="T81" fmla="*/ T80 w 9869"/>
                  <a:gd name="T82" fmla="+- 0 9220 1671"/>
                  <a:gd name="T83" fmla="*/ 9220 h 7554"/>
                  <a:gd name="T84" fmla="+- 0 1538 1185"/>
                  <a:gd name="T85" fmla="*/ T84 w 9869"/>
                  <a:gd name="T86" fmla="+- 0 9223 1671"/>
                  <a:gd name="T87" fmla="*/ 9223 h 7554"/>
                  <a:gd name="T88" fmla="+- 0 1623 1185"/>
                  <a:gd name="T89" fmla="*/ T88 w 9869"/>
                  <a:gd name="T90" fmla="+- 0 9224 1671"/>
                  <a:gd name="T91" fmla="*/ 9224 h 7554"/>
                  <a:gd name="T92" fmla="+- 0 10488 1185"/>
                  <a:gd name="T93" fmla="*/ T92 w 9869"/>
                  <a:gd name="T94" fmla="+- 0 9225 1671"/>
                  <a:gd name="T95" fmla="*/ 9225 h 7554"/>
                  <a:gd name="T96" fmla="+- 0 10663 1185"/>
                  <a:gd name="T97" fmla="*/ T96 w 9869"/>
                  <a:gd name="T98" fmla="+- 0 9209 1671"/>
                  <a:gd name="T99" fmla="*/ 9209 h 7554"/>
                  <a:gd name="T100" fmla="+- 0 10738 1185"/>
                  <a:gd name="T101" fmla="*/ T100 w 9869"/>
                  <a:gd name="T102" fmla="+- 0 9202 1671"/>
                  <a:gd name="T103" fmla="*/ 9202 h 7554"/>
                  <a:gd name="T104" fmla="+- 0 10806 1185"/>
                  <a:gd name="T105" fmla="*/ T104 w 9869"/>
                  <a:gd name="T106" fmla="+- 0 9193 1671"/>
                  <a:gd name="T107" fmla="*/ 9193 h 7554"/>
                  <a:gd name="T108" fmla="+- 0 10915 1185"/>
                  <a:gd name="T109" fmla="*/ T108 w 9869"/>
                  <a:gd name="T110" fmla="+- 0 9171 1671"/>
                  <a:gd name="T111" fmla="*/ 9171 h 7554"/>
                  <a:gd name="T112" fmla="+- 0 10993 1185"/>
                  <a:gd name="T113" fmla="*/ T112 w 9869"/>
                  <a:gd name="T114" fmla="+- 0 9141 1671"/>
                  <a:gd name="T115" fmla="*/ 9141 h 7554"/>
                  <a:gd name="T116" fmla="+- 0 11039 1185"/>
                  <a:gd name="T117" fmla="*/ T116 w 9869"/>
                  <a:gd name="T118" fmla="+- 0 9097 1671"/>
                  <a:gd name="T119" fmla="*/ 9097 h 7554"/>
                  <a:gd name="T120" fmla="+- 0 11054 1185"/>
                  <a:gd name="T121" fmla="*/ T120 w 9869"/>
                  <a:gd name="T122" fmla="+- 0 9036 1671"/>
                  <a:gd name="T123" fmla="*/ 9036 h 7554"/>
                  <a:gd name="T124" fmla="+- 0 11049 1185"/>
                  <a:gd name="T125" fmla="*/ T124 w 9869"/>
                  <a:gd name="T126" fmla="+- 0 8998 1671"/>
                  <a:gd name="T127" fmla="*/ 8998 h 7554"/>
                  <a:gd name="T128" fmla="+- 0 11017 1185"/>
                  <a:gd name="T129" fmla="*/ T128 w 9869"/>
                  <a:gd name="T130" fmla="+- 0 8905 1671"/>
                  <a:gd name="T131" fmla="*/ 8905 h 7554"/>
                  <a:gd name="T132" fmla="+- 0 10990 1185"/>
                  <a:gd name="T133" fmla="*/ T132 w 9869"/>
                  <a:gd name="T134" fmla="+- 0 8848 1671"/>
                  <a:gd name="T135" fmla="*/ 8848 h 7554"/>
                  <a:gd name="T136" fmla="+- 0 10955 1185"/>
                  <a:gd name="T137" fmla="*/ T136 w 9869"/>
                  <a:gd name="T138" fmla="+- 0 8784 1671"/>
                  <a:gd name="T139" fmla="*/ 8784 h 7554"/>
                  <a:gd name="T140" fmla="+- 0 10913 1185"/>
                  <a:gd name="T141" fmla="*/ T140 w 9869"/>
                  <a:gd name="T142" fmla="+- 0 8713 1671"/>
                  <a:gd name="T143" fmla="*/ 8713 h 7554"/>
                  <a:gd name="T144" fmla="+- 0 10863 1185"/>
                  <a:gd name="T145" fmla="*/ T144 w 9869"/>
                  <a:gd name="T146" fmla="+- 0 8633 1671"/>
                  <a:gd name="T147" fmla="*/ 8633 h 7554"/>
                  <a:gd name="T148" fmla="+- 0 10805 1185"/>
                  <a:gd name="T149" fmla="*/ T148 w 9869"/>
                  <a:gd name="T150" fmla="+- 0 8545 1671"/>
                  <a:gd name="T151" fmla="*/ 8545 h 7554"/>
                  <a:gd name="T152" fmla="+- 0 10741 1185"/>
                  <a:gd name="T153" fmla="*/ T152 w 9869"/>
                  <a:gd name="T154" fmla="+- 0 8447 1671"/>
                  <a:gd name="T155" fmla="*/ 8447 h 7554"/>
                  <a:gd name="T156" fmla="+- 0 6498 1185"/>
                  <a:gd name="T157" fmla="*/ T156 w 9869"/>
                  <a:gd name="T158" fmla="+- 0 2084 1671"/>
                  <a:gd name="T159" fmla="*/ 2084 h 7554"/>
                  <a:gd name="T160" fmla="+- 0 6438 1185"/>
                  <a:gd name="T161" fmla="*/ T160 w 9869"/>
                  <a:gd name="T162" fmla="+- 0 1987 1671"/>
                  <a:gd name="T163" fmla="*/ 1987 h 7554"/>
                  <a:gd name="T164" fmla="+- 0 6385 1185"/>
                  <a:gd name="T165" fmla="*/ T164 w 9869"/>
                  <a:gd name="T166" fmla="+- 0 1904 1671"/>
                  <a:gd name="T167" fmla="*/ 1904 h 7554"/>
                  <a:gd name="T168" fmla="+- 0 6339 1185"/>
                  <a:gd name="T169" fmla="*/ T168 w 9869"/>
                  <a:gd name="T170" fmla="+- 0 1833 1671"/>
                  <a:gd name="T171" fmla="*/ 1833 h 7554"/>
                  <a:gd name="T172" fmla="+- 0 6297 1185"/>
                  <a:gd name="T173" fmla="*/ T172 w 9869"/>
                  <a:gd name="T174" fmla="+- 0 1775 1671"/>
                  <a:gd name="T175" fmla="*/ 1775 h 7554"/>
                  <a:gd name="T176" fmla="+- 0 6224 1185"/>
                  <a:gd name="T177" fmla="*/ T176 w 9869"/>
                  <a:gd name="T178" fmla="+- 0 1697 1671"/>
                  <a:gd name="T179" fmla="*/ 1697 h 7554"/>
                  <a:gd name="T180" fmla="+- 0 6192 1185"/>
                  <a:gd name="T181" fmla="*/ T180 w 9869"/>
                  <a:gd name="T182" fmla="+- 0 1678 1671"/>
                  <a:gd name="T183" fmla="*/ 1678 h 7554"/>
                  <a:gd name="T184" fmla="+- 0 6160 1185"/>
                  <a:gd name="T185" fmla="*/ T184 w 9869"/>
                  <a:gd name="T186" fmla="+- 0 1671 1671"/>
                  <a:gd name="T187" fmla="*/ 1671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4"/>
                    </a:lnTo>
                    <a:lnTo>
                      <a:pt x="4796" y="162"/>
                    </a:lnTo>
                    <a:lnTo>
                      <a:pt x="4749" y="233"/>
                    </a:lnTo>
                    <a:lnTo>
                      <a:pt x="4697" y="316"/>
                    </a:lnTo>
                    <a:lnTo>
                      <a:pt x="4637" y="413"/>
                    </a:lnTo>
                    <a:lnTo>
                      <a:pt x="392" y="6756"/>
                    </a:lnTo>
                    <a:lnTo>
                      <a:pt x="319" y="6860"/>
                    </a:lnTo>
                    <a:lnTo>
                      <a:pt x="254" y="6954"/>
                    </a:lnTo>
                    <a:lnTo>
                      <a:pt x="195" y="7040"/>
                    </a:lnTo>
                    <a:lnTo>
                      <a:pt x="144" y="7117"/>
                    </a:lnTo>
                    <a:lnTo>
                      <a:pt x="101" y="7186"/>
                    </a:lnTo>
                    <a:lnTo>
                      <a:pt x="65" y="7247"/>
                    </a:lnTo>
                    <a:lnTo>
                      <a:pt x="37" y="7301"/>
                    </a:lnTo>
                    <a:lnTo>
                      <a:pt x="4" y="7389"/>
                    </a:lnTo>
                    <a:lnTo>
                      <a:pt x="0" y="7424"/>
                    </a:lnTo>
                    <a:lnTo>
                      <a:pt x="4" y="7454"/>
                    </a:lnTo>
                    <a:lnTo>
                      <a:pt x="68" y="7515"/>
                    </a:lnTo>
                    <a:lnTo>
                      <a:pt x="154" y="7538"/>
                    </a:lnTo>
                    <a:lnTo>
                      <a:pt x="277" y="7549"/>
                    </a:lnTo>
                    <a:lnTo>
                      <a:pt x="353" y="7552"/>
                    </a:lnTo>
                    <a:lnTo>
                      <a:pt x="438" y="7553"/>
                    </a:lnTo>
                    <a:lnTo>
                      <a:pt x="9303" y="7554"/>
                    </a:lnTo>
                    <a:lnTo>
                      <a:pt x="9478" y="7538"/>
                    </a:lnTo>
                    <a:lnTo>
                      <a:pt x="9553" y="7531"/>
                    </a:lnTo>
                    <a:lnTo>
                      <a:pt x="9621" y="7522"/>
                    </a:lnTo>
                    <a:lnTo>
                      <a:pt x="9730" y="7500"/>
                    </a:lnTo>
                    <a:lnTo>
                      <a:pt x="9808" y="7470"/>
                    </a:lnTo>
                    <a:lnTo>
                      <a:pt x="9854" y="7426"/>
                    </a:lnTo>
                    <a:lnTo>
                      <a:pt x="9869" y="7365"/>
                    </a:lnTo>
                    <a:lnTo>
                      <a:pt x="9864" y="7327"/>
                    </a:lnTo>
                    <a:lnTo>
                      <a:pt x="9832" y="7234"/>
                    </a:lnTo>
                    <a:lnTo>
                      <a:pt x="9805" y="7177"/>
                    </a:lnTo>
                    <a:lnTo>
                      <a:pt x="9770" y="7113"/>
                    </a:lnTo>
                    <a:lnTo>
                      <a:pt x="9728" y="7042"/>
                    </a:lnTo>
                    <a:lnTo>
                      <a:pt x="9678" y="6962"/>
                    </a:lnTo>
                    <a:lnTo>
                      <a:pt x="9620" y="6874"/>
                    </a:lnTo>
                    <a:lnTo>
                      <a:pt x="9556" y="6776"/>
                    </a:lnTo>
                    <a:lnTo>
                      <a:pt x="5313" y="413"/>
                    </a:lnTo>
                    <a:lnTo>
                      <a:pt x="5253" y="316"/>
                    </a:lnTo>
                    <a:lnTo>
                      <a:pt x="5200" y="233"/>
                    </a:lnTo>
                    <a:lnTo>
                      <a:pt x="5154" y="162"/>
                    </a:lnTo>
                    <a:lnTo>
                      <a:pt x="5112" y="104"/>
                    </a:lnTo>
                    <a:lnTo>
                      <a:pt x="5039" y="26"/>
                    </a:lnTo>
                    <a:lnTo>
                      <a:pt x="5007" y="7"/>
                    </a:lnTo>
                    <a:lnTo>
                      <a:pt x="4975" y="0"/>
                    </a:lnTo>
                    <a:close/>
                  </a:path>
                </a:pathLst>
              </a:custGeom>
              <a:solidFill>
                <a:srgbClr val="E6E7E8"/>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 name="Group 8"/>
            <p:cNvGrpSpPr>
              <a:grpSpLocks/>
            </p:cNvGrpSpPr>
            <p:nvPr/>
          </p:nvGrpSpPr>
          <p:grpSpPr bwMode="auto">
            <a:xfrm>
              <a:off x="1185" y="1671"/>
              <a:ext cx="9869" cy="7554"/>
              <a:chOff x="1185" y="1671"/>
              <a:chExt cx="9869" cy="7554"/>
            </a:xfrm>
          </p:grpSpPr>
          <p:sp>
            <p:nvSpPr>
              <p:cNvPr id="33" name="Freeform 32"/>
              <p:cNvSpPr>
                <a:spLocks/>
              </p:cNvSpPr>
              <p:nvPr/>
            </p:nvSpPr>
            <p:spPr bwMode="auto">
              <a:xfrm>
                <a:off x="1185" y="1671"/>
                <a:ext cx="9869" cy="7554"/>
              </a:xfrm>
              <a:custGeom>
                <a:avLst/>
                <a:gdLst>
                  <a:gd name="T0" fmla="+- 0 1504 1185"/>
                  <a:gd name="T1" fmla="*/ T0 w 9869"/>
                  <a:gd name="T2" fmla="+- 0 8531 1671"/>
                  <a:gd name="T3" fmla="*/ 8531 h 7554"/>
                  <a:gd name="T4" fmla="+- 0 1329 1185"/>
                  <a:gd name="T5" fmla="*/ T4 w 9869"/>
                  <a:gd name="T6" fmla="+- 0 8788 1671"/>
                  <a:gd name="T7" fmla="*/ 8788 h 7554"/>
                  <a:gd name="T8" fmla="+- 0 1222 1185"/>
                  <a:gd name="T9" fmla="*/ T8 w 9869"/>
                  <a:gd name="T10" fmla="+- 0 8972 1671"/>
                  <a:gd name="T11" fmla="*/ 8972 h 7554"/>
                  <a:gd name="T12" fmla="+- 0 1189 1185"/>
                  <a:gd name="T13" fmla="*/ T12 w 9869"/>
                  <a:gd name="T14" fmla="+- 0 9125 1671"/>
                  <a:gd name="T15" fmla="*/ 9125 h 7554"/>
                  <a:gd name="T16" fmla="+- 0 1462 1185"/>
                  <a:gd name="T17" fmla="*/ T16 w 9869"/>
                  <a:gd name="T18" fmla="+- 0 9220 1671"/>
                  <a:gd name="T19" fmla="*/ 9220 h 7554"/>
                  <a:gd name="T20" fmla="+- 0 1718 1185"/>
                  <a:gd name="T21" fmla="*/ T20 w 9869"/>
                  <a:gd name="T22" fmla="+- 0 9225 1671"/>
                  <a:gd name="T23" fmla="*/ 9225 h 7554"/>
                  <a:gd name="T24" fmla="+- 0 10579 1185"/>
                  <a:gd name="T25" fmla="*/ T24 w 9869"/>
                  <a:gd name="T26" fmla="+- 0 9217 1671"/>
                  <a:gd name="T27" fmla="*/ 9217 h 7554"/>
                  <a:gd name="T28" fmla="+- 0 10806 1185"/>
                  <a:gd name="T29" fmla="*/ T28 w 9869"/>
                  <a:gd name="T30" fmla="+- 0 9193 1671"/>
                  <a:gd name="T31" fmla="*/ 9193 h 7554"/>
                  <a:gd name="T32" fmla="+- 0 11039 1185"/>
                  <a:gd name="T33" fmla="*/ T32 w 9869"/>
                  <a:gd name="T34" fmla="+- 0 9097 1671"/>
                  <a:gd name="T35" fmla="*/ 9097 h 7554"/>
                  <a:gd name="T36" fmla="+- 0 11017 1185"/>
                  <a:gd name="T37" fmla="*/ T36 w 9869"/>
                  <a:gd name="T38" fmla="+- 0 8905 1671"/>
                  <a:gd name="T39" fmla="*/ 8905 h 7554"/>
                  <a:gd name="T40" fmla="+- 0 10913 1185"/>
                  <a:gd name="T41" fmla="*/ T40 w 9869"/>
                  <a:gd name="T42" fmla="+- 0 8713 1671"/>
                  <a:gd name="T43" fmla="*/ 8713 h 7554"/>
                  <a:gd name="T44" fmla="+- 0 10741 1185"/>
                  <a:gd name="T45" fmla="*/ T44 w 9869"/>
                  <a:gd name="T46" fmla="+- 0 8447 1671"/>
                  <a:gd name="T47" fmla="*/ 8447 h 7554"/>
                  <a:gd name="T48" fmla="+- 0 10568 1185"/>
                  <a:gd name="T49" fmla="*/ T48 w 9869"/>
                  <a:gd name="T50" fmla="+- 0 8190 1671"/>
                  <a:gd name="T51" fmla="*/ 8190 h 7554"/>
                  <a:gd name="T52" fmla="+- 0 10431 1185"/>
                  <a:gd name="T53" fmla="*/ T52 w 9869"/>
                  <a:gd name="T54" fmla="+- 0 7986 1671"/>
                  <a:gd name="T55" fmla="*/ 7986 h 7554"/>
                  <a:gd name="T56" fmla="+- 0 10291 1185"/>
                  <a:gd name="T57" fmla="*/ T56 w 9869"/>
                  <a:gd name="T58" fmla="+- 0 7777 1671"/>
                  <a:gd name="T59" fmla="*/ 7777 h 7554"/>
                  <a:gd name="T60" fmla="+- 0 10170 1185"/>
                  <a:gd name="T61" fmla="*/ T60 w 9869"/>
                  <a:gd name="T62" fmla="+- 0 7595 1671"/>
                  <a:gd name="T63" fmla="*/ 7595 h 7554"/>
                  <a:gd name="T64" fmla="+- 0 10036 1185"/>
                  <a:gd name="T65" fmla="*/ T64 w 9869"/>
                  <a:gd name="T66" fmla="+- 0 7395 1671"/>
                  <a:gd name="T67" fmla="*/ 7395 h 7554"/>
                  <a:gd name="T68" fmla="+- 0 9891 1185"/>
                  <a:gd name="T69" fmla="*/ T68 w 9869"/>
                  <a:gd name="T70" fmla="+- 0 7178 1671"/>
                  <a:gd name="T71" fmla="*/ 7178 h 7554"/>
                  <a:gd name="T72" fmla="+- 0 9736 1185"/>
                  <a:gd name="T73" fmla="*/ T72 w 9869"/>
                  <a:gd name="T74" fmla="+- 0 6946 1671"/>
                  <a:gd name="T75" fmla="*/ 6946 h 7554"/>
                  <a:gd name="T76" fmla="+- 0 9573 1185"/>
                  <a:gd name="T77" fmla="*/ T76 w 9869"/>
                  <a:gd name="T78" fmla="+- 0 6702 1671"/>
                  <a:gd name="T79" fmla="*/ 6702 h 7554"/>
                  <a:gd name="T80" fmla="+- 0 9403 1185"/>
                  <a:gd name="T81" fmla="*/ T80 w 9869"/>
                  <a:gd name="T82" fmla="+- 0 6447 1671"/>
                  <a:gd name="T83" fmla="*/ 6447 h 7554"/>
                  <a:gd name="T84" fmla="+- 0 9227 1185"/>
                  <a:gd name="T85" fmla="*/ T84 w 9869"/>
                  <a:gd name="T86" fmla="+- 0 6183 1671"/>
                  <a:gd name="T87" fmla="*/ 6183 h 7554"/>
                  <a:gd name="T88" fmla="+- 0 9047 1185"/>
                  <a:gd name="T89" fmla="*/ T88 w 9869"/>
                  <a:gd name="T90" fmla="+- 0 5912 1671"/>
                  <a:gd name="T91" fmla="*/ 5912 h 7554"/>
                  <a:gd name="T92" fmla="+- 0 8863 1185"/>
                  <a:gd name="T93" fmla="*/ T92 w 9869"/>
                  <a:gd name="T94" fmla="+- 0 5636 1671"/>
                  <a:gd name="T95" fmla="*/ 5636 h 7554"/>
                  <a:gd name="T96" fmla="+- 0 8678 1185"/>
                  <a:gd name="T97" fmla="*/ T96 w 9869"/>
                  <a:gd name="T98" fmla="+- 0 5358 1671"/>
                  <a:gd name="T99" fmla="*/ 5358 h 7554"/>
                  <a:gd name="T100" fmla="+- 0 8491 1185"/>
                  <a:gd name="T101" fmla="*/ T100 w 9869"/>
                  <a:gd name="T102" fmla="+- 0 5079 1671"/>
                  <a:gd name="T103" fmla="*/ 5079 h 7554"/>
                  <a:gd name="T104" fmla="+- 0 8306 1185"/>
                  <a:gd name="T105" fmla="*/ T104 w 9869"/>
                  <a:gd name="T106" fmla="+- 0 4800 1671"/>
                  <a:gd name="T107" fmla="*/ 4800 h 7554"/>
                  <a:gd name="T108" fmla="+- 0 8122 1185"/>
                  <a:gd name="T109" fmla="*/ T108 w 9869"/>
                  <a:gd name="T110" fmla="+- 0 4525 1671"/>
                  <a:gd name="T111" fmla="*/ 4525 h 7554"/>
                  <a:gd name="T112" fmla="+- 0 7942 1185"/>
                  <a:gd name="T113" fmla="*/ T112 w 9869"/>
                  <a:gd name="T114" fmla="+- 0 4254 1671"/>
                  <a:gd name="T115" fmla="*/ 4254 h 7554"/>
                  <a:gd name="T116" fmla="+- 0 7767 1185"/>
                  <a:gd name="T117" fmla="*/ T116 w 9869"/>
                  <a:gd name="T118" fmla="+- 0 3991 1671"/>
                  <a:gd name="T119" fmla="*/ 3991 h 7554"/>
                  <a:gd name="T120" fmla="+- 0 7597 1185"/>
                  <a:gd name="T121" fmla="*/ T120 w 9869"/>
                  <a:gd name="T122" fmla="+- 0 3736 1671"/>
                  <a:gd name="T123" fmla="*/ 3736 h 7554"/>
                  <a:gd name="T124" fmla="+- 0 7435 1185"/>
                  <a:gd name="T125" fmla="*/ T124 w 9869"/>
                  <a:gd name="T126" fmla="+- 0 3493 1671"/>
                  <a:gd name="T127" fmla="*/ 3493 h 7554"/>
                  <a:gd name="T128" fmla="+- 0 7281 1185"/>
                  <a:gd name="T129" fmla="*/ T128 w 9869"/>
                  <a:gd name="T130" fmla="+- 0 3262 1671"/>
                  <a:gd name="T131" fmla="*/ 3262 h 7554"/>
                  <a:gd name="T132" fmla="+- 0 7138 1185"/>
                  <a:gd name="T133" fmla="*/ T132 w 9869"/>
                  <a:gd name="T134" fmla="+- 0 3046 1671"/>
                  <a:gd name="T135" fmla="*/ 3046 h 7554"/>
                  <a:gd name="T136" fmla="+- 0 7005 1185"/>
                  <a:gd name="T137" fmla="*/ T136 w 9869"/>
                  <a:gd name="T138" fmla="+- 0 2846 1671"/>
                  <a:gd name="T139" fmla="*/ 2846 h 7554"/>
                  <a:gd name="T140" fmla="+- 0 6885 1185"/>
                  <a:gd name="T141" fmla="*/ T140 w 9869"/>
                  <a:gd name="T142" fmla="+- 0 2666 1671"/>
                  <a:gd name="T143" fmla="*/ 2666 h 7554"/>
                  <a:gd name="T144" fmla="+- 0 6778 1185"/>
                  <a:gd name="T145" fmla="*/ T144 w 9869"/>
                  <a:gd name="T146" fmla="+- 0 2506 1671"/>
                  <a:gd name="T147" fmla="*/ 2506 h 7554"/>
                  <a:gd name="T148" fmla="+- 0 6612 1185"/>
                  <a:gd name="T149" fmla="*/ T148 w 9869"/>
                  <a:gd name="T150" fmla="+- 0 2256 1671"/>
                  <a:gd name="T151" fmla="*/ 2256 h 7554"/>
                  <a:gd name="T152" fmla="+- 0 6438 1185"/>
                  <a:gd name="T153" fmla="*/ T152 w 9869"/>
                  <a:gd name="T154" fmla="+- 0 1987 1671"/>
                  <a:gd name="T155" fmla="*/ 1987 h 7554"/>
                  <a:gd name="T156" fmla="+- 0 6297 1185"/>
                  <a:gd name="T157" fmla="*/ T156 w 9869"/>
                  <a:gd name="T158" fmla="+- 0 1775 1671"/>
                  <a:gd name="T159" fmla="*/ 1775 h 7554"/>
                  <a:gd name="T160" fmla="+- 0 6128 1185"/>
                  <a:gd name="T161" fmla="*/ T160 w 9869"/>
                  <a:gd name="T162" fmla="+- 0 1678 1671"/>
                  <a:gd name="T163" fmla="*/ 1678 h 7554"/>
                  <a:gd name="T164" fmla="+- 0 5934 1185"/>
                  <a:gd name="T165" fmla="*/ T164 w 9869"/>
                  <a:gd name="T166" fmla="+- 0 1904 1671"/>
                  <a:gd name="T167" fmla="*/ 1904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6"/>
                    </a:lnTo>
                    <a:lnTo>
                      <a:pt x="319" y="6860"/>
                    </a:lnTo>
                    <a:lnTo>
                      <a:pt x="254" y="6954"/>
                    </a:lnTo>
                    <a:lnTo>
                      <a:pt x="195" y="7040"/>
                    </a:lnTo>
                    <a:lnTo>
                      <a:pt x="144" y="7117"/>
                    </a:lnTo>
                    <a:lnTo>
                      <a:pt x="101" y="7186"/>
                    </a:lnTo>
                    <a:lnTo>
                      <a:pt x="65" y="7247"/>
                    </a:lnTo>
                    <a:lnTo>
                      <a:pt x="37" y="7301"/>
                    </a:lnTo>
                    <a:lnTo>
                      <a:pt x="4" y="7389"/>
                    </a:lnTo>
                    <a:lnTo>
                      <a:pt x="0" y="7424"/>
                    </a:lnTo>
                    <a:lnTo>
                      <a:pt x="4" y="7454"/>
                    </a:lnTo>
                    <a:lnTo>
                      <a:pt x="68" y="7515"/>
                    </a:lnTo>
                    <a:lnTo>
                      <a:pt x="154" y="7538"/>
                    </a:lnTo>
                    <a:lnTo>
                      <a:pt x="277" y="7549"/>
                    </a:lnTo>
                    <a:lnTo>
                      <a:pt x="353" y="7552"/>
                    </a:lnTo>
                    <a:lnTo>
                      <a:pt x="438" y="7553"/>
                    </a:lnTo>
                    <a:lnTo>
                      <a:pt x="533" y="7554"/>
                    </a:lnTo>
                    <a:lnTo>
                      <a:pt x="637" y="7554"/>
                    </a:lnTo>
                    <a:lnTo>
                      <a:pt x="9303" y="7554"/>
                    </a:lnTo>
                    <a:lnTo>
                      <a:pt x="9394" y="7546"/>
                    </a:lnTo>
                    <a:lnTo>
                      <a:pt x="9478" y="7538"/>
                    </a:lnTo>
                    <a:lnTo>
                      <a:pt x="9553" y="7531"/>
                    </a:lnTo>
                    <a:lnTo>
                      <a:pt x="9621" y="7522"/>
                    </a:lnTo>
                    <a:lnTo>
                      <a:pt x="9730" y="7500"/>
                    </a:lnTo>
                    <a:lnTo>
                      <a:pt x="9808" y="7470"/>
                    </a:lnTo>
                    <a:lnTo>
                      <a:pt x="9854" y="7426"/>
                    </a:lnTo>
                    <a:lnTo>
                      <a:pt x="9869" y="7365"/>
                    </a:lnTo>
                    <a:lnTo>
                      <a:pt x="9864" y="7327"/>
                    </a:lnTo>
                    <a:lnTo>
                      <a:pt x="9832" y="7234"/>
                    </a:lnTo>
                    <a:lnTo>
                      <a:pt x="9805" y="7177"/>
                    </a:lnTo>
                    <a:lnTo>
                      <a:pt x="9770" y="7113"/>
                    </a:lnTo>
                    <a:lnTo>
                      <a:pt x="9728" y="7042"/>
                    </a:lnTo>
                    <a:lnTo>
                      <a:pt x="9678" y="6962"/>
                    </a:lnTo>
                    <a:lnTo>
                      <a:pt x="9620" y="6874"/>
                    </a:lnTo>
                    <a:lnTo>
                      <a:pt x="9556" y="6776"/>
                    </a:lnTo>
                    <a:lnTo>
                      <a:pt x="9484" y="6669"/>
                    </a:lnTo>
                    <a:lnTo>
                      <a:pt x="9405" y="6551"/>
                    </a:lnTo>
                    <a:lnTo>
                      <a:pt x="9383" y="6519"/>
                    </a:lnTo>
                    <a:lnTo>
                      <a:pt x="9360" y="6484"/>
                    </a:lnTo>
                    <a:lnTo>
                      <a:pt x="9307" y="6405"/>
                    </a:lnTo>
                    <a:lnTo>
                      <a:pt x="9246" y="6315"/>
                    </a:lnTo>
                    <a:lnTo>
                      <a:pt x="9179" y="6215"/>
                    </a:lnTo>
                    <a:lnTo>
                      <a:pt x="9144" y="6162"/>
                    </a:lnTo>
                    <a:lnTo>
                      <a:pt x="9106" y="6106"/>
                    </a:lnTo>
                    <a:lnTo>
                      <a:pt x="9067" y="6047"/>
                    </a:lnTo>
                    <a:lnTo>
                      <a:pt x="9026" y="5987"/>
                    </a:lnTo>
                    <a:lnTo>
                      <a:pt x="8985" y="5924"/>
                    </a:lnTo>
                    <a:lnTo>
                      <a:pt x="8941" y="5859"/>
                    </a:lnTo>
                    <a:lnTo>
                      <a:pt x="8897" y="5792"/>
                    </a:lnTo>
                    <a:lnTo>
                      <a:pt x="8851" y="5724"/>
                    </a:lnTo>
                    <a:lnTo>
                      <a:pt x="8804" y="5653"/>
                    </a:lnTo>
                    <a:lnTo>
                      <a:pt x="8755" y="5581"/>
                    </a:lnTo>
                    <a:lnTo>
                      <a:pt x="8706" y="5507"/>
                    </a:lnTo>
                    <a:lnTo>
                      <a:pt x="8655" y="5431"/>
                    </a:lnTo>
                    <a:lnTo>
                      <a:pt x="8604" y="5354"/>
                    </a:lnTo>
                    <a:lnTo>
                      <a:pt x="8551" y="5275"/>
                    </a:lnTo>
                    <a:lnTo>
                      <a:pt x="8498" y="5195"/>
                    </a:lnTo>
                    <a:lnTo>
                      <a:pt x="8444" y="5114"/>
                    </a:lnTo>
                    <a:lnTo>
                      <a:pt x="8388" y="5031"/>
                    </a:lnTo>
                    <a:lnTo>
                      <a:pt x="8332" y="4947"/>
                    </a:lnTo>
                    <a:lnTo>
                      <a:pt x="8276" y="4862"/>
                    </a:lnTo>
                    <a:lnTo>
                      <a:pt x="8218" y="4776"/>
                    </a:lnTo>
                    <a:lnTo>
                      <a:pt x="8160" y="4689"/>
                    </a:lnTo>
                    <a:lnTo>
                      <a:pt x="8101" y="4601"/>
                    </a:lnTo>
                    <a:lnTo>
                      <a:pt x="8042" y="4512"/>
                    </a:lnTo>
                    <a:lnTo>
                      <a:pt x="7982" y="4422"/>
                    </a:lnTo>
                    <a:lnTo>
                      <a:pt x="7922" y="4332"/>
                    </a:lnTo>
                    <a:lnTo>
                      <a:pt x="7862" y="4241"/>
                    </a:lnTo>
                    <a:lnTo>
                      <a:pt x="7801" y="4150"/>
                    </a:lnTo>
                    <a:lnTo>
                      <a:pt x="7740" y="4058"/>
                    </a:lnTo>
                    <a:lnTo>
                      <a:pt x="7678" y="3965"/>
                    </a:lnTo>
                    <a:lnTo>
                      <a:pt x="7616" y="3873"/>
                    </a:lnTo>
                    <a:lnTo>
                      <a:pt x="7554" y="3780"/>
                    </a:lnTo>
                    <a:lnTo>
                      <a:pt x="7493" y="3687"/>
                    </a:lnTo>
                    <a:lnTo>
                      <a:pt x="7430" y="3594"/>
                    </a:lnTo>
                    <a:lnTo>
                      <a:pt x="7368" y="3501"/>
                    </a:lnTo>
                    <a:lnTo>
                      <a:pt x="7306" y="3408"/>
                    </a:lnTo>
                    <a:lnTo>
                      <a:pt x="7244" y="3315"/>
                    </a:lnTo>
                    <a:lnTo>
                      <a:pt x="7183" y="3222"/>
                    </a:lnTo>
                    <a:lnTo>
                      <a:pt x="7121" y="3129"/>
                    </a:lnTo>
                    <a:lnTo>
                      <a:pt x="7059" y="3037"/>
                    </a:lnTo>
                    <a:lnTo>
                      <a:pt x="6998" y="2945"/>
                    </a:lnTo>
                    <a:lnTo>
                      <a:pt x="6937" y="2854"/>
                    </a:lnTo>
                    <a:lnTo>
                      <a:pt x="6877" y="2763"/>
                    </a:lnTo>
                    <a:lnTo>
                      <a:pt x="6817" y="2673"/>
                    </a:lnTo>
                    <a:lnTo>
                      <a:pt x="6757" y="2583"/>
                    </a:lnTo>
                    <a:lnTo>
                      <a:pt x="6698" y="2495"/>
                    </a:lnTo>
                    <a:lnTo>
                      <a:pt x="6640" y="2407"/>
                    </a:lnTo>
                    <a:lnTo>
                      <a:pt x="6582" y="2320"/>
                    </a:lnTo>
                    <a:lnTo>
                      <a:pt x="6525" y="2234"/>
                    </a:lnTo>
                    <a:lnTo>
                      <a:pt x="6468" y="2149"/>
                    </a:lnTo>
                    <a:lnTo>
                      <a:pt x="6412" y="2065"/>
                    </a:lnTo>
                    <a:lnTo>
                      <a:pt x="6357" y="1983"/>
                    </a:lnTo>
                    <a:lnTo>
                      <a:pt x="6303" y="1901"/>
                    </a:lnTo>
                    <a:lnTo>
                      <a:pt x="6250" y="1822"/>
                    </a:lnTo>
                    <a:lnTo>
                      <a:pt x="6198" y="1743"/>
                    </a:lnTo>
                    <a:lnTo>
                      <a:pt x="6147" y="1666"/>
                    </a:lnTo>
                    <a:lnTo>
                      <a:pt x="6096" y="1591"/>
                    </a:lnTo>
                    <a:lnTo>
                      <a:pt x="6047" y="1517"/>
                    </a:lnTo>
                    <a:lnTo>
                      <a:pt x="5999" y="1445"/>
                    </a:lnTo>
                    <a:lnTo>
                      <a:pt x="5953" y="1375"/>
                    </a:lnTo>
                    <a:lnTo>
                      <a:pt x="5907" y="1306"/>
                    </a:lnTo>
                    <a:lnTo>
                      <a:pt x="5863" y="1240"/>
                    </a:lnTo>
                    <a:lnTo>
                      <a:pt x="5820" y="1175"/>
                    </a:lnTo>
                    <a:lnTo>
                      <a:pt x="5778" y="1113"/>
                    </a:lnTo>
                    <a:lnTo>
                      <a:pt x="5738" y="1053"/>
                    </a:lnTo>
                    <a:lnTo>
                      <a:pt x="5700" y="995"/>
                    </a:lnTo>
                    <a:lnTo>
                      <a:pt x="5663" y="939"/>
                    </a:lnTo>
                    <a:lnTo>
                      <a:pt x="5627" y="886"/>
                    </a:lnTo>
                    <a:lnTo>
                      <a:pt x="5593" y="835"/>
                    </a:lnTo>
                    <a:lnTo>
                      <a:pt x="5531" y="741"/>
                    </a:lnTo>
                    <a:lnTo>
                      <a:pt x="5475" y="657"/>
                    </a:lnTo>
                    <a:lnTo>
                      <a:pt x="5427" y="585"/>
                    </a:lnTo>
                    <a:lnTo>
                      <a:pt x="5387" y="525"/>
                    </a:lnTo>
                    <a:lnTo>
                      <a:pt x="5342" y="458"/>
                    </a:lnTo>
                    <a:lnTo>
                      <a:pt x="5253" y="316"/>
                    </a:lnTo>
                    <a:lnTo>
                      <a:pt x="5200" y="233"/>
                    </a:lnTo>
                    <a:lnTo>
                      <a:pt x="5154" y="162"/>
                    </a:lnTo>
                    <a:lnTo>
                      <a:pt x="5112" y="104"/>
                    </a:lnTo>
                    <a:lnTo>
                      <a:pt x="5039" y="26"/>
                    </a:lnTo>
                    <a:lnTo>
                      <a:pt x="4975" y="0"/>
                    </a:lnTo>
                    <a:lnTo>
                      <a:pt x="4943" y="7"/>
                    </a:lnTo>
                    <a:lnTo>
                      <a:pt x="4875" y="58"/>
                    </a:lnTo>
                    <a:lnTo>
                      <a:pt x="4796" y="162"/>
                    </a:lnTo>
                    <a:lnTo>
                      <a:pt x="4749" y="233"/>
                    </a:lnTo>
                    <a:lnTo>
                      <a:pt x="4697" y="316"/>
                    </a:lnTo>
                    <a:lnTo>
                      <a:pt x="4637" y="413"/>
                    </a:lnTo>
                    <a:close/>
                  </a:path>
                </a:pathLst>
              </a:custGeom>
              <a:noFill/>
              <a:ln w="34290">
                <a:solidFill>
                  <a:srgbClr val="BCBEC0"/>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 name="Group 9"/>
            <p:cNvGrpSpPr>
              <a:grpSpLocks/>
            </p:cNvGrpSpPr>
            <p:nvPr/>
          </p:nvGrpSpPr>
          <p:grpSpPr bwMode="auto">
            <a:xfrm>
              <a:off x="7419" y="7046"/>
              <a:ext cx="3270" cy="2032"/>
              <a:chOff x="7419" y="7046"/>
              <a:chExt cx="3270" cy="2032"/>
            </a:xfrm>
          </p:grpSpPr>
          <p:sp>
            <p:nvSpPr>
              <p:cNvPr id="32" name="Freeform 31"/>
              <p:cNvSpPr>
                <a:spLocks/>
              </p:cNvSpPr>
              <p:nvPr/>
            </p:nvSpPr>
            <p:spPr bwMode="auto">
              <a:xfrm>
                <a:off x="7419" y="7046"/>
                <a:ext cx="3270" cy="2032"/>
              </a:xfrm>
              <a:custGeom>
                <a:avLst/>
                <a:gdLst>
                  <a:gd name="T0" fmla="+- 0 7419 7419"/>
                  <a:gd name="T1" fmla="*/ T0 w 3270"/>
                  <a:gd name="T2" fmla="+- 0 7046 7046"/>
                  <a:gd name="T3" fmla="*/ 7046 h 2032"/>
                  <a:gd name="T4" fmla="+- 0 10688 7419"/>
                  <a:gd name="T5" fmla="*/ T4 w 3270"/>
                  <a:gd name="T6" fmla="+- 0 9077 7046"/>
                  <a:gd name="T7" fmla="*/ 9077 h 2032"/>
                </a:gdLst>
                <a:ahLst/>
                <a:cxnLst>
                  <a:cxn ang="0">
                    <a:pos x="T1" y="T3"/>
                  </a:cxn>
                  <a:cxn ang="0">
                    <a:pos x="T5" y="T7"/>
                  </a:cxn>
                </a:cxnLst>
                <a:rect l="0" t="0" r="r" b="b"/>
                <a:pathLst>
                  <a:path w="3270" h="2032">
                    <a:moveTo>
                      <a:pt x="0" y="0"/>
                    </a:moveTo>
                    <a:lnTo>
                      <a:pt x="3269" y="2031"/>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1" name="Group 10"/>
            <p:cNvGrpSpPr>
              <a:grpSpLocks/>
            </p:cNvGrpSpPr>
            <p:nvPr/>
          </p:nvGrpSpPr>
          <p:grpSpPr bwMode="auto">
            <a:xfrm>
              <a:off x="1548" y="7154"/>
              <a:ext cx="3339" cy="1936"/>
              <a:chOff x="1548" y="7154"/>
              <a:chExt cx="3339" cy="1936"/>
            </a:xfrm>
          </p:grpSpPr>
          <p:sp>
            <p:nvSpPr>
              <p:cNvPr id="31" name="Freeform 30"/>
              <p:cNvSpPr>
                <a:spLocks/>
              </p:cNvSpPr>
              <p:nvPr/>
            </p:nvSpPr>
            <p:spPr bwMode="auto">
              <a:xfrm>
                <a:off x="1548" y="7154"/>
                <a:ext cx="3339" cy="1936"/>
              </a:xfrm>
              <a:custGeom>
                <a:avLst/>
                <a:gdLst>
                  <a:gd name="T0" fmla="+- 0 1548 1548"/>
                  <a:gd name="T1" fmla="*/ T0 w 3339"/>
                  <a:gd name="T2" fmla="+- 0 9089 7154"/>
                  <a:gd name="T3" fmla="*/ 9089 h 1936"/>
                  <a:gd name="T4" fmla="+- 0 4887 1548"/>
                  <a:gd name="T5" fmla="*/ T4 w 3339"/>
                  <a:gd name="T6" fmla="+- 0 7154 7154"/>
                  <a:gd name="T7" fmla="*/ 7154 h 1936"/>
                </a:gdLst>
                <a:ahLst/>
                <a:cxnLst>
                  <a:cxn ang="0">
                    <a:pos x="T1" y="T3"/>
                  </a:cxn>
                  <a:cxn ang="0">
                    <a:pos x="T5" y="T7"/>
                  </a:cxn>
                </a:cxnLst>
                <a:rect l="0" t="0" r="r" b="b"/>
                <a:pathLst>
                  <a:path w="3339" h="1936">
                    <a:moveTo>
                      <a:pt x="0" y="1935"/>
                    </a:moveTo>
                    <a:lnTo>
                      <a:pt x="3339" y="0"/>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2" name="Group 11"/>
            <p:cNvGrpSpPr>
              <a:grpSpLocks/>
            </p:cNvGrpSpPr>
            <p:nvPr/>
          </p:nvGrpSpPr>
          <p:grpSpPr bwMode="auto">
            <a:xfrm>
              <a:off x="6132" y="1970"/>
              <a:ext cx="2" cy="3335"/>
              <a:chOff x="6132" y="1970"/>
              <a:chExt cx="2" cy="3335"/>
            </a:xfrm>
          </p:grpSpPr>
          <p:sp>
            <p:nvSpPr>
              <p:cNvPr id="30" name="Freeform 29"/>
              <p:cNvSpPr>
                <a:spLocks/>
              </p:cNvSpPr>
              <p:nvPr/>
            </p:nvSpPr>
            <p:spPr bwMode="auto">
              <a:xfrm>
                <a:off x="6132" y="1970"/>
                <a:ext cx="2" cy="3335"/>
              </a:xfrm>
              <a:custGeom>
                <a:avLst/>
                <a:gdLst>
                  <a:gd name="T0" fmla="+- 0 1970 1970"/>
                  <a:gd name="T1" fmla="*/ 1970 h 3335"/>
                  <a:gd name="T2" fmla="+- 0 5304 1970"/>
                  <a:gd name="T3" fmla="*/ 5304 h 3335"/>
                </a:gdLst>
                <a:ahLst/>
                <a:cxnLst>
                  <a:cxn ang="0">
                    <a:pos x="0" y="T1"/>
                  </a:cxn>
                  <a:cxn ang="0">
                    <a:pos x="0" y="T3"/>
                  </a:cxn>
                </a:cxnLst>
                <a:rect l="0" t="0" r="r" b="b"/>
                <a:pathLst>
                  <a:path h="3335">
                    <a:moveTo>
                      <a:pt x="0" y="0"/>
                    </a:moveTo>
                    <a:lnTo>
                      <a:pt x="0" y="3334"/>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3" name="Group 12"/>
            <p:cNvGrpSpPr>
              <a:grpSpLocks/>
            </p:cNvGrpSpPr>
            <p:nvPr/>
          </p:nvGrpSpPr>
          <p:grpSpPr bwMode="auto">
            <a:xfrm>
              <a:off x="6528" y="6881"/>
              <a:ext cx="853" cy="950"/>
              <a:chOff x="6528" y="6881"/>
              <a:chExt cx="853" cy="950"/>
            </a:xfrm>
          </p:grpSpPr>
          <p:sp>
            <p:nvSpPr>
              <p:cNvPr id="29" name="Freeform 28"/>
              <p:cNvSpPr>
                <a:spLocks/>
              </p:cNvSpPr>
              <p:nvPr/>
            </p:nvSpPr>
            <p:spPr bwMode="auto">
              <a:xfrm>
                <a:off x="6528" y="6881"/>
                <a:ext cx="853" cy="950"/>
              </a:xfrm>
              <a:custGeom>
                <a:avLst/>
                <a:gdLst>
                  <a:gd name="T0" fmla="+- 0 6528 6528"/>
                  <a:gd name="T1" fmla="*/ T0 w 853"/>
                  <a:gd name="T2" fmla="+- 0 7830 6881"/>
                  <a:gd name="T3" fmla="*/ 7830 h 950"/>
                  <a:gd name="T4" fmla="+- 0 6602 6528"/>
                  <a:gd name="T5" fmla="*/ T4 w 853"/>
                  <a:gd name="T6" fmla="+- 0 7803 6881"/>
                  <a:gd name="T7" fmla="*/ 7803 h 950"/>
                  <a:gd name="T8" fmla="+- 0 6675 6528"/>
                  <a:gd name="T9" fmla="*/ T8 w 853"/>
                  <a:gd name="T10" fmla="+- 0 7771 6881"/>
                  <a:gd name="T11" fmla="*/ 7771 h 950"/>
                  <a:gd name="T12" fmla="+- 0 6744 6528"/>
                  <a:gd name="T13" fmla="*/ T12 w 853"/>
                  <a:gd name="T14" fmla="+- 0 7735 6881"/>
                  <a:gd name="T15" fmla="*/ 7735 h 950"/>
                  <a:gd name="T16" fmla="+- 0 6811 6528"/>
                  <a:gd name="T17" fmla="*/ T16 w 853"/>
                  <a:gd name="T18" fmla="+- 0 7695 6881"/>
                  <a:gd name="T19" fmla="*/ 7695 h 950"/>
                  <a:gd name="T20" fmla="+- 0 6876 6528"/>
                  <a:gd name="T21" fmla="*/ T20 w 853"/>
                  <a:gd name="T22" fmla="+- 0 7651 6881"/>
                  <a:gd name="T23" fmla="*/ 7651 h 950"/>
                  <a:gd name="T24" fmla="+- 0 6938 6528"/>
                  <a:gd name="T25" fmla="*/ T24 w 853"/>
                  <a:gd name="T26" fmla="+- 0 7604 6881"/>
                  <a:gd name="T27" fmla="*/ 7604 h 950"/>
                  <a:gd name="T28" fmla="+- 0 6996 6528"/>
                  <a:gd name="T29" fmla="*/ T28 w 853"/>
                  <a:gd name="T30" fmla="+- 0 7553 6881"/>
                  <a:gd name="T31" fmla="*/ 7553 h 950"/>
                  <a:gd name="T32" fmla="+- 0 7052 6528"/>
                  <a:gd name="T33" fmla="*/ T32 w 853"/>
                  <a:gd name="T34" fmla="+- 0 7498 6881"/>
                  <a:gd name="T35" fmla="*/ 7498 h 950"/>
                  <a:gd name="T36" fmla="+- 0 7104 6528"/>
                  <a:gd name="T37" fmla="*/ T36 w 853"/>
                  <a:gd name="T38" fmla="+- 0 7440 6881"/>
                  <a:gd name="T39" fmla="*/ 7440 h 950"/>
                  <a:gd name="T40" fmla="+- 0 7152 6528"/>
                  <a:gd name="T41" fmla="*/ T40 w 853"/>
                  <a:gd name="T42" fmla="+- 0 7379 6881"/>
                  <a:gd name="T43" fmla="*/ 7379 h 950"/>
                  <a:gd name="T44" fmla="+- 0 7197 6528"/>
                  <a:gd name="T45" fmla="*/ T44 w 853"/>
                  <a:gd name="T46" fmla="+- 0 7316 6881"/>
                  <a:gd name="T47" fmla="*/ 7316 h 950"/>
                  <a:gd name="T48" fmla="+- 0 7238 6528"/>
                  <a:gd name="T49" fmla="*/ T48 w 853"/>
                  <a:gd name="T50" fmla="+- 0 7249 6881"/>
                  <a:gd name="T51" fmla="*/ 7249 h 950"/>
                  <a:gd name="T52" fmla="+- 0 7275 6528"/>
                  <a:gd name="T53" fmla="*/ T52 w 853"/>
                  <a:gd name="T54" fmla="+- 0 7180 6881"/>
                  <a:gd name="T55" fmla="*/ 7180 h 950"/>
                  <a:gd name="T56" fmla="+- 0 7308 6528"/>
                  <a:gd name="T57" fmla="*/ T56 w 853"/>
                  <a:gd name="T58" fmla="+- 0 7109 6881"/>
                  <a:gd name="T59" fmla="*/ 7109 h 950"/>
                  <a:gd name="T60" fmla="+- 0 7337 6528"/>
                  <a:gd name="T61" fmla="*/ T60 w 853"/>
                  <a:gd name="T62" fmla="+- 0 7035 6881"/>
                  <a:gd name="T63" fmla="*/ 7035 h 950"/>
                  <a:gd name="T64" fmla="+- 0 7361 6528"/>
                  <a:gd name="T65" fmla="*/ T64 w 853"/>
                  <a:gd name="T66" fmla="+- 0 6959 6881"/>
                  <a:gd name="T67" fmla="*/ 6959 h 950"/>
                  <a:gd name="T68" fmla="+- 0 7380 6528"/>
                  <a:gd name="T69" fmla="*/ T68 w 853"/>
                  <a:gd name="T70" fmla="+- 0 6881 6881"/>
                  <a:gd name="T71" fmla="*/ 6881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4" y="922"/>
                    </a:lnTo>
                    <a:lnTo>
                      <a:pt x="147" y="890"/>
                    </a:lnTo>
                    <a:lnTo>
                      <a:pt x="216" y="854"/>
                    </a:lnTo>
                    <a:lnTo>
                      <a:pt x="283" y="814"/>
                    </a:lnTo>
                    <a:lnTo>
                      <a:pt x="348" y="770"/>
                    </a:lnTo>
                    <a:lnTo>
                      <a:pt x="410" y="723"/>
                    </a:lnTo>
                    <a:lnTo>
                      <a:pt x="468" y="672"/>
                    </a:lnTo>
                    <a:lnTo>
                      <a:pt x="524" y="617"/>
                    </a:lnTo>
                    <a:lnTo>
                      <a:pt x="576" y="559"/>
                    </a:lnTo>
                    <a:lnTo>
                      <a:pt x="624" y="498"/>
                    </a:lnTo>
                    <a:lnTo>
                      <a:pt x="669" y="435"/>
                    </a:lnTo>
                    <a:lnTo>
                      <a:pt x="710" y="368"/>
                    </a:lnTo>
                    <a:lnTo>
                      <a:pt x="747" y="299"/>
                    </a:lnTo>
                    <a:lnTo>
                      <a:pt x="780" y="228"/>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4" name="Group 13"/>
            <p:cNvGrpSpPr>
              <a:grpSpLocks/>
            </p:cNvGrpSpPr>
            <p:nvPr/>
          </p:nvGrpSpPr>
          <p:grpSpPr bwMode="auto">
            <a:xfrm>
              <a:off x="6394" y="5343"/>
              <a:ext cx="950" cy="853"/>
              <a:chOff x="6394" y="5343"/>
              <a:chExt cx="950" cy="853"/>
            </a:xfrm>
          </p:grpSpPr>
          <p:sp>
            <p:nvSpPr>
              <p:cNvPr id="28" name="Freeform 27"/>
              <p:cNvSpPr>
                <a:spLocks/>
              </p:cNvSpPr>
              <p:nvPr/>
            </p:nvSpPr>
            <p:spPr bwMode="auto">
              <a:xfrm>
                <a:off x="6394" y="5343"/>
                <a:ext cx="950" cy="853"/>
              </a:xfrm>
              <a:custGeom>
                <a:avLst/>
                <a:gdLst>
                  <a:gd name="T0" fmla="+- 0 7343 6394"/>
                  <a:gd name="T1" fmla="*/ T0 w 950"/>
                  <a:gd name="T2" fmla="+- 0 6195 5343"/>
                  <a:gd name="T3" fmla="*/ 6195 h 853"/>
                  <a:gd name="T4" fmla="+- 0 7316 6394"/>
                  <a:gd name="T5" fmla="*/ T4 w 950"/>
                  <a:gd name="T6" fmla="+- 0 6120 5343"/>
                  <a:gd name="T7" fmla="*/ 6120 h 853"/>
                  <a:gd name="T8" fmla="+- 0 7284 6394"/>
                  <a:gd name="T9" fmla="*/ T8 w 950"/>
                  <a:gd name="T10" fmla="+- 0 6048 5343"/>
                  <a:gd name="T11" fmla="*/ 6048 h 853"/>
                  <a:gd name="T12" fmla="+- 0 7248 6394"/>
                  <a:gd name="T13" fmla="*/ T12 w 950"/>
                  <a:gd name="T14" fmla="+- 0 5979 5343"/>
                  <a:gd name="T15" fmla="*/ 5979 h 853"/>
                  <a:gd name="T16" fmla="+- 0 7208 6394"/>
                  <a:gd name="T17" fmla="*/ T16 w 950"/>
                  <a:gd name="T18" fmla="+- 0 5911 5343"/>
                  <a:gd name="T19" fmla="*/ 5911 h 853"/>
                  <a:gd name="T20" fmla="+- 0 7164 6394"/>
                  <a:gd name="T21" fmla="*/ T20 w 950"/>
                  <a:gd name="T22" fmla="+- 0 5847 5343"/>
                  <a:gd name="T23" fmla="*/ 5847 h 853"/>
                  <a:gd name="T24" fmla="+- 0 7117 6394"/>
                  <a:gd name="T25" fmla="*/ T24 w 950"/>
                  <a:gd name="T26" fmla="+- 0 5785 5343"/>
                  <a:gd name="T27" fmla="*/ 5785 h 853"/>
                  <a:gd name="T28" fmla="+- 0 7065 6394"/>
                  <a:gd name="T29" fmla="*/ T28 w 950"/>
                  <a:gd name="T30" fmla="+- 0 5727 5343"/>
                  <a:gd name="T31" fmla="*/ 5727 h 853"/>
                  <a:gd name="T32" fmla="+- 0 7011 6394"/>
                  <a:gd name="T33" fmla="*/ T32 w 950"/>
                  <a:gd name="T34" fmla="+- 0 5671 5343"/>
                  <a:gd name="T35" fmla="*/ 5671 h 853"/>
                  <a:gd name="T36" fmla="+- 0 6953 6394"/>
                  <a:gd name="T37" fmla="*/ T36 w 950"/>
                  <a:gd name="T38" fmla="+- 0 5619 5343"/>
                  <a:gd name="T39" fmla="*/ 5619 h 853"/>
                  <a:gd name="T40" fmla="+- 0 6892 6394"/>
                  <a:gd name="T41" fmla="*/ T40 w 950"/>
                  <a:gd name="T42" fmla="+- 0 5571 5343"/>
                  <a:gd name="T43" fmla="*/ 5571 h 853"/>
                  <a:gd name="T44" fmla="+- 0 6829 6394"/>
                  <a:gd name="T45" fmla="*/ T44 w 950"/>
                  <a:gd name="T46" fmla="+- 0 5526 5343"/>
                  <a:gd name="T47" fmla="*/ 5526 h 853"/>
                  <a:gd name="T48" fmla="+- 0 6762 6394"/>
                  <a:gd name="T49" fmla="*/ T48 w 950"/>
                  <a:gd name="T50" fmla="+- 0 5485 5343"/>
                  <a:gd name="T51" fmla="*/ 5485 h 853"/>
                  <a:gd name="T52" fmla="+- 0 6693 6394"/>
                  <a:gd name="T53" fmla="*/ T52 w 950"/>
                  <a:gd name="T54" fmla="+- 0 5448 5343"/>
                  <a:gd name="T55" fmla="*/ 5448 h 853"/>
                  <a:gd name="T56" fmla="+- 0 6622 6394"/>
                  <a:gd name="T57" fmla="*/ T56 w 950"/>
                  <a:gd name="T58" fmla="+- 0 5415 5343"/>
                  <a:gd name="T59" fmla="*/ 5415 h 853"/>
                  <a:gd name="T60" fmla="+- 0 6548 6394"/>
                  <a:gd name="T61" fmla="*/ T60 w 950"/>
                  <a:gd name="T62" fmla="+- 0 5386 5343"/>
                  <a:gd name="T63" fmla="*/ 5386 h 853"/>
                  <a:gd name="T64" fmla="+- 0 6472 6394"/>
                  <a:gd name="T65" fmla="*/ T64 w 950"/>
                  <a:gd name="T66" fmla="+- 0 5362 5343"/>
                  <a:gd name="T67" fmla="*/ 5362 h 853"/>
                  <a:gd name="T68" fmla="+- 0 6394 6394"/>
                  <a:gd name="T69" fmla="*/ T68 w 950"/>
                  <a:gd name="T70" fmla="+- 0 5343 5343"/>
                  <a:gd name="T71" fmla="*/ 534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7"/>
                    </a:lnTo>
                    <a:lnTo>
                      <a:pt x="890" y="705"/>
                    </a:lnTo>
                    <a:lnTo>
                      <a:pt x="854" y="636"/>
                    </a:lnTo>
                    <a:lnTo>
                      <a:pt x="814" y="568"/>
                    </a:lnTo>
                    <a:lnTo>
                      <a:pt x="770" y="504"/>
                    </a:lnTo>
                    <a:lnTo>
                      <a:pt x="723" y="442"/>
                    </a:lnTo>
                    <a:lnTo>
                      <a:pt x="671" y="384"/>
                    </a:lnTo>
                    <a:lnTo>
                      <a:pt x="617" y="328"/>
                    </a:lnTo>
                    <a:lnTo>
                      <a:pt x="559" y="276"/>
                    </a:lnTo>
                    <a:lnTo>
                      <a:pt x="498" y="228"/>
                    </a:lnTo>
                    <a:lnTo>
                      <a:pt x="435" y="183"/>
                    </a:lnTo>
                    <a:lnTo>
                      <a:pt x="368" y="142"/>
                    </a:lnTo>
                    <a:lnTo>
                      <a:pt x="299" y="105"/>
                    </a:lnTo>
                    <a:lnTo>
                      <a:pt x="228" y="72"/>
                    </a:lnTo>
                    <a:lnTo>
                      <a:pt x="154" y="43"/>
                    </a:lnTo>
                    <a:lnTo>
                      <a:pt x="78" y="19"/>
                    </a:lnTo>
                    <a:lnTo>
                      <a:pt x="0" y="0"/>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5" name="Group 14"/>
            <p:cNvGrpSpPr>
              <a:grpSpLocks/>
            </p:cNvGrpSpPr>
            <p:nvPr/>
          </p:nvGrpSpPr>
          <p:grpSpPr bwMode="auto">
            <a:xfrm>
              <a:off x="4855" y="5380"/>
              <a:ext cx="853" cy="950"/>
              <a:chOff x="4855" y="5380"/>
              <a:chExt cx="853" cy="950"/>
            </a:xfrm>
          </p:grpSpPr>
          <p:sp>
            <p:nvSpPr>
              <p:cNvPr id="27" name="Freeform 26"/>
              <p:cNvSpPr>
                <a:spLocks/>
              </p:cNvSpPr>
              <p:nvPr/>
            </p:nvSpPr>
            <p:spPr bwMode="auto">
              <a:xfrm>
                <a:off x="4855" y="5380"/>
                <a:ext cx="853" cy="950"/>
              </a:xfrm>
              <a:custGeom>
                <a:avLst/>
                <a:gdLst>
                  <a:gd name="T0" fmla="+- 0 5708 4855"/>
                  <a:gd name="T1" fmla="*/ T0 w 853"/>
                  <a:gd name="T2" fmla="+- 0 5380 5380"/>
                  <a:gd name="T3" fmla="*/ 5380 h 950"/>
                  <a:gd name="T4" fmla="+- 0 5633 4855"/>
                  <a:gd name="T5" fmla="*/ T4 w 853"/>
                  <a:gd name="T6" fmla="+- 0 5407 5380"/>
                  <a:gd name="T7" fmla="*/ 5407 h 950"/>
                  <a:gd name="T8" fmla="+- 0 5561 4855"/>
                  <a:gd name="T9" fmla="*/ T8 w 853"/>
                  <a:gd name="T10" fmla="+- 0 5439 5380"/>
                  <a:gd name="T11" fmla="*/ 5439 h 950"/>
                  <a:gd name="T12" fmla="+- 0 5491 4855"/>
                  <a:gd name="T13" fmla="*/ T12 w 853"/>
                  <a:gd name="T14" fmla="+- 0 5475 5380"/>
                  <a:gd name="T15" fmla="*/ 5475 h 950"/>
                  <a:gd name="T16" fmla="+- 0 5424 4855"/>
                  <a:gd name="T17" fmla="*/ T16 w 853"/>
                  <a:gd name="T18" fmla="+- 0 5515 5380"/>
                  <a:gd name="T19" fmla="*/ 5515 h 950"/>
                  <a:gd name="T20" fmla="+- 0 5360 4855"/>
                  <a:gd name="T21" fmla="*/ T20 w 853"/>
                  <a:gd name="T22" fmla="+- 0 5559 5380"/>
                  <a:gd name="T23" fmla="*/ 5559 h 950"/>
                  <a:gd name="T24" fmla="+- 0 5298 4855"/>
                  <a:gd name="T25" fmla="*/ T24 w 853"/>
                  <a:gd name="T26" fmla="+- 0 5606 5380"/>
                  <a:gd name="T27" fmla="*/ 5606 h 950"/>
                  <a:gd name="T28" fmla="+- 0 5240 4855"/>
                  <a:gd name="T29" fmla="*/ T28 w 853"/>
                  <a:gd name="T30" fmla="+- 0 5657 5380"/>
                  <a:gd name="T31" fmla="*/ 5657 h 950"/>
                  <a:gd name="T32" fmla="+- 0 5184 4855"/>
                  <a:gd name="T33" fmla="*/ T32 w 853"/>
                  <a:gd name="T34" fmla="+- 0 5712 5380"/>
                  <a:gd name="T35" fmla="*/ 5712 h 950"/>
                  <a:gd name="T36" fmla="+- 0 5132 4855"/>
                  <a:gd name="T37" fmla="*/ T36 w 853"/>
                  <a:gd name="T38" fmla="+- 0 5770 5380"/>
                  <a:gd name="T39" fmla="*/ 5770 h 950"/>
                  <a:gd name="T40" fmla="+- 0 5084 4855"/>
                  <a:gd name="T41" fmla="*/ T40 w 853"/>
                  <a:gd name="T42" fmla="+- 0 5831 5380"/>
                  <a:gd name="T43" fmla="*/ 5831 h 950"/>
                  <a:gd name="T44" fmla="+- 0 5039 4855"/>
                  <a:gd name="T45" fmla="*/ T44 w 853"/>
                  <a:gd name="T46" fmla="+- 0 5894 5380"/>
                  <a:gd name="T47" fmla="*/ 5894 h 950"/>
                  <a:gd name="T48" fmla="+- 0 4998 4855"/>
                  <a:gd name="T49" fmla="*/ T48 w 853"/>
                  <a:gd name="T50" fmla="+- 0 5961 5380"/>
                  <a:gd name="T51" fmla="*/ 5961 h 950"/>
                  <a:gd name="T52" fmla="+- 0 4961 4855"/>
                  <a:gd name="T53" fmla="*/ T52 w 853"/>
                  <a:gd name="T54" fmla="+- 0 6030 5380"/>
                  <a:gd name="T55" fmla="*/ 6030 h 950"/>
                  <a:gd name="T56" fmla="+- 0 4928 4855"/>
                  <a:gd name="T57" fmla="*/ T56 w 853"/>
                  <a:gd name="T58" fmla="+- 0 6101 5380"/>
                  <a:gd name="T59" fmla="*/ 6101 h 950"/>
                  <a:gd name="T60" fmla="+- 0 4899 4855"/>
                  <a:gd name="T61" fmla="*/ T60 w 853"/>
                  <a:gd name="T62" fmla="+- 0 6175 5380"/>
                  <a:gd name="T63" fmla="*/ 6175 h 950"/>
                  <a:gd name="T64" fmla="+- 0 4875 4855"/>
                  <a:gd name="T65" fmla="*/ T64 w 853"/>
                  <a:gd name="T66" fmla="+- 0 6251 5380"/>
                  <a:gd name="T67" fmla="*/ 6251 h 950"/>
                  <a:gd name="T68" fmla="+- 0 4855 4855"/>
                  <a:gd name="T69" fmla="*/ T68 w 853"/>
                  <a:gd name="T70" fmla="+- 0 6329 5380"/>
                  <a:gd name="T71" fmla="*/ 6329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3" y="0"/>
                    </a:moveTo>
                    <a:lnTo>
                      <a:pt x="778" y="27"/>
                    </a:lnTo>
                    <a:lnTo>
                      <a:pt x="706" y="59"/>
                    </a:lnTo>
                    <a:lnTo>
                      <a:pt x="636" y="95"/>
                    </a:lnTo>
                    <a:lnTo>
                      <a:pt x="569" y="135"/>
                    </a:lnTo>
                    <a:lnTo>
                      <a:pt x="505" y="179"/>
                    </a:lnTo>
                    <a:lnTo>
                      <a:pt x="443" y="226"/>
                    </a:lnTo>
                    <a:lnTo>
                      <a:pt x="385" y="277"/>
                    </a:lnTo>
                    <a:lnTo>
                      <a:pt x="329" y="332"/>
                    </a:lnTo>
                    <a:lnTo>
                      <a:pt x="277" y="390"/>
                    </a:lnTo>
                    <a:lnTo>
                      <a:pt x="229" y="451"/>
                    </a:lnTo>
                    <a:lnTo>
                      <a:pt x="184" y="514"/>
                    </a:lnTo>
                    <a:lnTo>
                      <a:pt x="143" y="581"/>
                    </a:lnTo>
                    <a:lnTo>
                      <a:pt x="106" y="650"/>
                    </a:lnTo>
                    <a:lnTo>
                      <a:pt x="73" y="721"/>
                    </a:lnTo>
                    <a:lnTo>
                      <a:pt x="44" y="795"/>
                    </a:lnTo>
                    <a:lnTo>
                      <a:pt x="20" y="871"/>
                    </a:lnTo>
                    <a:lnTo>
                      <a:pt x="0" y="949"/>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6" name="Group 15"/>
            <p:cNvGrpSpPr>
              <a:grpSpLocks/>
            </p:cNvGrpSpPr>
            <p:nvPr/>
          </p:nvGrpSpPr>
          <p:grpSpPr bwMode="auto">
            <a:xfrm>
              <a:off x="4892" y="7015"/>
              <a:ext cx="950" cy="853"/>
              <a:chOff x="4892" y="7015"/>
              <a:chExt cx="950" cy="853"/>
            </a:xfrm>
          </p:grpSpPr>
          <p:sp>
            <p:nvSpPr>
              <p:cNvPr id="26" name="Freeform 25"/>
              <p:cNvSpPr>
                <a:spLocks/>
              </p:cNvSpPr>
              <p:nvPr/>
            </p:nvSpPr>
            <p:spPr bwMode="auto">
              <a:xfrm>
                <a:off x="4892" y="7015"/>
                <a:ext cx="950" cy="853"/>
              </a:xfrm>
              <a:custGeom>
                <a:avLst/>
                <a:gdLst>
                  <a:gd name="T0" fmla="+- 0 4892 4892"/>
                  <a:gd name="T1" fmla="*/ T0 w 950"/>
                  <a:gd name="T2" fmla="+- 0 7015 7015"/>
                  <a:gd name="T3" fmla="*/ 7015 h 853"/>
                  <a:gd name="T4" fmla="+- 0 4920 4892"/>
                  <a:gd name="T5" fmla="*/ T4 w 950"/>
                  <a:gd name="T6" fmla="+- 0 7090 7015"/>
                  <a:gd name="T7" fmla="*/ 7090 h 853"/>
                  <a:gd name="T8" fmla="+- 0 4952 4892"/>
                  <a:gd name="T9" fmla="*/ T8 w 950"/>
                  <a:gd name="T10" fmla="+- 0 7162 7015"/>
                  <a:gd name="T11" fmla="*/ 7162 h 853"/>
                  <a:gd name="T12" fmla="+- 0 4988 4892"/>
                  <a:gd name="T13" fmla="*/ T12 w 950"/>
                  <a:gd name="T14" fmla="+- 0 7231 7015"/>
                  <a:gd name="T15" fmla="*/ 7231 h 853"/>
                  <a:gd name="T16" fmla="+- 0 5028 4892"/>
                  <a:gd name="T17" fmla="*/ T16 w 950"/>
                  <a:gd name="T18" fmla="+- 0 7299 7015"/>
                  <a:gd name="T19" fmla="*/ 7299 h 853"/>
                  <a:gd name="T20" fmla="+- 0 5072 4892"/>
                  <a:gd name="T21" fmla="*/ T20 w 950"/>
                  <a:gd name="T22" fmla="+- 0 7363 7015"/>
                  <a:gd name="T23" fmla="*/ 7363 h 853"/>
                  <a:gd name="T24" fmla="+- 0 5119 4892"/>
                  <a:gd name="T25" fmla="*/ T24 w 950"/>
                  <a:gd name="T26" fmla="+- 0 7425 7015"/>
                  <a:gd name="T27" fmla="*/ 7425 h 853"/>
                  <a:gd name="T28" fmla="+- 0 5170 4892"/>
                  <a:gd name="T29" fmla="*/ T28 w 950"/>
                  <a:gd name="T30" fmla="+- 0 7483 7015"/>
                  <a:gd name="T31" fmla="*/ 7483 h 853"/>
                  <a:gd name="T32" fmla="+- 0 5225 4892"/>
                  <a:gd name="T33" fmla="*/ T32 w 950"/>
                  <a:gd name="T34" fmla="+- 0 7539 7015"/>
                  <a:gd name="T35" fmla="*/ 7539 h 853"/>
                  <a:gd name="T36" fmla="+- 0 5283 4892"/>
                  <a:gd name="T37" fmla="*/ T36 w 950"/>
                  <a:gd name="T38" fmla="+- 0 7591 7015"/>
                  <a:gd name="T39" fmla="*/ 7591 h 853"/>
                  <a:gd name="T40" fmla="+- 0 5343 4892"/>
                  <a:gd name="T41" fmla="*/ T40 w 950"/>
                  <a:gd name="T42" fmla="+- 0 7639 7015"/>
                  <a:gd name="T43" fmla="*/ 7639 h 853"/>
                  <a:gd name="T44" fmla="+- 0 5407 4892"/>
                  <a:gd name="T45" fmla="*/ T44 w 950"/>
                  <a:gd name="T46" fmla="+- 0 7684 7015"/>
                  <a:gd name="T47" fmla="*/ 7684 h 853"/>
                  <a:gd name="T48" fmla="+- 0 5474 4892"/>
                  <a:gd name="T49" fmla="*/ T48 w 950"/>
                  <a:gd name="T50" fmla="+- 0 7725 7015"/>
                  <a:gd name="T51" fmla="*/ 7725 h 853"/>
                  <a:gd name="T52" fmla="+- 0 5543 4892"/>
                  <a:gd name="T53" fmla="*/ T52 w 950"/>
                  <a:gd name="T54" fmla="+- 0 7762 7015"/>
                  <a:gd name="T55" fmla="*/ 7762 h 853"/>
                  <a:gd name="T56" fmla="+- 0 5614 4892"/>
                  <a:gd name="T57" fmla="*/ T56 w 950"/>
                  <a:gd name="T58" fmla="+- 0 7795 7015"/>
                  <a:gd name="T59" fmla="*/ 7795 h 853"/>
                  <a:gd name="T60" fmla="+- 0 5688 4892"/>
                  <a:gd name="T61" fmla="*/ T60 w 950"/>
                  <a:gd name="T62" fmla="+- 0 7824 7015"/>
                  <a:gd name="T63" fmla="*/ 7824 h 853"/>
                  <a:gd name="T64" fmla="+- 0 5764 4892"/>
                  <a:gd name="T65" fmla="*/ T64 w 950"/>
                  <a:gd name="T66" fmla="+- 0 7848 7015"/>
                  <a:gd name="T67" fmla="*/ 7848 h 853"/>
                  <a:gd name="T68" fmla="+- 0 5842 4892"/>
                  <a:gd name="T69" fmla="*/ T68 w 950"/>
                  <a:gd name="T70" fmla="+- 0 7867 7015"/>
                  <a:gd name="T71" fmla="*/ 7867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5"/>
                    </a:lnTo>
                    <a:lnTo>
                      <a:pt x="60" y="147"/>
                    </a:lnTo>
                    <a:lnTo>
                      <a:pt x="96" y="216"/>
                    </a:lnTo>
                    <a:lnTo>
                      <a:pt x="136" y="284"/>
                    </a:lnTo>
                    <a:lnTo>
                      <a:pt x="180" y="348"/>
                    </a:lnTo>
                    <a:lnTo>
                      <a:pt x="227" y="410"/>
                    </a:lnTo>
                    <a:lnTo>
                      <a:pt x="278" y="468"/>
                    </a:lnTo>
                    <a:lnTo>
                      <a:pt x="333" y="524"/>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7" name="Group 16"/>
            <p:cNvGrpSpPr>
              <a:grpSpLocks/>
            </p:cNvGrpSpPr>
            <p:nvPr/>
          </p:nvGrpSpPr>
          <p:grpSpPr bwMode="auto">
            <a:xfrm>
              <a:off x="7402" y="6466"/>
              <a:ext cx="8" cy="278"/>
              <a:chOff x="7402" y="6466"/>
              <a:chExt cx="8" cy="278"/>
            </a:xfrm>
          </p:grpSpPr>
          <p:sp>
            <p:nvSpPr>
              <p:cNvPr id="25" name="Freeform 24"/>
              <p:cNvSpPr>
                <a:spLocks/>
              </p:cNvSpPr>
              <p:nvPr/>
            </p:nvSpPr>
            <p:spPr bwMode="auto">
              <a:xfrm>
                <a:off x="7402" y="6466"/>
                <a:ext cx="8" cy="278"/>
              </a:xfrm>
              <a:custGeom>
                <a:avLst/>
                <a:gdLst>
                  <a:gd name="T0" fmla="+- 0 7402 7402"/>
                  <a:gd name="T1" fmla="*/ T0 w 8"/>
                  <a:gd name="T2" fmla="+- 0 6744 6466"/>
                  <a:gd name="T3" fmla="*/ 6744 h 278"/>
                  <a:gd name="T4" fmla="+- 0 7406 7402"/>
                  <a:gd name="T5" fmla="*/ T4 w 8"/>
                  <a:gd name="T6" fmla="+- 0 6710 6466"/>
                  <a:gd name="T7" fmla="*/ 6710 h 278"/>
                  <a:gd name="T8" fmla="+- 0 7408 7402"/>
                  <a:gd name="T9" fmla="*/ T8 w 8"/>
                  <a:gd name="T10" fmla="+- 0 6675 6466"/>
                  <a:gd name="T11" fmla="*/ 6675 h 278"/>
                  <a:gd name="T12" fmla="+- 0 7409 7402"/>
                  <a:gd name="T13" fmla="*/ T12 w 8"/>
                  <a:gd name="T14" fmla="+- 0 6640 6466"/>
                  <a:gd name="T15" fmla="*/ 6640 h 278"/>
                  <a:gd name="T16" fmla="+- 0 7410 7402"/>
                  <a:gd name="T17" fmla="*/ T16 w 8"/>
                  <a:gd name="T18" fmla="+- 0 6605 6466"/>
                  <a:gd name="T19" fmla="*/ 6605 h 278"/>
                  <a:gd name="T20" fmla="+- 0 7409 7402"/>
                  <a:gd name="T21" fmla="*/ T20 w 8"/>
                  <a:gd name="T22" fmla="+- 0 6570 6466"/>
                  <a:gd name="T23" fmla="*/ 6570 h 278"/>
                  <a:gd name="T24" fmla="+- 0 7408 7402"/>
                  <a:gd name="T25" fmla="*/ T24 w 8"/>
                  <a:gd name="T26" fmla="+- 0 6535 6466"/>
                  <a:gd name="T27" fmla="*/ 6535 h 278"/>
                  <a:gd name="T28" fmla="+- 0 7406 7402"/>
                  <a:gd name="T29" fmla="*/ T28 w 8"/>
                  <a:gd name="T30" fmla="+- 0 6500 6466"/>
                  <a:gd name="T31" fmla="*/ 6500 h 278"/>
                  <a:gd name="T32" fmla="+- 0 7402 7402"/>
                  <a:gd name="T33" fmla="*/ T32 w 8"/>
                  <a:gd name="T34" fmla="+- 0 6466 6466"/>
                  <a:gd name="T35" fmla="*/ 6466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4" y="244"/>
                    </a:lnTo>
                    <a:lnTo>
                      <a:pt x="6" y="209"/>
                    </a:lnTo>
                    <a:lnTo>
                      <a:pt x="7" y="174"/>
                    </a:lnTo>
                    <a:lnTo>
                      <a:pt x="8" y="139"/>
                    </a:lnTo>
                    <a:lnTo>
                      <a:pt x="7" y="104"/>
                    </a:lnTo>
                    <a:lnTo>
                      <a:pt x="6" y="69"/>
                    </a:lnTo>
                    <a:lnTo>
                      <a:pt x="4" y="34"/>
                    </a:lnTo>
                    <a:lnTo>
                      <a:pt x="0" y="0"/>
                    </a:lnTo>
                  </a:path>
                </a:pathLst>
              </a:custGeom>
              <a:noFill/>
              <a:ln w="22860">
                <a:solidFill>
                  <a:srgbClr val="58595B"/>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8" name="Group 17"/>
            <p:cNvGrpSpPr>
              <a:grpSpLocks/>
            </p:cNvGrpSpPr>
            <p:nvPr/>
          </p:nvGrpSpPr>
          <p:grpSpPr bwMode="auto">
            <a:xfrm>
              <a:off x="5979" y="5313"/>
              <a:ext cx="278" cy="8"/>
              <a:chOff x="5979" y="5313"/>
              <a:chExt cx="278" cy="8"/>
            </a:xfrm>
          </p:grpSpPr>
          <p:sp>
            <p:nvSpPr>
              <p:cNvPr id="24" name="Freeform 23"/>
              <p:cNvSpPr>
                <a:spLocks/>
              </p:cNvSpPr>
              <p:nvPr/>
            </p:nvSpPr>
            <p:spPr bwMode="auto">
              <a:xfrm>
                <a:off x="5979" y="5313"/>
                <a:ext cx="278" cy="8"/>
              </a:xfrm>
              <a:custGeom>
                <a:avLst/>
                <a:gdLst>
                  <a:gd name="T0" fmla="+- 0 6257 5979"/>
                  <a:gd name="T1" fmla="*/ T0 w 278"/>
                  <a:gd name="T2" fmla="+- 0 5320 5313"/>
                  <a:gd name="T3" fmla="*/ 5320 h 8"/>
                  <a:gd name="T4" fmla="+- 0 6222 5979"/>
                  <a:gd name="T5" fmla="*/ T4 w 278"/>
                  <a:gd name="T6" fmla="+- 0 5317 5313"/>
                  <a:gd name="T7" fmla="*/ 5317 h 8"/>
                  <a:gd name="T8" fmla="+- 0 6188 5979"/>
                  <a:gd name="T9" fmla="*/ T8 w 278"/>
                  <a:gd name="T10" fmla="+- 0 5315 5313"/>
                  <a:gd name="T11" fmla="*/ 5315 h 8"/>
                  <a:gd name="T12" fmla="+- 0 6153 5979"/>
                  <a:gd name="T13" fmla="*/ T12 w 278"/>
                  <a:gd name="T14" fmla="+- 0 5313 5313"/>
                  <a:gd name="T15" fmla="*/ 5313 h 8"/>
                  <a:gd name="T16" fmla="+- 0 6118 5979"/>
                  <a:gd name="T17" fmla="*/ T16 w 278"/>
                  <a:gd name="T18" fmla="+- 0 5313 5313"/>
                  <a:gd name="T19" fmla="*/ 5313 h 8"/>
                  <a:gd name="T20" fmla="+- 0 6083 5979"/>
                  <a:gd name="T21" fmla="*/ T20 w 278"/>
                  <a:gd name="T22" fmla="+- 0 5313 5313"/>
                  <a:gd name="T23" fmla="*/ 5313 h 8"/>
                  <a:gd name="T24" fmla="+- 0 6048 5979"/>
                  <a:gd name="T25" fmla="*/ T24 w 278"/>
                  <a:gd name="T26" fmla="+- 0 5315 5313"/>
                  <a:gd name="T27" fmla="*/ 5315 h 8"/>
                  <a:gd name="T28" fmla="+- 0 6013 5979"/>
                  <a:gd name="T29" fmla="*/ T28 w 278"/>
                  <a:gd name="T30" fmla="+- 0 5317 5313"/>
                  <a:gd name="T31" fmla="*/ 5317 h 8"/>
                  <a:gd name="T32" fmla="+- 0 5979 5979"/>
                  <a:gd name="T33" fmla="*/ T32 w 278"/>
                  <a:gd name="T34" fmla="+- 0 5320 5313"/>
                  <a:gd name="T35" fmla="*/ 5320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0"/>
                    </a:lnTo>
                    <a:lnTo>
                      <a:pt x="139" y="0"/>
                    </a:lnTo>
                    <a:lnTo>
                      <a:pt x="104" y="0"/>
                    </a:lnTo>
                    <a:lnTo>
                      <a:pt x="69" y="2"/>
                    </a:lnTo>
                    <a:lnTo>
                      <a:pt x="34" y="4"/>
                    </a:lnTo>
                    <a:lnTo>
                      <a:pt x="0" y="7"/>
                    </a:lnTo>
                  </a:path>
                </a:pathLst>
              </a:custGeom>
              <a:noFill/>
              <a:ln w="22860">
                <a:solidFill>
                  <a:srgbClr val="58595B"/>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9" name="Group 18"/>
            <p:cNvGrpSpPr>
              <a:grpSpLocks/>
            </p:cNvGrpSpPr>
            <p:nvPr/>
          </p:nvGrpSpPr>
          <p:grpSpPr bwMode="auto">
            <a:xfrm>
              <a:off x="4826" y="6466"/>
              <a:ext cx="8" cy="278"/>
              <a:chOff x="4826" y="6466"/>
              <a:chExt cx="8" cy="278"/>
            </a:xfrm>
          </p:grpSpPr>
          <p:sp>
            <p:nvSpPr>
              <p:cNvPr id="23" name="Freeform 22"/>
              <p:cNvSpPr>
                <a:spLocks/>
              </p:cNvSpPr>
              <p:nvPr/>
            </p:nvSpPr>
            <p:spPr bwMode="auto">
              <a:xfrm>
                <a:off x="4826" y="6466"/>
                <a:ext cx="8" cy="278"/>
              </a:xfrm>
              <a:custGeom>
                <a:avLst/>
                <a:gdLst>
                  <a:gd name="T0" fmla="+- 0 4833 4826"/>
                  <a:gd name="T1" fmla="*/ T0 w 8"/>
                  <a:gd name="T2" fmla="+- 0 6466 6466"/>
                  <a:gd name="T3" fmla="*/ 6466 h 278"/>
                  <a:gd name="T4" fmla="+- 0 4830 4826"/>
                  <a:gd name="T5" fmla="*/ T4 w 8"/>
                  <a:gd name="T6" fmla="+- 0 6500 6466"/>
                  <a:gd name="T7" fmla="*/ 6500 h 278"/>
                  <a:gd name="T8" fmla="+- 0 4828 4826"/>
                  <a:gd name="T9" fmla="*/ T8 w 8"/>
                  <a:gd name="T10" fmla="+- 0 6535 6466"/>
                  <a:gd name="T11" fmla="*/ 6535 h 278"/>
                  <a:gd name="T12" fmla="+- 0 4826 4826"/>
                  <a:gd name="T13" fmla="*/ T12 w 8"/>
                  <a:gd name="T14" fmla="+- 0 6570 6466"/>
                  <a:gd name="T15" fmla="*/ 6570 h 278"/>
                  <a:gd name="T16" fmla="+- 0 4826 4826"/>
                  <a:gd name="T17" fmla="*/ T16 w 8"/>
                  <a:gd name="T18" fmla="+- 0 6605 6466"/>
                  <a:gd name="T19" fmla="*/ 6605 h 278"/>
                  <a:gd name="T20" fmla="+- 0 4826 4826"/>
                  <a:gd name="T21" fmla="*/ T20 w 8"/>
                  <a:gd name="T22" fmla="+- 0 6640 6466"/>
                  <a:gd name="T23" fmla="*/ 6640 h 278"/>
                  <a:gd name="T24" fmla="+- 0 4828 4826"/>
                  <a:gd name="T25" fmla="*/ T24 w 8"/>
                  <a:gd name="T26" fmla="+- 0 6675 6466"/>
                  <a:gd name="T27" fmla="*/ 6675 h 278"/>
                  <a:gd name="T28" fmla="+- 0 4830 4826"/>
                  <a:gd name="T29" fmla="*/ T28 w 8"/>
                  <a:gd name="T30" fmla="+- 0 6710 6466"/>
                  <a:gd name="T31" fmla="*/ 6710 h 278"/>
                  <a:gd name="T32" fmla="+- 0 4833 4826"/>
                  <a:gd name="T33" fmla="*/ T32 w 8"/>
                  <a:gd name="T34" fmla="+- 0 6744 6466"/>
                  <a:gd name="T35" fmla="*/ 6744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4"/>
                    </a:lnTo>
                    <a:lnTo>
                      <a:pt x="0" y="139"/>
                    </a:lnTo>
                    <a:lnTo>
                      <a:pt x="0" y="174"/>
                    </a:lnTo>
                    <a:lnTo>
                      <a:pt x="2" y="209"/>
                    </a:lnTo>
                    <a:lnTo>
                      <a:pt x="4" y="244"/>
                    </a:lnTo>
                    <a:lnTo>
                      <a:pt x="7" y="278"/>
                    </a:lnTo>
                  </a:path>
                </a:pathLst>
              </a:custGeom>
              <a:noFill/>
              <a:ln w="22860">
                <a:solidFill>
                  <a:srgbClr val="58595B"/>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20" name="Group 19"/>
            <p:cNvGrpSpPr>
              <a:grpSpLocks/>
            </p:cNvGrpSpPr>
            <p:nvPr/>
          </p:nvGrpSpPr>
          <p:grpSpPr bwMode="auto">
            <a:xfrm>
              <a:off x="1261" y="2439"/>
              <a:ext cx="9718" cy="6895"/>
              <a:chOff x="1261" y="2439"/>
              <a:chExt cx="9718" cy="6895"/>
            </a:xfrm>
          </p:grpSpPr>
          <p:sp>
            <p:nvSpPr>
              <p:cNvPr id="21" name="Freeform 20"/>
              <p:cNvSpPr>
                <a:spLocks/>
              </p:cNvSpPr>
              <p:nvPr/>
            </p:nvSpPr>
            <p:spPr bwMode="auto">
              <a:xfrm>
                <a:off x="5979" y="7890"/>
                <a:ext cx="278" cy="8"/>
              </a:xfrm>
              <a:custGeom>
                <a:avLst/>
                <a:gdLst>
                  <a:gd name="T0" fmla="+- 0 5979 5979"/>
                  <a:gd name="T1" fmla="*/ T0 w 278"/>
                  <a:gd name="T2" fmla="+- 0 7890 7890"/>
                  <a:gd name="T3" fmla="*/ 7890 h 8"/>
                  <a:gd name="T4" fmla="+- 0 6013 5979"/>
                  <a:gd name="T5" fmla="*/ T4 w 278"/>
                  <a:gd name="T6" fmla="+- 0 7893 7890"/>
                  <a:gd name="T7" fmla="*/ 7893 h 8"/>
                  <a:gd name="T8" fmla="+- 0 6048 5979"/>
                  <a:gd name="T9" fmla="*/ T8 w 278"/>
                  <a:gd name="T10" fmla="+- 0 7895 7890"/>
                  <a:gd name="T11" fmla="*/ 7895 h 8"/>
                  <a:gd name="T12" fmla="+- 0 6083 5979"/>
                  <a:gd name="T13" fmla="*/ T12 w 278"/>
                  <a:gd name="T14" fmla="+- 0 7896 7890"/>
                  <a:gd name="T15" fmla="*/ 7896 h 8"/>
                  <a:gd name="T16" fmla="+- 0 6118 5979"/>
                  <a:gd name="T17" fmla="*/ T16 w 278"/>
                  <a:gd name="T18" fmla="+- 0 7897 7890"/>
                  <a:gd name="T19" fmla="*/ 7897 h 8"/>
                  <a:gd name="T20" fmla="+- 0 6153 5979"/>
                  <a:gd name="T21" fmla="*/ T20 w 278"/>
                  <a:gd name="T22" fmla="+- 0 7896 7890"/>
                  <a:gd name="T23" fmla="*/ 7896 h 8"/>
                  <a:gd name="T24" fmla="+- 0 6188 5979"/>
                  <a:gd name="T25" fmla="*/ T24 w 278"/>
                  <a:gd name="T26" fmla="+- 0 7895 7890"/>
                  <a:gd name="T27" fmla="*/ 7895 h 8"/>
                  <a:gd name="T28" fmla="+- 0 6222 5979"/>
                  <a:gd name="T29" fmla="*/ T28 w 278"/>
                  <a:gd name="T30" fmla="+- 0 7893 7890"/>
                  <a:gd name="T31" fmla="*/ 7893 h 8"/>
                  <a:gd name="T32" fmla="+- 0 6257 5979"/>
                  <a:gd name="T33" fmla="*/ T32 w 278"/>
                  <a:gd name="T34" fmla="+- 0 7890 7890"/>
                  <a:gd name="T35" fmla="*/ 7890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5"/>
                    </a:lnTo>
                    <a:lnTo>
                      <a:pt x="104" y="6"/>
                    </a:lnTo>
                    <a:lnTo>
                      <a:pt x="139" y="7"/>
                    </a:lnTo>
                    <a:lnTo>
                      <a:pt x="174" y="6"/>
                    </a:lnTo>
                    <a:lnTo>
                      <a:pt x="209" y="5"/>
                    </a:lnTo>
                    <a:lnTo>
                      <a:pt x="243" y="3"/>
                    </a:lnTo>
                    <a:lnTo>
                      <a:pt x="278" y="0"/>
                    </a:lnTo>
                  </a:path>
                </a:pathLst>
              </a:custGeom>
              <a:noFill/>
              <a:ln w="22860">
                <a:solidFill>
                  <a:srgbClr val="58595B"/>
                </a:solidFill>
                <a:round/>
                <a:headEnd/>
                <a:tailEnd/>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a:p>
            </p:txBody>
          </p:sp>
          <p:pic>
            <p:nvPicPr>
              <p:cNvPr id="22" name="Picture 21" descr="Another image of the model similar to the one described on page 13, but only the Foundation section at the base of the equilateral triangle is visible. The wording for the other 3 groups is not visible. In the Foundation section it says: Drive the Strategy. Vision. Leadership. Structu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 y="2439"/>
                <a:ext cx="9718" cy="6895"/>
              </a:xfrm>
              <a:prstGeom prst="rect">
                <a:avLst/>
              </a:prstGeom>
              <a:noFill/>
              <a:ln>
                <a:noFill/>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solidFill>
                      <a:srgbClr val="FFFFFF"/>
                    </a:solidFill>
                  </a14:hiddenFill>
                </a:ex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w="9525">
                    <a:solidFill>
                      <a:srgbClr val="000000"/>
                    </a:solidFill>
                    <a:miter lim="800000"/>
                    <a:headEnd/>
                    <a:tailEnd/>
                  </a14:hiddenLine>
                </a:ext>
              </a:extLst>
            </p:spPr>
          </p:pic>
        </p:grpSp>
      </p:gr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3:  </a:t>
            </a:r>
            <a:r>
              <a:rPr lang="en-US" sz="3200" b="1" dirty="0" err="1"/>
              <a:t>D&amp;I</a:t>
            </a:r>
            <a:r>
              <a:rPr lang="en-US" sz="3200" b="1" dirty="0"/>
              <a:t> Structure and Implementation</a:t>
            </a:r>
            <a:r>
              <a:rPr lang="en-US" sz="3600" b="1" dirty="0"/>
              <a:t/>
            </a:r>
            <a:br>
              <a:rPr lang="en-US" sz="3600" b="1" dirty="0"/>
            </a:br>
            <a:endParaRPr lang="en-US" sz="3600" dirty="0"/>
          </a:p>
        </p:txBody>
      </p:sp>
    </p:spTree>
    <p:extLst>
      <p:ext uri="{BB962C8B-B14F-4D97-AF65-F5344CB8AC3E}">
        <p14:creationId xmlns:p14="http://schemas.microsoft.com/office/powerpoint/2010/main" val="4243336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45563"/>
            <a:ext cx="8520600" cy="4419071"/>
          </a:xfrm>
        </p:spPr>
        <p:txBody>
          <a:bodyPr/>
          <a:lstStyle/>
          <a:p>
            <a:pPr>
              <a:spcAft>
                <a:spcPts val="2400"/>
              </a:spcAft>
            </a:pPr>
            <a:r>
              <a:rPr lang="en-US" sz="2200" i="1" dirty="0"/>
              <a:t>Action: Ensure that </a:t>
            </a:r>
            <a:r>
              <a:rPr lang="en-US" sz="2200" i="1" dirty="0" err="1"/>
              <a:t>D&amp;I</a:t>
            </a:r>
            <a:r>
              <a:rPr lang="en-US" sz="2200" i="1" dirty="0"/>
              <a:t> is integrated into recruitment, talent development, advancement, and retention.</a:t>
            </a:r>
          </a:p>
          <a:p>
            <a:pPr lvl="0" algn="l"/>
            <a:r>
              <a:rPr lang="en-US" sz="2000" dirty="0"/>
              <a:t>☐ </a:t>
            </a:r>
            <a:r>
              <a:rPr lang="en-US" sz="2000" b="1" dirty="0"/>
              <a:t>4.1 </a:t>
            </a:r>
            <a:r>
              <a:rPr lang="en-US" sz="2000" dirty="0"/>
              <a:t>The organization’s talent development processes have resulted in equitable and accessible recruitment, retention, and advancement and a pervasive feeling of inclusion.</a:t>
            </a:r>
          </a:p>
          <a:p>
            <a:pPr lvl="0" algn="l"/>
            <a:r>
              <a:rPr lang="en-US" sz="2000" dirty="0"/>
              <a:t>☐ </a:t>
            </a:r>
            <a:r>
              <a:rPr lang="en-US" sz="2000" b="1" dirty="0"/>
              <a:t>4.3 </a:t>
            </a:r>
            <a:r>
              <a:rPr lang="en-US" sz="2000" dirty="0"/>
              <a:t>The organization’s reputation for quality </a:t>
            </a:r>
            <a:r>
              <a:rPr lang="en-US" sz="2000" dirty="0" err="1"/>
              <a:t>D&amp;I</a:t>
            </a:r>
            <a:r>
              <a:rPr lang="en-US" sz="2000" dirty="0"/>
              <a:t> efforts enhances its ability to attract and retain employees who contribute to outstanding organizational results.</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4:  Recruitment, Retention, Development and Advancement</a:t>
            </a:r>
            <a:endParaRPr lang="en-US" sz="3600" dirty="0"/>
          </a:p>
        </p:txBody>
      </p:sp>
      <p:grpSp>
        <p:nvGrpSpPr>
          <p:cNvPr id="64" name="Group 63"/>
          <p:cNvGrpSpPr>
            <a:grpSpLocks/>
          </p:cNvGrpSpPr>
          <p:nvPr/>
        </p:nvGrpSpPr>
        <p:grpSpPr bwMode="auto">
          <a:xfrm>
            <a:off x="7738408" y="5220327"/>
            <a:ext cx="1251618" cy="1043437"/>
            <a:chOff x="1185" y="1328"/>
            <a:chExt cx="9869" cy="7672"/>
          </a:xfrm>
        </p:grpSpPr>
        <p:grpSp>
          <p:nvGrpSpPr>
            <p:cNvPr id="65" name="Group 64"/>
            <p:cNvGrpSpPr>
              <a:grpSpLocks/>
            </p:cNvGrpSpPr>
            <p:nvPr/>
          </p:nvGrpSpPr>
          <p:grpSpPr bwMode="auto">
            <a:xfrm>
              <a:off x="1185" y="1339"/>
              <a:ext cx="9869" cy="7554"/>
              <a:chOff x="1185" y="1339"/>
              <a:chExt cx="9869" cy="7554"/>
            </a:xfrm>
          </p:grpSpPr>
          <p:sp>
            <p:nvSpPr>
              <p:cNvPr id="91" name="Freeform 90"/>
              <p:cNvSpPr>
                <a:spLocks/>
              </p:cNvSpPr>
              <p:nvPr/>
            </p:nvSpPr>
            <p:spPr bwMode="auto">
              <a:xfrm>
                <a:off x="1185" y="1339"/>
                <a:ext cx="9869" cy="7554"/>
              </a:xfrm>
              <a:custGeom>
                <a:avLst/>
                <a:gdLst>
                  <a:gd name="T0" fmla="+- 0 6160 1185"/>
                  <a:gd name="T1" fmla="*/ T0 w 9869"/>
                  <a:gd name="T2" fmla="+- 0 1339 1339"/>
                  <a:gd name="T3" fmla="*/ 1339 h 7554"/>
                  <a:gd name="T4" fmla="+- 0 6095 1185"/>
                  <a:gd name="T5" fmla="*/ T4 w 9869"/>
                  <a:gd name="T6" fmla="+- 0 1364 1339"/>
                  <a:gd name="T7" fmla="*/ 1364 h 7554"/>
                  <a:gd name="T8" fmla="+- 0 6023 1185"/>
                  <a:gd name="T9" fmla="*/ T8 w 9869"/>
                  <a:gd name="T10" fmla="+- 0 1442 1339"/>
                  <a:gd name="T11" fmla="*/ 1442 h 7554"/>
                  <a:gd name="T12" fmla="+- 0 5981 1185"/>
                  <a:gd name="T13" fmla="*/ T12 w 9869"/>
                  <a:gd name="T14" fmla="+- 0 1500 1339"/>
                  <a:gd name="T15" fmla="*/ 1500 h 7554"/>
                  <a:gd name="T16" fmla="+- 0 5934 1185"/>
                  <a:gd name="T17" fmla="*/ T16 w 9869"/>
                  <a:gd name="T18" fmla="+- 0 1571 1339"/>
                  <a:gd name="T19" fmla="*/ 1571 h 7554"/>
                  <a:gd name="T20" fmla="+- 0 5882 1185"/>
                  <a:gd name="T21" fmla="*/ T20 w 9869"/>
                  <a:gd name="T22" fmla="+- 0 1654 1339"/>
                  <a:gd name="T23" fmla="*/ 1654 h 7554"/>
                  <a:gd name="T24" fmla="+- 0 5822 1185"/>
                  <a:gd name="T25" fmla="*/ T24 w 9869"/>
                  <a:gd name="T26" fmla="+- 0 1751 1339"/>
                  <a:gd name="T27" fmla="*/ 1751 h 7554"/>
                  <a:gd name="T28" fmla="+- 0 1577 1185"/>
                  <a:gd name="T29" fmla="*/ T28 w 9869"/>
                  <a:gd name="T30" fmla="+- 0 8094 1339"/>
                  <a:gd name="T31" fmla="*/ 8094 h 7554"/>
                  <a:gd name="T32" fmla="+- 0 1504 1185"/>
                  <a:gd name="T33" fmla="*/ T32 w 9869"/>
                  <a:gd name="T34" fmla="+- 0 8198 1339"/>
                  <a:gd name="T35" fmla="*/ 8198 h 7554"/>
                  <a:gd name="T36" fmla="+- 0 1439 1185"/>
                  <a:gd name="T37" fmla="*/ T36 w 9869"/>
                  <a:gd name="T38" fmla="+- 0 8292 1339"/>
                  <a:gd name="T39" fmla="*/ 8292 h 7554"/>
                  <a:gd name="T40" fmla="+- 0 1380 1185"/>
                  <a:gd name="T41" fmla="*/ T40 w 9869"/>
                  <a:gd name="T42" fmla="+- 0 8378 1339"/>
                  <a:gd name="T43" fmla="*/ 8378 h 7554"/>
                  <a:gd name="T44" fmla="+- 0 1329 1185"/>
                  <a:gd name="T45" fmla="*/ T44 w 9869"/>
                  <a:gd name="T46" fmla="+- 0 8455 1339"/>
                  <a:gd name="T47" fmla="*/ 8455 h 7554"/>
                  <a:gd name="T48" fmla="+- 0 1286 1185"/>
                  <a:gd name="T49" fmla="*/ T48 w 9869"/>
                  <a:gd name="T50" fmla="+- 0 8524 1339"/>
                  <a:gd name="T51" fmla="*/ 8524 h 7554"/>
                  <a:gd name="T52" fmla="+- 0 1250 1185"/>
                  <a:gd name="T53" fmla="*/ T52 w 9869"/>
                  <a:gd name="T54" fmla="+- 0 8585 1339"/>
                  <a:gd name="T55" fmla="*/ 8585 h 7554"/>
                  <a:gd name="T56" fmla="+- 0 1222 1185"/>
                  <a:gd name="T57" fmla="*/ T56 w 9869"/>
                  <a:gd name="T58" fmla="+- 0 8639 1339"/>
                  <a:gd name="T59" fmla="*/ 8639 h 7554"/>
                  <a:gd name="T60" fmla="+- 0 1189 1185"/>
                  <a:gd name="T61" fmla="*/ T60 w 9869"/>
                  <a:gd name="T62" fmla="+- 0 8727 1339"/>
                  <a:gd name="T63" fmla="*/ 8727 h 7554"/>
                  <a:gd name="T64" fmla="+- 0 1185 1185"/>
                  <a:gd name="T65" fmla="*/ T64 w 9869"/>
                  <a:gd name="T66" fmla="+- 0 8762 1339"/>
                  <a:gd name="T67" fmla="*/ 8762 h 7554"/>
                  <a:gd name="T68" fmla="+- 0 1189 1185"/>
                  <a:gd name="T69" fmla="*/ T68 w 9869"/>
                  <a:gd name="T70" fmla="+- 0 8792 1339"/>
                  <a:gd name="T71" fmla="*/ 8792 h 7554"/>
                  <a:gd name="T72" fmla="+- 0 1253 1185"/>
                  <a:gd name="T73" fmla="*/ T72 w 9869"/>
                  <a:gd name="T74" fmla="+- 0 8853 1339"/>
                  <a:gd name="T75" fmla="*/ 8853 h 7554"/>
                  <a:gd name="T76" fmla="+- 0 1339 1185"/>
                  <a:gd name="T77" fmla="*/ T76 w 9869"/>
                  <a:gd name="T78" fmla="+- 0 8876 1339"/>
                  <a:gd name="T79" fmla="*/ 8876 h 7554"/>
                  <a:gd name="T80" fmla="+- 0 1462 1185"/>
                  <a:gd name="T81" fmla="*/ T80 w 9869"/>
                  <a:gd name="T82" fmla="+- 0 8887 1339"/>
                  <a:gd name="T83" fmla="*/ 8887 h 7554"/>
                  <a:gd name="T84" fmla="+- 0 1538 1185"/>
                  <a:gd name="T85" fmla="*/ T84 w 9869"/>
                  <a:gd name="T86" fmla="+- 0 8890 1339"/>
                  <a:gd name="T87" fmla="*/ 8890 h 7554"/>
                  <a:gd name="T88" fmla="+- 0 1623 1185"/>
                  <a:gd name="T89" fmla="*/ T88 w 9869"/>
                  <a:gd name="T90" fmla="+- 0 8891 1339"/>
                  <a:gd name="T91" fmla="*/ 8891 h 7554"/>
                  <a:gd name="T92" fmla="+- 0 10488 1185"/>
                  <a:gd name="T93" fmla="*/ T92 w 9869"/>
                  <a:gd name="T94" fmla="+- 0 8892 1339"/>
                  <a:gd name="T95" fmla="*/ 8892 h 7554"/>
                  <a:gd name="T96" fmla="+- 0 10663 1185"/>
                  <a:gd name="T97" fmla="*/ T96 w 9869"/>
                  <a:gd name="T98" fmla="+- 0 8877 1339"/>
                  <a:gd name="T99" fmla="*/ 8877 h 7554"/>
                  <a:gd name="T100" fmla="+- 0 10738 1185"/>
                  <a:gd name="T101" fmla="*/ T100 w 9869"/>
                  <a:gd name="T102" fmla="+- 0 8869 1339"/>
                  <a:gd name="T103" fmla="*/ 8869 h 7554"/>
                  <a:gd name="T104" fmla="+- 0 10806 1185"/>
                  <a:gd name="T105" fmla="*/ T104 w 9869"/>
                  <a:gd name="T106" fmla="+- 0 8860 1339"/>
                  <a:gd name="T107" fmla="*/ 8860 h 7554"/>
                  <a:gd name="T108" fmla="+- 0 10915 1185"/>
                  <a:gd name="T109" fmla="*/ T108 w 9869"/>
                  <a:gd name="T110" fmla="+- 0 8838 1339"/>
                  <a:gd name="T111" fmla="*/ 8838 h 7554"/>
                  <a:gd name="T112" fmla="+- 0 10993 1185"/>
                  <a:gd name="T113" fmla="*/ T112 w 9869"/>
                  <a:gd name="T114" fmla="+- 0 8808 1339"/>
                  <a:gd name="T115" fmla="*/ 8808 h 7554"/>
                  <a:gd name="T116" fmla="+- 0 11039 1185"/>
                  <a:gd name="T117" fmla="*/ T116 w 9869"/>
                  <a:gd name="T118" fmla="+- 0 8764 1339"/>
                  <a:gd name="T119" fmla="*/ 8764 h 7554"/>
                  <a:gd name="T120" fmla="+- 0 11054 1185"/>
                  <a:gd name="T121" fmla="*/ T120 w 9869"/>
                  <a:gd name="T122" fmla="+- 0 8703 1339"/>
                  <a:gd name="T123" fmla="*/ 8703 h 7554"/>
                  <a:gd name="T124" fmla="+- 0 11049 1185"/>
                  <a:gd name="T125" fmla="*/ T124 w 9869"/>
                  <a:gd name="T126" fmla="+- 0 8666 1339"/>
                  <a:gd name="T127" fmla="*/ 8666 h 7554"/>
                  <a:gd name="T128" fmla="+- 0 11017 1185"/>
                  <a:gd name="T129" fmla="*/ T128 w 9869"/>
                  <a:gd name="T130" fmla="+- 0 8572 1339"/>
                  <a:gd name="T131" fmla="*/ 8572 h 7554"/>
                  <a:gd name="T132" fmla="+- 0 10990 1185"/>
                  <a:gd name="T133" fmla="*/ T132 w 9869"/>
                  <a:gd name="T134" fmla="+- 0 8515 1339"/>
                  <a:gd name="T135" fmla="*/ 8515 h 7554"/>
                  <a:gd name="T136" fmla="+- 0 10955 1185"/>
                  <a:gd name="T137" fmla="*/ T136 w 9869"/>
                  <a:gd name="T138" fmla="+- 0 8451 1339"/>
                  <a:gd name="T139" fmla="*/ 8451 h 7554"/>
                  <a:gd name="T140" fmla="+- 0 10913 1185"/>
                  <a:gd name="T141" fmla="*/ T140 w 9869"/>
                  <a:gd name="T142" fmla="+- 0 8380 1339"/>
                  <a:gd name="T143" fmla="*/ 8380 h 7554"/>
                  <a:gd name="T144" fmla="+- 0 10863 1185"/>
                  <a:gd name="T145" fmla="*/ T144 w 9869"/>
                  <a:gd name="T146" fmla="+- 0 8300 1339"/>
                  <a:gd name="T147" fmla="*/ 8300 h 7554"/>
                  <a:gd name="T148" fmla="+- 0 10805 1185"/>
                  <a:gd name="T149" fmla="*/ T148 w 9869"/>
                  <a:gd name="T150" fmla="+- 0 8212 1339"/>
                  <a:gd name="T151" fmla="*/ 8212 h 7554"/>
                  <a:gd name="T152" fmla="+- 0 10741 1185"/>
                  <a:gd name="T153" fmla="*/ T152 w 9869"/>
                  <a:gd name="T154" fmla="+- 0 8114 1339"/>
                  <a:gd name="T155" fmla="*/ 8114 h 7554"/>
                  <a:gd name="T156" fmla="+- 0 6498 1185"/>
                  <a:gd name="T157" fmla="*/ T156 w 9869"/>
                  <a:gd name="T158" fmla="+- 0 1751 1339"/>
                  <a:gd name="T159" fmla="*/ 1751 h 7554"/>
                  <a:gd name="T160" fmla="+- 0 6438 1185"/>
                  <a:gd name="T161" fmla="*/ T160 w 9869"/>
                  <a:gd name="T162" fmla="+- 0 1654 1339"/>
                  <a:gd name="T163" fmla="*/ 1654 h 7554"/>
                  <a:gd name="T164" fmla="+- 0 6385 1185"/>
                  <a:gd name="T165" fmla="*/ T164 w 9869"/>
                  <a:gd name="T166" fmla="+- 0 1571 1339"/>
                  <a:gd name="T167" fmla="*/ 1571 h 7554"/>
                  <a:gd name="T168" fmla="+- 0 6339 1185"/>
                  <a:gd name="T169" fmla="*/ T168 w 9869"/>
                  <a:gd name="T170" fmla="+- 0 1500 1339"/>
                  <a:gd name="T171" fmla="*/ 1500 h 7554"/>
                  <a:gd name="T172" fmla="+- 0 6297 1185"/>
                  <a:gd name="T173" fmla="*/ T172 w 9869"/>
                  <a:gd name="T174" fmla="+- 0 1442 1339"/>
                  <a:gd name="T175" fmla="*/ 1442 h 7554"/>
                  <a:gd name="T176" fmla="+- 0 6224 1185"/>
                  <a:gd name="T177" fmla="*/ T176 w 9869"/>
                  <a:gd name="T178" fmla="+- 0 1364 1339"/>
                  <a:gd name="T179" fmla="*/ 1364 h 7554"/>
                  <a:gd name="T180" fmla="+- 0 6192 1185"/>
                  <a:gd name="T181" fmla="*/ T180 w 9869"/>
                  <a:gd name="T182" fmla="+- 0 1345 1339"/>
                  <a:gd name="T183" fmla="*/ 1345 h 7554"/>
                  <a:gd name="T184" fmla="+- 0 6160 1185"/>
                  <a:gd name="T185" fmla="*/ T184 w 9869"/>
                  <a:gd name="T186" fmla="+- 0 1339 1339"/>
                  <a:gd name="T187" fmla="*/ 1339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5"/>
                    </a:lnTo>
                    <a:lnTo>
                      <a:pt x="4838" y="103"/>
                    </a:lnTo>
                    <a:lnTo>
                      <a:pt x="4796" y="161"/>
                    </a:lnTo>
                    <a:lnTo>
                      <a:pt x="4749" y="232"/>
                    </a:lnTo>
                    <a:lnTo>
                      <a:pt x="4697" y="315"/>
                    </a:lnTo>
                    <a:lnTo>
                      <a:pt x="4637" y="412"/>
                    </a:lnTo>
                    <a:lnTo>
                      <a:pt x="392" y="6755"/>
                    </a:lnTo>
                    <a:lnTo>
                      <a:pt x="319" y="6859"/>
                    </a:lnTo>
                    <a:lnTo>
                      <a:pt x="254" y="6953"/>
                    </a:lnTo>
                    <a:lnTo>
                      <a:pt x="195" y="7039"/>
                    </a:lnTo>
                    <a:lnTo>
                      <a:pt x="144" y="7116"/>
                    </a:lnTo>
                    <a:lnTo>
                      <a:pt x="101" y="7185"/>
                    </a:lnTo>
                    <a:lnTo>
                      <a:pt x="65" y="7246"/>
                    </a:lnTo>
                    <a:lnTo>
                      <a:pt x="37" y="7300"/>
                    </a:lnTo>
                    <a:lnTo>
                      <a:pt x="4" y="7388"/>
                    </a:lnTo>
                    <a:lnTo>
                      <a:pt x="0" y="7423"/>
                    </a:lnTo>
                    <a:lnTo>
                      <a:pt x="4" y="7453"/>
                    </a:lnTo>
                    <a:lnTo>
                      <a:pt x="68" y="7514"/>
                    </a:lnTo>
                    <a:lnTo>
                      <a:pt x="154" y="7537"/>
                    </a:lnTo>
                    <a:lnTo>
                      <a:pt x="277" y="7548"/>
                    </a:lnTo>
                    <a:lnTo>
                      <a:pt x="353" y="7551"/>
                    </a:lnTo>
                    <a:lnTo>
                      <a:pt x="438" y="7552"/>
                    </a:lnTo>
                    <a:lnTo>
                      <a:pt x="9303" y="7553"/>
                    </a:lnTo>
                    <a:lnTo>
                      <a:pt x="9478" y="7538"/>
                    </a:lnTo>
                    <a:lnTo>
                      <a:pt x="9553" y="7530"/>
                    </a:lnTo>
                    <a:lnTo>
                      <a:pt x="9621" y="7521"/>
                    </a:lnTo>
                    <a:lnTo>
                      <a:pt x="9730" y="7499"/>
                    </a:lnTo>
                    <a:lnTo>
                      <a:pt x="9808" y="7469"/>
                    </a:lnTo>
                    <a:lnTo>
                      <a:pt x="9854" y="7425"/>
                    </a:lnTo>
                    <a:lnTo>
                      <a:pt x="9869" y="7364"/>
                    </a:lnTo>
                    <a:lnTo>
                      <a:pt x="9864" y="7327"/>
                    </a:lnTo>
                    <a:lnTo>
                      <a:pt x="9832" y="7233"/>
                    </a:lnTo>
                    <a:lnTo>
                      <a:pt x="9805" y="7176"/>
                    </a:lnTo>
                    <a:lnTo>
                      <a:pt x="9770" y="7112"/>
                    </a:lnTo>
                    <a:lnTo>
                      <a:pt x="9728" y="7041"/>
                    </a:lnTo>
                    <a:lnTo>
                      <a:pt x="9678" y="6961"/>
                    </a:lnTo>
                    <a:lnTo>
                      <a:pt x="9620" y="6873"/>
                    </a:lnTo>
                    <a:lnTo>
                      <a:pt x="9556" y="6775"/>
                    </a:lnTo>
                    <a:lnTo>
                      <a:pt x="5313" y="412"/>
                    </a:lnTo>
                    <a:lnTo>
                      <a:pt x="5253" y="315"/>
                    </a:lnTo>
                    <a:lnTo>
                      <a:pt x="5200" y="232"/>
                    </a:lnTo>
                    <a:lnTo>
                      <a:pt x="5154" y="161"/>
                    </a:lnTo>
                    <a:lnTo>
                      <a:pt x="5112" y="103"/>
                    </a:lnTo>
                    <a:lnTo>
                      <a:pt x="5039" y="25"/>
                    </a:lnTo>
                    <a:lnTo>
                      <a:pt x="5007" y="6"/>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6" name="Group 65"/>
            <p:cNvGrpSpPr>
              <a:grpSpLocks/>
            </p:cNvGrpSpPr>
            <p:nvPr/>
          </p:nvGrpSpPr>
          <p:grpSpPr bwMode="auto">
            <a:xfrm>
              <a:off x="1185" y="1339"/>
              <a:ext cx="9869" cy="7554"/>
              <a:chOff x="1185" y="1339"/>
              <a:chExt cx="9869" cy="7554"/>
            </a:xfrm>
          </p:grpSpPr>
          <p:sp>
            <p:nvSpPr>
              <p:cNvPr id="90" name="Freeform 89"/>
              <p:cNvSpPr>
                <a:spLocks/>
              </p:cNvSpPr>
              <p:nvPr/>
            </p:nvSpPr>
            <p:spPr bwMode="auto">
              <a:xfrm>
                <a:off x="1185" y="1339"/>
                <a:ext cx="9869" cy="7554"/>
              </a:xfrm>
              <a:custGeom>
                <a:avLst/>
                <a:gdLst>
                  <a:gd name="T0" fmla="+- 0 1504 1185"/>
                  <a:gd name="T1" fmla="*/ T0 w 9869"/>
                  <a:gd name="T2" fmla="+- 0 8198 1339"/>
                  <a:gd name="T3" fmla="*/ 8198 h 7554"/>
                  <a:gd name="T4" fmla="+- 0 1329 1185"/>
                  <a:gd name="T5" fmla="*/ T4 w 9869"/>
                  <a:gd name="T6" fmla="+- 0 8455 1339"/>
                  <a:gd name="T7" fmla="*/ 8455 h 7554"/>
                  <a:gd name="T8" fmla="+- 0 1222 1185"/>
                  <a:gd name="T9" fmla="*/ T8 w 9869"/>
                  <a:gd name="T10" fmla="+- 0 8639 1339"/>
                  <a:gd name="T11" fmla="*/ 8639 h 7554"/>
                  <a:gd name="T12" fmla="+- 0 1189 1185"/>
                  <a:gd name="T13" fmla="*/ T12 w 9869"/>
                  <a:gd name="T14" fmla="+- 0 8792 1339"/>
                  <a:gd name="T15" fmla="*/ 8792 h 7554"/>
                  <a:gd name="T16" fmla="+- 0 1462 1185"/>
                  <a:gd name="T17" fmla="*/ T16 w 9869"/>
                  <a:gd name="T18" fmla="+- 0 8887 1339"/>
                  <a:gd name="T19" fmla="*/ 8887 h 7554"/>
                  <a:gd name="T20" fmla="+- 0 1718 1185"/>
                  <a:gd name="T21" fmla="*/ T20 w 9869"/>
                  <a:gd name="T22" fmla="+- 0 8892 1339"/>
                  <a:gd name="T23" fmla="*/ 8892 h 7554"/>
                  <a:gd name="T24" fmla="+- 0 10579 1185"/>
                  <a:gd name="T25" fmla="*/ T24 w 9869"/>
                  <a:gd name="T26" fmla="+- 0 8884 1339"/>
                  <a:gd name="T27" fmla="*/ 8884 h 7554"/>
                  <a:gd name="T28" fmla="+- 0 10806 1185"/>
                  <a:gd name="T29" fmla="*/ T28 w 9869"/>
                  <a:gd name="T30" fmla="+- 0 8860 1339"/>
                  <a:gd name="T31" fmla="*/ 8860 h 7554"/>
                  <a:gd name="T32" fmla="+- 0 11039 1185"/>
                  <a:gd name="T33" fmla="*/ T32 w 9869"/>
                  <a:gd name="T34" fmla="+- 0 8764 1339"/>
                  <a:gd name="T35" fmla="*/ 8764 h 7554"/>
                  <a:gd name="T36" fmla="+- 0 11017 1185"/>
                  <a:gd name="T37" fmla="*/ T36 w 9869"/>
                  <a:gd name="T38" fmla="+- 0 8572 1339"/>
                  <a:gd name="T39" fmla="*/ 8572 h 7554"/>
                  <a:gd name="T40" fmla="+- 0 10913 1185"/>
                  <a:gd name="T41" fmla="*/ T40 w 9869"/>
                  <a:gd name="T42" fmla="+- 0 8380 1339"/>
                  <a:gd name="T43" fmla="*/ 8380 h 7554"/>
                  <a:gd name="T44" fmla="+- 0 10741 1185"/>
                  <a:gd name="T45" fmla="*/ T44 w 9869"/>
                  <a:gd name="T46" fmla="+- 0 8114 1339"/>
                  <a:gd name="T47" fmla="*/ 8114 h 7554"/>
                  <a:gd name="T48" fmla="+- 0 10568 1185"/>
                  <a:gd name="T49" fmla="*/ T48 w 9869"/>
                  <a:gd name="T50" fmla="+- 0 7857 1339"/>
                  <a:gd name="T51" fmla="*/ 7857 h 7554"/>
                  <a:gd name="T52" fmla="+- 0 10431 1185"/>
                  <a:gd name="T53" fmla="*/ T52 w 9869"/>
                  <a:gd name="T54" fmla="+- 0 7653 1339"/>
                  <a:gd name="T55" fmla="*/ 7653 h 7554"/>
                  <a:gd name="T56" fmla="+- 0 10291 1185"/>
                  <a:gd name="T57" fmla="*/ T56 w 9869"/>
                  <a:gd name="T58" fmla="+- 0 7444 1339"/>
                  <a:gd name="T59" fmla="*/ 7444 h 7554"/>
                  <a:gd name="T60" fmla="+- 0 10170 1185"/>
                  <a:gd name="T61" fmla="*/ T60 w 9869"/>
                  <a:gd name="T62" fmla="+- 0 7262 1339"/>
                  <a:gd name="T63" fmla="*/ 7262 h 7554"/>
                  <a:gd name="T64" fmla="+- 0 10036 1185"/>
                  <a:gd name="T65" fmla="*/ T64 w 9869"/>
                  <a:gd name="T66" fmla="+- 0 7062 1339"/>
                  <a:gd name="T67" fmla="*/ 7062 h 7554"/>
                  <a:gd name="T68" fmla="+- 0 9891 1185"/>
                  <a:gd name="T69" fmla="*/ T68 w 9869"/>
                  <a:gd name="T70" fmla="+- 0 6845 1339"/>
                  <a:gd name="T71" fmla="*/ 6845 h 7554"/>
                  <a:gd name="T72" fmla="+- 0 9736 1185"/>
                  <a:gd name="T73" fmla="*/ T72 w 9869"/>
                  <a:gd name="T74" fmla="+- 0 6613 1339"/>
                  <a:gd name="T75" fmla="*/ 6613 h 7554"/>
                  <a:gd name="T76" fmla="+- 0 9573 1185"/>
                  <a:gd name="T77" fmla="*/ T76 w 9869"/>
                  <a:gd name="T78" fmla="+- 0 6369 1339"/>
                  <a:gd name="T79" fmla="*/ 6369 h 7554"/>
                  <a:gd name="T80" fmla="+- 0 9403 1185"/>
                  <a:gd name="T81" fmla="*/ T80 w 9869"/>
                  <a:gd name="T82" fmla="+- 0 6114 1339"/>
                  <a:gd name="T83" fmla="*/ 6114 h 7554"/>
                  <a:gd name="T84" fmla="+- 0 9227 1185"/>
                  <a:gd name="T85" fmla="*/ T84 w 9869"/>
                  <a:gd name="T86" fmla="+- 0 5850 1339"/>
                  <a:gd name="T87" fmla="*/ 5850 h 7554"/>
                  <a:gd name="T88" fmla="+- 0 9047 1185"/>
                  <a:gd name="T89" fmla="*/ T88 w 9869"/>
                  <a:gd name="T90" fmla="+- 0 5579 1339"/>
                  <a:gd name="T91" fmla="*/ 5579 h 7554"/>
                  <a:gd name="T92" fmla="+- 0 8863 1185"/>
                  <a:gd name="T93" fmla="*/ T92 w 9869"/>
                  <a:gd name="T94" fmla="+- 0 5304 1339"/>
                  <a:gd name="T95" fmla="*/ 5304 h 7554"/>
                  <a:gd name="T96" fmla="+- 0 8678 1185"/>
                  <a:gd name="T97" fmla="*/ T96 w 9869"/>
                  <a:gd name="T98" fmla="+- 0 5025 1339"/>
                  <a:gd name="T99" fmla="*/ 5025 h 7554"/>
                  <a:gd name="T100" fmla="+- 0 8491 1185"/>
                  <a:gd name="T101" fmla="*/ T100 w 9869"/>
                  <a:gd name="T102" fmla="+- 0 4746 1339"/>
                  <a:gd name="T103" fmla="*/ 4746 h 7554"/>
                  <a:gd name="T104" fmla="+- 0 8306 1185"/>
                  <a:gd name="T105" fmla="*/ T104 w 9869"/>
                  <a:gd name="T106" fmla="+- 0 4467 1339"/>
                  <a:gd name="T107" fmla="*/ 4467 h 7554"/>
                  <a:gd name="T108" fmla="+- 0 8122 1185"/>
                  <a:gd name="T109" fmla="*/ T108 w 9869"/>
                  <a:gd name="T110" fmla="+- 0 4192 1339"/>
                  <a:gd name="T111" fmla="*/ 4192 h 7554"/>
                  <a:gd name="T112" fmla="+- 0 7942 1185"/>
                  <a:gd name="T113" fmla="*/ T112 w 9869"/>
                  <a:gd name="T114" fmla="+- 0 3921 1339"/>
                  <a:gd name="T115" fmla="*/ 3921 h 7554"/>
                  <a:gd name="T116" fmla="+- 0 7767 1185"/>
                  <a:gd name="T117" fmla="*/ T116 w 9869"/>
                  <a:gd name="T118" fmla="+- 0 3658 1339"/>
                  <a:gd name="T119" fmla="*/ 3658 h 7554"/>
                  <a:gd name="T120" fmla="+- 0 7597 1185"/>
                  <a:gd name="T121" fmla="*/ T120 w 9869"/>
                  <a:gd name="T122" fmla="+- 0 3403 1339"/>
                  <a:gd name="T123" fmla="*/ 3403 h 7554"/>
                  <a:gd name="T124" fmla="+- 0 7435 1185"/>
                  <a:gd name="T125" fmla="*/ T124 w 9869"/>
                  <a:gd name="T126" fmla="+- 0 3160 1339"/>
                  <a:gd name="T127" fmla="*/ 3160 h 7554"/>
                  <a:gd name="T128" fmla="+- 0 7281 1185"/>
                  <a:gd name="T129" fmla="*/ T128 w 9869"/>
                  <a:gd name="T130" fmla="+- 0 2929 1339"/>
                  <a:gd name="T131" fmla="*/ 2929 h 7554"/>
                  <a:gd name="T132" fmla="+- 0 7138 1185"/>
                  <a:gd name="T133" fmla="*/ T132 w 9869"/>
                  <a:gd name="T134" fmla="+- 0 2713 1339"/>
                  <a:gd name="T135" fmla="*/ 2713 h 7554"/>
                  <a:gd name="T136" fmla="+- 0 7005 1185"/>
                  <a:gd name="T137" fmla="*/ T136 w 9869"/>
                  <a:gd name="T138" fmla="+- 0 2513 1339"/>
                  <a:gd name="T139" fmla="*/ 2513 h 7554"/>
                  <a:gd name="T140" fmla="+- 0 6885 1185"/>
                  <a:gd name="T141" fmla="*/ T140 w 9869"/>
                  <a:gd name="T142" fmla="+- 0 2333 1339"/>
                  <a:gd name="T143" fmla="*/ 2333 h 7554"/>
                  <a:gd name="T144" fmla="+- 0 6778 1185"/>
                  <a:gd name="T145" fmla="*/ T144 w 9869"/>
                  <a:gd name="T146" fmla="+- 0 2173 1339"/>
                  <a:gd name="T147" fmla="*/ 2173 h 7554"/>
                  <a:gd name="T148" fmla="+- 0 6612 1185"/>
                  <a:gd name="T149" fmla="*/ T148 w 9869"/>
                  <a:gd name="T150" fmla="+- 0 1923 1339"/>
                  <a:gd name="T151" fmla="*/ 1923 h 7554"/>
                  <a:gd name="T152" fmla="+- 0 6438 1185"/>
                  <a:gd name="T153" fmla="*/ T152 w 9869"/>
                  <a:gd name="T154" fmla="+- 0 1654 1339"/>
                  <a:gd name="T155" fmla="*/ 1654 h 7554"/>
                  <a:gd name="T156" fmla="+- 0 6297 1185"/>
                  <a:gd name="T157" fmla="*/ T156 w 9869"/>
                  <a:gd name="T158" fmla="+- 0 1442 1339"/>
                  <a:gd name="T159" fmla="*/ 1442 h 7554"/>
                  <a:gd name="T160" fmla="+- 0 6128 1185"/>
                  <a:gd name="T161" fmla="*/ T160 w 9869"/>
                  <a:gd name="T162" fmla="+- 0 1345 1339"/>
                  <a:gd name="T163" fmla="*/ 1345 h 7554"/>
                  <a:gd name="T164" fmla="+- 0 5934 1185"/>
                  <a:gd name="T165" fmla="*/ T164 w 9869"/>
                  <a:gd name="T166" fmla="+- 0 1571 1339"/>
                  <a:gd name="T167" fmla="*/ 1571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2"/>
                    </a:moveTo>
                    <a:lnTo>
                      <a:pt x="392" y="6755"/>
                    </a:lnTo>
                    <a:lnTo>
                      <a:pt x="319" y="6859"/>
                    </a:lnTo>
                    <a:lnTo>
                      <a:pt x="254" y="6953"/>
                    </a:lnTo>
                    <a:lnTo>
                      <a:pt x="195" y="7039"/>
                    </a:lnTo>
                    <a:lnTo>
                      <a:pt x="144" y="7116"/>
                    </a:lnTo>
                    <a:lnTo>
                      <a:pt x="101" y="7185"/>
                    </a:lnTo>
                    <a:lnTo>
                      <a:pt x="65" y="7246"/>
                    </a:lnTo>
                    <a:lnTo>
                      <a:pt x="37" y="7300"/>
                    </a:lnTo>
                    <a:lnTo>
                      <a:pt x="4" y="7388"/>
                    </a:lnTo>
                    <a:lnTo>
                      <a:pt x="0" y="7423"/>
                    </a:lnTo>
                    <a:lnTo>
                      <a:pt x="4" y="7453"/>
                    </a:lnTo>
                    <a:lnTo>
                      <a:pt x="68" y="7514"/>
                    </a:lnTo>
                    <a:lnTo>
                      <a:pt x="154" y="7537"/>
                    </a:lnTo>
                    <a:lnTo>
                      <a:pt x="277" y="7548"/>
                    </a:lnTo>
                    <a:lnTo>
                      <a:pt x="353" y="7551"/>
                    </a:lnTo>
                    <a:lnTo>
                      <a:pt x="438" y="7552"/>
                    </a:lnTo>
                    <a:lnTo>
                      <a:pt x="533" y="7553"/>
                    </a:lnTo>
                    <a:lnTo>
                      <a:pt x="637" y="7553"/>
                    </a:lnTo>
                    <a:lnTo>
                      <a:pt x="9303" y="7553"/>
                    </a:lnTo>
                    <a:lnTo>
                      <a:pt x="9394" y="7545"/>
                    </a:lnTo>
                    <a:lnTo>
                      <a:pt x="9478" y="7538"/>
                    </a:lnTo>
                    <a:lnTo>
                      <a:pt x="9553" y="7530"/>
                    </a:lnTo>
                    <a:lnTo>
                      <a:pt x="9621" y="7521"/>
                    </a:lnTo>
                    <a:lnTo>
                      <a:pt x="9730" y="7499"/>
                    </a:lnTo>
                    <a:lnTo>
                      <a:pt x="9808" y="7469"/>
                    </a:lnTo>
                    <a:lnTo>
                      <a:pt x="9854" y="7425"/>
                    </a:lnTo>
                    <a:lnTo>
                      <a:pt x="9869" y="7364"/>
                    </a:lnTo>
                    <a:lnTo>
                      <a:pt x="9864" y="7327"/>
                    </a:lnTo>
                    <a:lnTo>
                      <a:pt x="9832" y="7233"/>
                    </a:lnTo>
                    <a:lnTo>
                      <a:pt x="9805" y="7176"/>
                    </a:lnTo>
                    <a:lnTo>
                      <a:pt x="9770" y="7112"/>
                    </a:lnTo>
                    <a:lnTo>
                      <a:pt x="9728" y="7041"/>
                    </a:lnTo>
                    <a:lnTo>
                      <a:pt x="9678" y="6961"/>
                    </a:lnTo>
                    <a:lnTo>
                      <a:pt x="9620" y="6873"/>
                    </a:lnTo>
                    <a:lnTo>
                      <a:pt x="9556" y="6775"/>
                    </a:lnTo>
                    <a:lnTo>
                      <a:pt x="9484" y="6668"/>
                    </a:lnTo>
                    <a:lnTo>
                      <a:pt x="9405" y="6550"/>
                    </a:lnTo>
                    <a:lnTo>
                      <a:pt x="9383" y="6518"/>
                    </a:lnTo>
                    <a:lnTo>
                      <a:pt x="9360" y="6483"/>
                    </a:lnTo>
                    <a:lnTo>
                      <a:pt x="9307" y="6404"/>
                    </a:lnTo>
                    <a:lnTo>
                      <a:pt x="9246" y="6314"/>
                    </a:lnTo>
                    <a:lnTo>
                      <a:pt x="9179" y="6214"/>
                    </a:lnTo>
                    <a:lnTo>
                      <a:pt x="9144" y="6161"/>
                    </a:lnTo>
                    <a:lnTo>
                      <a:pt x="9106" y="6105"/>
                    </a:lnTo>
                    <a:lnTo>
                      <a:pt x="9067" y="6046"/>
                    </a:lnTo>
                    <a:lnTo>
                      <a:pt x="9026" y="5986"/>
                    </a:lnTo>
                    <a:lnTo>
                      <a:pt x="8985" y="5923"/>
                    </a:lnTo>
                    <a:lnTo>
                      <a:pt x="8941" y="5858"/>
                    </a:lnTo>
                    <a:lnTo>
                      <a:pt x="8897" y="5791"/>
                    </a:lnTo>
                    <a:lnTo>
                      <a:pt x="8851" y="5723"/>
                    </a:lnTo>
                    <a:lnTo>
                      <a:pt x="8804" y="5652"/>
                    </a:lnTo>
                    <a:lnTo>
                      <a:pt x="8755" y="5580"/>
                    </a:lnTo>
                    <a:lnTo>
                      <a:pt x="8706" y="5506"/>
                    </a:lnTo>
                    <a:lnTo>
                      <a:pt x="8655" y="5430"/>
                    </a:lnTo>
                    <a:lnTo>
                      <a:pt x="8604" y="5353"/>
                    </a:lnTo>
                    <a:lnTo>
                      <a:pt x="8551" y="5274"/>
                    </a:lnTo>
                    <a:lnTo>
                      <a:pt x="8498" y="5194"/>
                    </a:lnTo>
                    <a:lnTo>
                      <a:pt x="8444" y="5113"/>
                    </a:lnTo>
                    <a:lnTo>
                      <a:pt x="8388" y="5030"/>
                    </a:lnTo>
                    <a:lnTo>
                      <a:pt x="8332" y="4946"/>
                    </a:lnTo>
                    <a:lnTo>
                      <a:pt x="8276" y="4861"/>
                    </a:lnTo>
                    <a:lnTo>
                      <a:pt x="8218" y="4775"/>
                    </a:lnTo>
                    <a:lnTo>
                      <a:pt x="8160" y="4688"/>
                    </a:lnTo>
                    <a:lnTo>
                      <a:pt x="8101" y="4600"/>
                    </a:lnTo>
                    <a:lnTo>
                      <a:pt x="8042" y="4511"/>
                    </a:lnTo>
                    <a:lnTo>
                      <a:pt x="7982" y="4421"/>
                    </a:lnTo>
                    <a:lnTo>
                      <a:pt x="7922" y="4331"/>
                    </a:lnTo>
                    <a:lnTo>
                      <a:pt x="7862" y="4240"/>
                    </a:lnTo>
                    <a:lnTo>
                      <a:pt x="7801" y="4149"/>
                    </a:lnTo>
                    <a:lnTo>
                      <a:pt x="7740" y="4057"/>
                    </a:lnTo>
                    <a:lnTo>
                      <a:pt x="7678" y="3965"/>
                    </a:lnTo>
                    <a:lnTo>
                      <a:pt x="7616" y="3872"/>
                    </a:lnTo>
                    <a:lnTo>
                      <a:pt x="7554" y="3779"/>
                    </a:lnTo>
                    <a:lnTo>
                      <a:pt x="7493" y="3686"/>
                    </a:lnTo>
                    <a:lnTo>
                      <a:pt x="7430" y="3593"/>
                    </a:lnTo>
                    <a:lnTo>
                      <a:pt x="7368" y="3500"/>
                    </a:lnTo>
                    <a:lnTo>
                      <a:pt x="7306" y="3407"/>
                    </a:lnTo>
                    <a:lnTo>
                      <a:pt x="7244" y="3314"/>
                    </a:lnTo>
                    <a:lnTo>
                      <a:pt x="7183" y="3221"/>
                    </a:lnTo>
                    <a:lnTo>
                      <a:pt x="7121" y="3128"/>
                    </a:lnTo>
                    <a:lnTo>
                      <a:pt x="7059" y="3036"/>
                    </a:lnTo>
                    <a:lnTo>
                      <a:pt x="6998" y="2944"/>
                    </a:lnTo>
                    <a:lnTo>
                      <a:pt x="6937" y="2853"/>
                    </a:lnTo>
                    <a:lnTo>
                      <a:pt x="6877" y="2762"/>
                    </a:lnTo>
                    <a:lnTo>
                      <a:pt x="6817" y="2672"/>
                    </a:lnTo>
                    <a:lnTo>
                      <a:pt x="6757" y="2582"/>
                    </a:lnTo>
                    <a:lnTo>
                      <a:pt x="6698" y="2494"/>
                    </a:lnTo>
                    <a:lnTo>
                      <a:pt x="6640" y="2406"/>
                    </a:lnTo>
                    <a:lnTo>
                      <a:pt x="6582" y="2319"/>
                    </a:lnTo>
                    <a:lnTo>
                      <a:pt x="6525" y="2233"/>
                    </a:lnTo>
                    <a:lnTo>
                      <a:pt x="6468" y="2148"/>
                    </a:lnTo>
                    <a:lnTo>
                      <a:pt x="6412" y="2064"/>
                    </a:lnTo>
                    <a:lnTo>
                      <a:pt x="6357" y="1982"/>
                    </a:lnTo>
                    <a:lnTo>
                      <a:pt x="6303" y="1901"/>
                    </a:lnTo>
                    <a:lnTo>
                      <a:pt x="6250" y="1821"/>
                    </a:lnTo>
                    <a:lnTo>
                      <a:pt x="6198" y="1742"/>
                    </a:lnTo>
                    <a:lnTo>
                      <a:pt x="6147" y="1665"/>
                    </a:lnTo>
                    <a:lnTo>
                      <a:pt x="6096" y="1590"/>
                    </a:lnTo>
                    <a:lnTo>
                      <a:pt x="6047" y="1516"/>
                    </a:lnTo>
                    <a:lnTo>
                      <a:pt x="5999" y="1444"/>
                    </a:lnTo>
                    <a:lnTo>
                      <a:pt x="5953" y="1374"/>
                    </a:lnTo>
                    <a:lnTo>
                      <a:pt x="5907" y="1305"/>
                    </a:lnTo>
                    <a:lnTo>
                      <a:pt x="5863" y="1239"/>
                    </a:lnTo>
                    <a:lnTo>
                      <a:pt x="5820" y="1174"/>
                    </a:lnTo>
                    <a:lnTo>
                      <a:pt x="5778" y="1112"/>
                    </a:lnTo>
                    <a:lnTo>
                      <a:pt x="5738" y="1052"/>
                    </a:lnTo>
                    <a:lnTo>
                      <a:pt x="5700" y="994"/>
                    </a:lnTo>
                    <a:lnTo>
                      <a:pt x="5663" y="938"/>
                    </a:lnTo>
                    <a:lnTo>
                      <a:pt x="5627" y="885"/>
                    </a:lnTo>
                    <a:lnTo>
                      <a:pt x="5593" y="834"/>
                    </a:lnTo>
                    <a:lnTo>
                      <a:pt x="5531" y="740"/>
                    </a:lnTo>
                    <a:lnTo>
                      <a:pt x="5475" y="656"/>
                    </a:lnTo>
                    <a:lnTo>
                      <a:pt x="5427" y="584"/>
                    </a:lnTo>
                    <a:lnTo>
                      <a:pt x="5387" y="524"/>
                    </a:lnTo>
                    <a:lnTo>
                      <a:pt x="5342" y="457"/>
                    </a:lnTo>
                    <a:lnTo>
                      <a:pt x="5253" y="315"/>
                    </a:lnTo>
                    <a:lnTo>
                      <a:pt x="5200" y="232"/>
                    </a:lnTo>
                    <a:lnTo>
                      <a:pt x="5154" y="161"/>
                    </a:lnTo>
                    <a:lnTo>
                      <a:pt x="5112" y="103"/>
                    </a:lnTo>
                    <a:lnTo>
                      <a:pt x="5039" y="25"/>
                    </a:lnTo>
                    <a:lnTo>
                      <a:pt x="4975" y="0"/>
                    </a:lnTo>
                    <a:lnTo>
                      <a:pt x="4943" y="6"/>
                    </a:lnTo>
                    <a:lnTo>
                      <a:pt x="4875" y="58"/>
                    </a:lnTo>
                    <a:lnTo>
                      <a:pt x="4796" y="161"/>
                    </a:lnTo>
                    <a:lnTo>
                      <a:pt x="4749" y="232"/>
                    </a:lnTo>
                    <a:lnTo>
                      <a:pt x="4697" y="315"/>
                    </a:lnTo>
                    <a:lnTo>
                      <a:pt x="4637" y="412"/>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7" name="Group 66"/>
            <p:cNvGrpSpPr>
              <a:grpSpLocks/>
            </p:cNvGrpSpPr>
            <p:nvPr/>
          </p:nvGrpSpPr>
          <p:grpSpPr bwMode="auto">
            <a:xfrm>
              <a:off x="7419" y="6713"/>
              <a:ext cx="3270" cy="2032"/>
              <a:chOff x="7419" y="6713"/>
              <a:chExt cx="3270" cy="2032"/>
            </a:xfrm>
          </p:grpSpPr>
          <p:sp>
            <p:nvSpPr>
              <p:cNvPr id="89" name="Freeform 88"/>
              <p:cNvSpPr>
                <a:spLocks/>
              </p:cNvSpPr>
              <p:nvPr/>
            </p:nvSpPr>
            <p:spPr bwMode="auto">
              <a:xfrm>
                <a:off x="7419" y="6713"/>
                <a:ext cx="3270" cy="2032"/>
              </a:xfrm>
              <a:custGeom>
                <a:avLst/>
                <a:gdLst>
                  <a:gd name="T0" fmla="+- 0 7419 7419"/>
                  <a:gd name="T1" fmla="*/ T0 w 3270"/>
                  <a:gd name="T2" fmla="+- 0 6713 6713"/>
                  <a:gd name="T3" fmla="*/ 6713 h 2032"/>
                  <a:gd name="T4" fmla="+- 0 10688 7419"/>
                  <a:gd name="T5" fmla="*/ T4 w 3270"/>
                  <a:gd name="T6" fmla="+- 0 8744 6713"/>
                  <a:gd name="T7" fmla="*/ 8744 h 2032"/>
                </a:gdLst>
                <a:ahLst/>
                <a:cxnLst>
                  <a:cxn ang="0">
                    <a:pos x="T1" y="T3"/>
                  </a:cxn>
                  <a:cxn ang="0">
                    <a:pos x="T5" y="T7"/>
                  </a:cxn>
                </a:cxnLst>
                <a:rect l="0" t="0" r="r" b="b"/>
                <a:pathLst>
                  <a:path w="3270" h="2032">
                    <a:moveTo>
                      <a:pt x="0" y="0"/>
                    </a:moveTo>
                    <a:lnTo>
                      <a:pt x="3269" y="2031"/>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8" name="Group 67"/>
            <p:cNvGrpSpPr>
              <a:grpSpLocks/>
            </p:cNvGrpSpPr>
            <p:nvPr/>
          </p:nvGrpSpPr>
          <p:grpSpPr bwMode="auto">
            <a:xfrm>
              <a:off x="1548" y="6821"/>
              <a:ext cx="3339" cy="1936"/>
              <a:chOff x="1548" y="6821"/>
              <a:chExt cx="3339" cy="1936"/>
            </a:xfrm>
          </p:grpSpPr>
          <p:sp>
            <p:nvSpPr>
              <p:cNvPr id="88" name="Freeform 87"/>
              <p:cNvSpPr>
                <a:spLocks/>
              </p:cNvSpPr>
              <p:nvPr/>
            </p:nvSpPr>
            <p:spPr bwMode="auto">
              <a:xfrm>
                <a:off x="1548" y="6821"/>
                <a:ext cx="3339" cy="1936"/>
              </a:xfrm>
              <a:custGeom>
                <a:avLst/>
                <a:gdLst>
                  <a:gd name="T0" fmla="+- 0 1548 1548"/>
                  <a:gd name="T1" fmla="*/ T0 w 3339"/>
                  <a:gd name="T2" fmla="+- 0 8756 6821"/>
                  <a:gd name="T3" fmla="*/ 8756 h 1936"/>
                  <a:gd name="T4" fmla="+- 0 4887 1548"/>
                  <a:gd name="T5" fmla="*/ T4 w 3339"/>
                  <a:gd name="T6" fmla="+- 0 6821 6821"/>
                  <a:gd name="T7" fmla="*/ 6821 h 1936"/>
                </a:gdLst>
                <a:ahLst/>
                <a:cxnLst>
                  <a:cxn ang="0">
                    <a:pos x="T1" y="T3"/>
                  </a:cxn>
                  <a:cxn ang="0">
                    <a:pos x="T5" y="T7"/>
                  </a:cxn>
                </a:cxnLst>
                <a:rect l="0" t="0" r="r" b="b"/>
                <a:pathLst>
                  <a:path w="3339" h="1936">
                    <a:moveTo>
                      <a:pt x="0" y="1935"/>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9" name="Group 68"/>
            <p:cNvGrpSpPr>
              <a:grpSpLocks/>
            </p:cNvGrpSpPr>
            <p:nvPr/>
          </p:nvGrpSpPr>
          <p:grpSpPr bwMode="auto">
            <a:xfrm>
              <a:off x="6132" y="1637"/>
              <a:ext cx="2" cy="3335"/>
              <a:chOff x="6132" y="1637"/>
              <a:chExt cx="2" cy="3335"/>
            </a:xfrm>
          </p:grpSpPr>
          <p:sp>
            <p:nvSpPr>
              <p:cNvPr id="87" name="Freeform 86"/>
              <p:cNvSpPr>
                <a:spLocks/>
              </p:cNvSpPr>
              <p:nvPr/>
            </p:nvSpPr>
            <p:spPr bwMode="auto">
              <a:xfrm>
                <a:off x="6132" y="1637"/>
                <a:ext cx="2" cy="3335"/>
              </a:xfrm>
              <a:custGeom>
                <a:avLst/>
                <a:gdLst>
                  <a:gd name="T0" fmla="+- 0 1637 1637"/>
                  <a:gd name="T1" fmla="*/ 1637 h 3335"/>
                  <a:gd name="T2" fmla="+- 0 4971 1637"/>
                  <a:gd name="T3" fmla="*/ 4971 h 3335"/>
                </a:gdLst>
                <a:ahLst/>
                <a:cxnLst>
                  <a:cxn ang="0">
                    <a:pos x="0" y="T1"/>
                  </a:cxn>
                  <a:cxn ang="0">
                    <a:pos x="0" y="T3"/>
                  </a:cxn>
                </a:cxnLst>
                <a:rect l="0" t="0" r="r" b="b"/>
                <a:pathLst>
                  <a:path h="3335">
                    <a:moveTo>
                      <a:pt x="0" y="0"/>
                    </a:moveTo>
                    <a:lnTo>
                      <a:pt x="0" y="3334"/>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0" name="Group 69"/>
            <p:cNvGrpSpPr>
              <a:grpSpLocks/>
            </p:cNvGrpSpPr>
            <p:nvPr/>
          </p:nvGrpSpPr>
          <p:grpSpPr bwMode="auto">
            <a:xfrm>
              <a:off x="6528" y="6548"/>
              <a:ext cx="853" cy="950"/>
              <a:chOff x="6528" y="6548"/>
              <a:chExt cx="853" cy="950"/>
            </a:xfrm>
          </p:grpSpPr>
          <p:sp>
            <p:nvSpPr>
              <p:cNvPr id="86" name="Freeform 85"/>
              <p:cNvSpPr>
                <a:spLocks/>
              </p:cNvSpPr>
              <p:nvPr/>
            </p:nvSpPr>
            <p:spPr bwMode="auto">
              <a:xfrm>
                <a:off x="6528" y="6548"/>
                <a:ext cx="853" cy="950"/>
              </a:xfrm>
              <a:custGeom>
                <a:avLst/>
                <a:gdLst>
                  <a:gd name="T0" fmla="+- 0 6528 6528"/>
                  <a:gd name="T1" fmla="*/ T0 w 853"/>
                  <a:gd name="T2" fmla="+- 0 7498 6548"/>
                  <a:gd name="T3" fmla="*/ 7498 h 950"/>
                  <a:gd name="T4" fmla="+- 0 6602 6528"/>
                  <a:gd name="T5" fmla="*/ T4 w 853"/>
                  <a:gd name="T6" fmla="+- 0 7470 6548"/>
                  <a:gd name="T7" fmla="*/ 7470 h 950"/>
                  <a:gd name="T8" fmla="+- 0 6675 6528"/>
                  <a:gd name="T9" fmla="*/ T8 w 853"/>
                  <a:gd name="T10" fmla="+- 0 7438 6548"/>
                  <a:gd name="T11" fmla="*/ 7438 h 950"/>
                  <a:gd name="T12" fmla="+- 0 6744 6528"/>
                  <a:gd name="T13" fmla="*/ T12 w 853"/>
                  <a:gd name="T14" fmla="+- 0 7402 6548"/>
                  <a:gd name="T15" fmla="*/ 7402 h 950"/>
                  <a:gd name="T16" fmla="+- 0 6811 6528"/>
                  <a:gd name="T17" fmla="*/ T16 w 853"/>
                  <a:gd name="T18" fmla="+- 0 7362 6548"/>
                  <a:gd name="T19" fmla="*/ 7362 h 950"/>
                  <a:gd name="T20" fmla="+- 0 6876 6528"/>
                  <a:gd name="T21" fmla="*/ T20 w 853"/>
                  <a:gd name="T22" fmla="+- 0 7318 6548"/>
                  <a:gd name="T23" fmla="*/ 7318 h 950"/>
                  <a:gd name="T24" fmla="+- 0 6938 6528"/>
                  <a:gd name="T25" fmla="*/ T24 w 853"/>
                  <a:gd name="T26" fmla="+- 0 7271 6548"/>
                  <a:gd name="T27" fmla="*/ 7271 h 950"/>
                  <a:gd name="T28" fmla="+- 0 6996 6528"/>
                  <a:gd name="T29" fmla="*/ T28 w 853"/>
                  <a:gd name="T30" fmla="+- 0 7220 6548"/>
                  <a:gd name="T31" fmla="*/ 7220 h 950"/>
                  <a:gd name="T32" fmla="+- 0 7052 6528"/>
                  <a:gd name="T33" fmla="*/ T32 w 853"/>
                  <a:gd name="T34" fmla="+- 0 7165 6548"/>
                  <a:gd name="T35" fmla="*/ 7165 h 950"/>
                  <a:gd name="T36" fmla="+- 0 7104 6528"/>
                  <a:gd name="T37" fmla="*/ T36 w 853"/>
                  <a:gd name="T38" fmla="+- 0 7107 6548"/>
                  <a:gd name="T39" fmla="*/ 7107 h 950"/>
                  <a:gd name="T40" fmla="+- 0 7152 6528"/>
                  <a:gd name="T41" fmla="*/ T40 w 853"/>
                  <a:gd name="T42" fmla="+- 0 7047 6548"/>
                  <a:gd name="T43" fmla="*/ 7047 h 950"/>
                  <a:gd name="T44" fmla="+- 0 7197 6528"/>
                  <a:gd name="T45" fmla="*/ T44 w 853"/>
                  <a:gd name="T46" fmla="+- 0 6983 6548"/>
                  <a:gd name="T47" fmla="*/ 6983 h 950"/>
                  <a:gd name="T48" fmla="+- 0 7238 6528"/>
                  <a:gd name="T49" fmla="*/ T48 w 853"/>
                  <a:gd name="T50" fmla="+- 0 6916 6548"/>
                  <a:gd name="T51" fmla="*/ 6916 h 950"/>
                  <a:gd name="T52" fmla="+- 0 7275 6528"/>
                  <a:gd name="T53" fmla="*/ T52 w 853"/>
                  <a:gd name="T54" fmla="+- 0 6847 6548"/>
                  <a:gd name="T55" fmla="*/ 6847 h 950"/>
                  <a:gd name="T56" fmla="+- 0 7308 6528"/>
                  <a:gd name="T57" fmla="*/ T56 w 853"/>
                  <a:gd name="T58" fmla="+- 0 6776 6548"/>
                  <a:gd name="T59" fmla="*/ 6776 h 950"/>
                  <a:gd name="T60" fmla="+- 0 7337 6528"/>
                  <a:gd name="T61" fmla="*/ T60 w 853"/>
                  <a:gd name="T62" fmla="+- 0 6702 6548"/>
                  <a:gd name="T63" fmla="*/ 6702 h 950"/>
                  <a:gd name="T64" fmla="+- 0 7361 6528"/>
                  <a:gd name="T65" fmla="*/ T64 w 853"/>
                  <a:gd name="T66" fmla="+- 0 6626 6548"/>
                  <a:gd name="T67" fmla="*/ 6626 h 950"/>
                  <a:gd name="T68" fmla="+- 0 7380 6528"/>
                  <a:gd name="T69" fmla="*/ T68 w 853"/>
                  <a:gd name="T70" fmla="+- 0 6548 6548"/>
                  <a:gd name="T71" fmla="*/ 6548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50"/>
                    </a:moveTo>
                    <a:lnTo>
                      <a:pt x="74" y="922"/>
                    </a:lnTo>
                    <a:lnTo>
                      <a:pt x="147" y="890"/>
                    </a:lnTo>
                    <a:lnTo>
                      <a:pt x="216" y="854"/>
                    </a:lnTo>
                    <a:lnTo>
                      <a:pt x="283" y="814"/>
                    </a:lnTo>
                    <a:lnTo>
                      <a:pt x="348" y="770"/>
                    </a:lnTo>
                    <a:lnTo>
                      <a:pt x="410" y="723"/>
                    </a:lnTo>
                    <a:lnTo>
                      <a:pt x="468" y="672"/>
                    </a:lnTo>
                    <a:lnTo>
                      <a:pt x="524" y="617"/>
                    </a:lnTo>
                    <a:lnTo>
                      <a:pt x="576" y="559"/>
                    </a:lnTo>
                    <a:lnTo>
                      <a:pt x="624" y="499"/>
                    </a:lnTo>
                    <a:lnTo>
                      <a:pt x="669" y="435"/>
                    </a:lnTo>
                    <a:lnTo>
                      <a:pt x="710" y="368"/>
                    </a:lnTo>
                    <a:lnTo>
                      <a:pt x="747" y="299"/>
                    </a:lnTo>
                    <a:lnTo>
                      <a:pt x="780" y="228"/>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1" name="Group 70"/>
            <p:cNvGrpSpPr>
              <a:grpSpLocks/>
            </p:cNvGrpSpPr>
            <p:nvPr/>
          </p:nvGrpSpPr>
          <p:grpSpPr bwMode="auto">
            <a:xfrm>
              <a:off x="6394" y="5010"/>
              <a:ext cx="950" cy="853"/>
              <a:chOff x="6394" y="5010"/>
              <a:chExt cx="950" cy="853"/>
            </a:xfrm>
          </p:grpSpPr>
          <p:sp>
            <p:nvSpPr>
              <p:cNvPr id="85" name="Freeform 84"/>
              <p:cNvSpPr>
                <a:spLocks/>
              </p:cNvSpPr>
              <p:nvPr/>
            </p:nvSpPr>
            <p:spPr bwMode="auto">
              <a:xfrm>
                <a:off x="6394" y="5010"/>
                <a:ext cx="950" cy="853"/>
              </a:xfrm>
              <a:custGeom>
                <a:avLst/>
                <a:gdLst>
                  <a:gd name="T0" fmla="+- 0 7343 6394"/>
                  <a:gd name="T1" fmla="*/ T0 w 950"/>
                  <a:gd name="T2" fmla="+- 0 5862 5010"/>
                  <a:gd name="T3" fmla="*/ 5862 h 853"/>
                  <a:gd name="T4" fmla="+- 0 7316 6394"/>
                  <a:gd name="T5" fmla="*/ T4 w 950"/>
                  <a:gd name="T6" fmla="+- 0 5787 5010"/>
                  <a:gd name="T7" fmla="*/ 5787 h 853"/>
                  <a:gd name="T8" fmla="+- 0 7284 6394"/>
                  <a:gd name="T9" fmla="*/ T8 w 950"/>
                  <a:gd name="T10" fmla="+- 0 5715 5010"/>
                  <a:gd name="T11" fmla="*/ 5715 h 853"/>
                  <a:gd name="T12" fmla="+- 0 7248 6394"/>
                  <a:gd name="T13" fmla="*/ T12 w 950"/>
                  <a:gd name="T14" fmla="+- 0 5646 5010"/>
                  <a:gd name="T15" fmla="*/ 5646 h 853"/>
                  <a:gd name="T16" fmla="+- 0 7208 6394"/>
                  <a:gd name="T17" fmla="*/ T16 w 950"/>
                  <a:gd name="T18" fmla="+- 0 5578 5010"/>
                  <a:gd name="T19" fmla="*/ 5578 h 853"/>
                  <a:gd name="T20" fmla="+- 0 7164 6394"/>
                  <a:gd name="T21" fmla="*/ T20 w 950"/>
                  <a:gd name="T22" fmla="+- 0 5514 5010"/>
                  <a:gd name="T23" fmla="*/ 5514 h 853"/>
                  <a:gd name="T24" fmla="+- 0 7117 6394"/>
                  <a:gd name="T25" fmla="*/ T24 w 950"/>
                  <a:gd name="T26" fmla="+- 0 5452 5010"/>
                  <a:gd name="T27" fmla="*/ 5452 h 853"/>
                  <a:gd name="T28" fmla="+- 0 7065 6394"/>
                  <a:gd name="T29" fmla="*/ T28 w 950"/>
                  <a:gd name="T30" fmla="+- 0 5394 5010"/>
                  <a:gd name="T31" fmla="*/ 5394 h 853"/>
                  <a:gd name="T32" fmla="+- 0 7011 6394"/>
                  <a:gd name="T33" fmla="*/ T32 w 950"/>
                  <a:gd name="T34" fmla="+- 0 5338 5010"/>
                  <a:gd name="T35" fmla="*/ 5338 h 853"/>
                  <a:gd name="T36" fmla="+- 0 6953 6394"/>
                  <a:gd name="T37" fmla="*/ T36 w 950"/>
                  <a:gd name="T38" fmla="+- 0 5286 5010"/>
                  <a:gd name="T39" fmla="*/ 5286 h 853"/>
                  <a:gd name="T40" fmla="+- 0 6892 6394"/>
                  <a:gd name="T41" fmla="*/ T40 w 950"/>
                  <a:gd name="T42" fmla="+- 0 5238 5010"/>
                  <a:gd name="T43" fmla="*/ 5238 h 853"/>
                  <a:gd name="T44" fmla="+- 0 6829 6394"/>
                  <a:gd name="T45" fmla="*/ T44 w 950"/>
                  <a:gd name="T46" fmla="+- 0 5193 5010"/>
                  <a:gd name="T47" fmla="*/ 5193 h 853"/>
                  <a:gd name="T48" fmla="+- 0 6762 6394"/>
                  <a:gd name="T49" fmla="*/ T48 w 950"/>
                  <a:gd name="T50" fmla="+- 0 5152 5010"/>
                  <a:gd name="T51" fmla="*/ 5152 h 853"/>
                  <a:gd name="T52" fmla="+- 0 6693 6394"/>
                  <a:gd name="T53" fmla="*/ T52 w 950"/>
                  <a:gd name="T54" fmla="+- 0 5115 5010"/>
                  <a:gd name="T55" fmla="*/ 5115 h 853"/>
                  <a:gd name="T56" fmla="+- 0 6622 6394"/>
                  <a:gd name="T57" fmla="*/ T56 w 950"/>
                  <a:gd name="T58" fmla="+- 0 5082 5010"/>
                  <a:gd name="T59" fmla="*/ 5082 h 853"/>
                  <a:gd name="T60" fmla="+- 0 6548 6394"/>
                  <a:gd name="T61" fmla="*/ T60 w 950"/>
                  <a:gd name="T62" fmla="+- 0 5053 5010"/>
                  <a:gd name="T63" fmla="*/ 5053 h 853"/>
                  <a:gd name="T64" fmla="+- 0 6472 6394"/>
                  <a:gd name="T65" fmla="*/ T64 w 950"/>
                  <a:gd name="T66" fmla="+- 0 5029 5010"/>
                  <a:gd name="T67" fmla="*/ 5029 h 853"/>
                  <a:gd name="T68" fmla="+- 0 6394 6394"/>
                  <a:gd name="T69" fmla="*/ T68 w 950"/>
                  <a:gd name="T70" fmla="+- 0 5010 5010"/>
                  <a:gd name="T71" fmla="*/ 5010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7"/>
                    </a:lnTo>
                    <a:lnTo>
                      <a:pt x="890" y="705"/>
                    </a:lnTo>
                    <a:lnTo>
                      <a:pt x="854" y="636"/>
                    </a:lnTo>
                    <a:lnTo>
                      <a:pt x="814" y="568"/>
                    </a:lnTo>
                    <a:lnTo>
                      <a:pt x="770" y="504"/>
                    </a:lnTo>
                    <a:lnTo>
                      <a:pt x="723" y="442"/>
                    </a:lnTo>
                    <a:lnTo>
                      <a:pt x="671" y="384"/>
                    </a:lnTo>
                    <a:lnTo>
                      <a:pt x="617" y="328"/>
                    </a:lnTo>
                    <a:lnTo>
                      <a:pt x="559" y="276"/>
                    </a:lnTo>
                    <a:lnTo>
                      <a:pt x="498" y="228"/>
                    </a:lnTo>
                    <a:lnTo>
                      <a:pt x="435" y="183"/>
                    </a:lnTo>
                    <a:lnTo>
                      <a:pt x="368" y="142"/>
                    </a:lnTo>
                    <a:lnTo>
                      <a:pt x="299" y="105"/>
                    </a:lnTo>
                    <a:lnTo>
                      <a:pt x="228" y="72"/>
                    </a:lnTo>
                    <a:lnTo>
                      <a:pt x="154" y="43"/>
                    </a:lnTo>
                    <a:lnTo>
                      <a:pt x="78" y="19"/>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2" name="Group 71"/>
            <p:cNvGrpSpPr>
              <a:grpSpLocks/>
            </p:cNvGrpSpPr>
            <p:nvPr/>
          </p:nvGrpSpPr>
          <p:grpSpPr bwMode="auto">
            <a:xfrm>
              <a:off x="4855" y="5047"/>
              <a:ext cx="853" cy="950"/>
              <a:chOff x="4855" y="5047"/>
              <a:chExt cx="853" cy="950"/>
            </a:xfrm>
          </p:grpSpPr>
          <p:sp>
            <p:nvSpPr>
              <p:cNvPr id="84" name="Freeform 83"/>
              <p:cNvSpPr>
                <a:spLocks/>
              </p:cNvSpPr>
              <p:nvPr/>
            </p:nvSpPr>
            <p:spPr bwMode="auto">
              <a:xfrm>
                <a:off x="4855" y="5047"/>
                <a:ext cx="853" cy="950"/>
              </a:xfrm>
              <a:custGeom>
                <a:avLst/>
                <a:gdLst>
                  <a:gd name="T0" fmla="+- 0 5708 4855"/>
                  <a:gd name="T1" fmla="*/ T0 w 853"/>
                  <a:gd name="T2" fmla="+- 0 5047 5047"/>
                  <a:gd name="T3" fmla="*/ 5047 h 950"/>
                  <a:gd name="T4" fmla="+- 0 5633 4855"/>
                  <a:gd name="T5" fmla="*/ T4 w 853"/>
                  <a:gd name="T6" fmla="+- 0 5074 5047"/>
                  <a:gd name="T7" fmla="*/ 5074 h 950"/>
                  <a:gd name="T8" fmla="+- 0 5561 4855"/>
                  <a:gd name="T9" fmla="*/ T8 w 853"/>
                  <a:gd name="T10" fmla="+- 0 5106 5047"/>
                  <a:gd name="T11" fmla="*/ 5106 h 950"/>
                  <a:gd name="T12" fmla="+- 0 5491 4855"/>
                  <a:gd name="T13" fmla="*/ T12 w 853"/>
                  <a:gd name="T14" fmla="+- 0 5142 5047"/>
                  <a:gd name="T15" fmla="*/ 5142 h 950"/>
                  <a:gd name="T16" fmla="+- 0 5424 4855"/>
                  <a:gd name="T17" fmla="*/ T16 w 853"/>
                  <a:gd name="T18" fmla="+- 0 5182 5047"/>
                  <a:gd name="T19" fmla="*/ 5182 h 950"/>
                  <a:gd name="T20" fmla="+- 0 5360 4855"/>
                  <a:gd name="T21" fmla="*/ T20 w 853"/>
                  <a:gd name="T22" fmla="+- 0 5226 5047"/>
                  <a:gd name="T23" fmla="*/ 5226 h 950"/>
                  <a:gd name="T24" fmla="+- 0 5298 4855"/>
                  <a:gd name="T25" fmla="*/ T24 w 853"/>
                  <a:gd name="T26" fmla="+- 0 5273 5047"/>
                  <a:gd name="T27" fmla="*/ 5273 h 950"/>
                  <a:gd name="T28" fmla="+- 0 5240 4855"/>
                  <a:gd name="T29" fmla="*/ T28 w 853"/>
                  <a:gd name="T30" fmla="+- 0 5324 5047"/>
                  <a:gd name="T31" fmla="*/ 5324 h 950"/>
                  <a:gd name="T32" fmla="+- 0 5184 4855"/>
                  <a:gd name="T33" fmla="*/ T32 w 853"/>
                  <a:gd name="T34" fmla="+- 0 5379 5047"/>
                  <a:gd name="T35" fmla="*/ 5379 h 950"/>
                  <a:gd name="T36" fmla="+- 0 5132 4855"/>
                  <a:gd name="T37" fmla="*/ T36 w 853"/>
                  <a:gd name="T38" fmla="+- 0 5437 5047"/>
                  <a:gd name="T39" fmla="*/ 5437 h 950"/>
                  <a:gd name="T40" fmla="+- 0 5084 4855"/>
                  <a:gd name="T41" fmla="*/ T40 w 853"/>
                  <a:gd name="T42" fmla="+- 0 5498 5047"/>
                  <a:gd name="T43" fmla="*/ 5498 h 950"/>
                  <a:gd name="T44" fmla="+- 0 5039 4855"/>
                  <a:gd name="T45" fmla="*/ T44 w 853"/>
                  <a:gd name="T46" fmla="+- 0 5561 5047"/>
                  <a:gd name="T47" fmla="*/ 5561 h 950"/>
                  <a:gd name="T48" fmla="+- 0 4998 4855"/>
                  <a:gd name="T49" fmla="*/ T48 w 853"/>
                  <a:gd name="T50" fmla="+- 0 5628 5047"/>
                  <a:gd name="T51" fmla="*/ 5628 h 950"/>
                  <a:gd name="T52" fmla="+- 0 4961 4855"/>
                  <a:gd name="T53" fmla="*/ T52 w 853"/>
                  <a:gd name="T54" fmla="+- 0 5697 5047"/>
                  <a:gd name="T55" fmla="*/ 5697 h 950"/>
                  <a:gd name="T56" fmla="+- 0 4928 4855"/>
                  <a:gd name="T57" fmla="*/ T56 w 853"/>
                  <a:gd name="T58" fmla="+- 0 5768 5047"/>
                  <a:gd name="T59" fmla="*/ 5768 h 950"/>
                  <a:gd name="T60" fmla="+- 0 4899 4855"/>
                  <a:gd name="T61" fmla="*/ T60 w 853"/>
                  <a:gd name="T62" fmla="+- 0 5842 5047"/>
                  <a:gd name="T63" fmla="*/ 5842 h 950"/>
                  <a:gd name="T64" fmla="+- 0 4875 4855"/>
                  <a:gd name="T65" fmla="*/ T64 w 853"/>
                  <a:gd name="T66" fmla="+- 0 5918 5047"/>
                  <a:gd name="T67" fmla="*/ 5918 h 950"/>
                  <a:gd name="T68" fmla="+- 0 4855 4855"/>
                  <a:gd name="T69" fmla="*/ T68 w 853"/>
                  <a:gd name="T70" fmla="+- 0 5996 5047"/>
                  <a:gd name="T71" fmla="*/ 5996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3" y="0"/>
                    </a:moveTo>
                    <a:lnTo>
                      <a:pt x="778" y="27"/>
                    </a:lnTo>
                    <a:lnTo>
                      <a:pt x="706" y="59"/>
                    </a:lnTo>
                    <a:lnTo>
                      <a:pt x="636" y="95"/>
                    </a:lnTo>
                    <a:lnTo>
                      <a:pt x="569" y="135"/>
                    </a:lnTo>
                    <a:lnTo>
                      <a:pt x="505" y="179"/>
                    </a:lnTo>
                    <a:lnTo>
                      <a:pt x="443" y="226"/>
                    </a:lnTo>
                    <a:lnTo>
                      <a:pt x="385" y="277"/>
                    </a:lnTo>
                    <a:lnTo>
                      <a:pt x="329" y="332"/>
                    </a:lnTo>
                    <a:lnTo>
                      <a:pt x="277" y="390"/>
                    </a:lnTo>
                    <a:lnTo>
                      <a:pt x="229" y="451"/>
                    </a:lnTo>
                    <a:lnTo>
                      <a:pt x="184" y="514"/>
                    </a:lnTo>
                    <a:lnTo>
                      <a:pt x="143" y="581"/>
                    </a:lnTo>
                    <a:lnTo>
                      <a:pt x="106" y="650"/>
                    </a:lnTo>
                    <a:lnTo>
                      <a:pt x="73" y="721"/>
                    </a:lnTo>
                    <a:lnTo>
                      <a:pt x="44" y="795"/>
                    </a:lnTo>
                    <a:lnTo>
                      <a:pt x="20" y="871"/>
                    </a:lnTo>
                    <a:lnTo>
                      <a:pt x="0" y="949"/>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3" name="Group 72"/>
            <p:cNvGrpSpPr>
              <a:grpSpLocks/>
            </p:cNvGrpSpPr>
            <p:nvPr/>
          </p:nvGrpSpPr>
          <p:grpSpPr bwMode="auto">
            <a:xfrm>
              <a:off x="4892" y="6682"/>
              <a:ext cx="950" cy="853"/>
              <a:chOff x="4892" y="6682"/>
              <a:chExt cx="950" cy="853"/>
            </a:xfrm>
          </p:grpSpPr>
          <p:sp>
            <p:nvSpPr>
              <p:cNvPr id="83" name="Freeform 82"/>
              <p:cNvSpPr>
                <a:spLocks/>
              </p:cNvSpPr>
              <p:nvPr/>
            </p:nvSpPr>
            <p:spPr bwMode="auto">
              <a:xfrm>
                <a:off x="4892" y="6682"/>
                <a:ext cx="950" cy="853"/>
              </a:xfrm>
              <a:custGeom>
                <a:avLst/>
                <a:gdLst>
                  <a:gd name="T0" fmla="+- 0 4892 4892"/>
                  <a:gd name="T1" fmla="*/ T0 w 950"/>
                  <a:gd name="T2" fmla="+- 0 6682 6682"/>
                  <a:gd name="T3" fmla="*/ 6682 h 853"/>
                  <a:gd name="T4" fmla="+- 0 4920 4892"/>
                  <a:gd name="T5" fmla="*/ T4 w 950"/>
                  <a:gd name="T6" fmla="+- 0 6757 6682"/>
                  <a:gd name="T7" fmla="*/ 6757 h 853"/>
                  <a:gd name="T8" fmla="+- 0 4952 4892"/>
                  <a:gd name="T9" fmla="*/ T8 w 950"/>
                  <a:gd name="T10" fmla="+- 0 6829 6682"/>
                  <a:gd name="T11" fmla="*/ 6829 h 853"/>
                  <a:gd name="T12" fmla="+- 0 4988 4892"/>
                  <a:gd name="T13" fmla="*/ T12 w 950"/>
                  <a:gd name="T14" fmla="+- 0 6898 6682"/>
                  <a:gd name="T15" fmla="*/ 6898 h 853"/>
                  <a:gd name="T16" fmla="+- 0 5028 4892"/>
                  <a:gd name="T17" fmla="*/ T16 w 950"/>
                  <a:gd name="T18" fmla="+- 0 6966 6682"/>
                  <a:gd name="T19" fmla="*/ 6966 h 853"/>
                  <a:gd name="T20" fmla="+- 0 5072 4892"/>
                  <a:gd name="T21" fmla="*/ T20 w 950"/>
                  <a:gd name="T22" fmla="+- 0 7030 6682"/>
                  <a:gd name="T23" fmla="*/ 7030 h 853"/>
                  <a:gd name="T24" fmla="+- 0 5119 4892"/>
                  <a:gd name="T25" fmla="*/ T24 w 950"/>
                  <a:gd name="T26" fmla="+- 0 7092 6682"/>
                  <a:gd name="T27" fmla="*/ 7092 h 853"/>
                  <a:gd name="T28" fmla="+- 0 5170 4892"/>
                  <a:gd name="T29" fmla="*/ T28 w 950"/>
                  <a:gd name="T30" fmla="+- 0 7150 6682"/>
                  <a:gd name="T31" fmla="*/ 7150 h 853"/>
                  <a:gd name="T32" fmla="+- 0 5225 4892"/>
                  <a:gd name="T33" fmla="*/ T32 w 950"/>
                  <a:gd name="T34" fmla="+- 0 7206 6682"/>
                  <a:gd name="T35" fmla="*/ 7206 h 853"/>
                  <a:gd name="T36" fmla="+- 0 5283 4892"/>
                  <a:gd name="T37" fmla="*/ T36 w 950"/>
                  <a:gd name="T38" fmla="+- 0 7258 6682"/>
                  <a:gd name="T39" fmla="*/ 7258 h 853"/>
                  <a:gd name="T40" fmla="+- 0 5343 4892"/>
                  <a:gd name="T41" fmla="*/ T40 w 950"/>
                  <a:gd name="T42" fmla="+- 0 7306 6682"/>
                  <a:gd name="T43" fmla="*/ 7306 h 853"/>
                  <a:gd name="T44" fmla="+- 0 5407 4892"/>
                  <a:gd name="T45" fmla="*/ T44 w 950"/>
                  <a:gd name="T46" fmla="+- 0 7351 6682"/>
                  <a:gd name="T47" fmla="*/ 7351 h 853"/>
                  <a:gd name="T48" fmla="+- 0 5474 4892"/>
                  <a:gd name="T49" fmla="*/ T48 w 950"/>
                  <a:gd name="T50" fmla="+- 0 7392 6682"/>
                  <a:gd name="T51" fmla="*/ 7392 h 853"/>
                  <a:gd name="T52" fmla="+- 0 5543 4892"/>
                  <a:gd name="T53" fmla="*/ T52 w 950"/>
                  <a:gd name="T54" fmla="+- 0 7429 6682"/>
                  <a:gd name="T55" fmla="*/ 7429 h 853"/>
                  <a:gd name="T56" fmla="+- 0 5614 4892"/>
                  <a:gd name="T57" fmla="*/ T56 w 950"/>
                  <a:gd name="T58" fmla="+- 0 7462 6682"/>
                  <a:gd name="T59" fmla="*/ 7462 h 853"/>
                  <a:gd name="T60" fmla="+- 0 5688 4892"/>
                  <a:gd name="T61" fmla="*/ T60 w 950"/>
                  <a:gd name="T62" fmla="+- 0 7491 6682"/>
                  <a:gd name="T63" fmla="*/ 7491 h 853"/>
                  <a:gd name="T64" fmla="+- 0 5764 4892"/>
                  <a:gd name="T65" fmla="*/ T64 w 950"/>
                  <a:gd name="T66" fmla="+- 0 7515 6682"/>
                  <a:gd name="T67" fmla="*/ 7515 h 853"/>
                  <a:gd name="T68" fmla="+- 0 5842 4892"/>
                  <a:gd name="T69" fmla="*/ T68 w 950"/>
                  <a:gd name="T70" fmla="+- 0 7534 6682"/>
                  <a:gd name="T71" fmla="*/ 7534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5"/>
                    </a:lnTo>
                    <a:lnTo>
                      <a:pt x="60" y="147"/>
                    </a:lnTo>
                    <a:lnTo>
                      <a:pt x="96" y="216"/>
                    </a:lnTo>
                    <a:lnTo>
                      <a:pt x="136" y="284"/>
                    </a:lnTo>
                    <a:lnTo>
                      <a:pt x="180" y="348"/>
                    </a:lnTo>
                    <a:lnTo>
                      <a:pt x="227" y="410"/>
                    </a:lnTo>
                    <a:lnTo>
                      <a:pt x="278" y="468"/>
                    </a:lnTo>
                    <a:lnTo>
                      <a:pt x="333" y="524"/>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4" name="Group 73"/>
            <p:cNvGrpSpPr>
              <a:grpSpLocks/>
            </p:cNvGrpSpPr>
            <p:nvPr/>
          </p:nvGrpSpPr>
          <p:grpSpPr bwMode="auto">
            <a:xfrm>
              <a:off x="7402" y="6133"/>
              <a:ext cx="8" cy="278"/>
              <a:chOff x="7402" y="6133"/>
              <a:chExt cx="8" cy="278"/>
            </a:xfrm>
          </p:grpSpPr>
          <p:sp>
            <p:nvSpPr>
              <p:cNvPr id="82" name="Freeform 81"/>
              <p:cNvSpPr>
                <a:spLocks/>
              </p:cNvSpPr>
              <p:nvPr/>
            </p:nvSpPr>
            <p:spPr bwMode="auto">
              <a:xfrm>
                <a:off x="7402" y="6133"/>
                <a:ext cx="8" cy="278"/>
              </a:xfrm>
              <a:custGeom>
                <a:avLst/>
                <a:gdLst>
                  <a:gd name="T0" fmla="+- 0 7402 7402"/>
                  <a:gd name="T1" fmla="*/ T0 w 8"/>
                  <a:gd name="T2" fmla="+- 0 6411 6133"/>
                  <a:gd name="T3" fmla="*/ 6411 h 278"/>
                  <a:gd name="T4" fmla="+- 0 7406 7402"/>
                  <a:gd name="T5" fmla="*/ T4 w 8"/>
                  <a:gd name="T6" fmla="+- 0 6377 6133"/>
                  <a:gd name="T7" fmla="*/ 6377 h 278"/>
                  <a:gd name="T8" fmla="+- 0 7408 7402"/>
                  <a:gd name="T9" fmla="*/ T8 w 8"/>
                  <a:gd name="T10" fmla="+- 0 6342 6133"/>
                  <a:gd name="T11" fmla="*/ 6342 h 278"/>
                  <a:gd name="T12" fmla="+- 0 7409 7402"/>
                  <a:gd name="T13" fmla="*/ T12 w 8"/>
                  <a:gd name="T14" fmla="+- 0 6307 6133"/>
                  <a:gd name="T15" fmla="*/ 6307 h 278"/>
                  <a:gd name="T16" fmla="+- 0 7410 7402"/>
                  <a:gd name="T17" fmla="*/ T16 w 8"/>
                  <a:gd name="T18" fmla="+- 0 6272 6133"/>
                  <a:gd name="T19" fmla="*/ 6272 h 278"/>
                  <a:gd name="T20" fmla="+- 0 7409 7402"/>
                  <a:gd name="T21" fmla="*/ T20 w 8"/>
                  <a:gd name="T22" fmla="+- 0 6237 6133"/>
                  <a:gd name="T23" fmla="*/ 6237 h 278"/>
                  <a:gd name="T24" fmla="+- 0 7408 7402"/>
                  <a:gd name="T25" fmla="*/ T24 w 8"/>
                  <a:gd name="T26" fmla="+- 0 6202 6133"/>
                  <a:gd name="T27" fmla="*/ 6202 h 278"/>
                  <a:gd name="T28" fmla="+- 0 7406 7402"/>
                  <a:gd name="T29" fmla="*/ T28 w 8"/>
                  <a:gd name="T30" fmla="+- 0 6168 6133"/>
                  <a:gd name="T31" fmla="*/ 6168 h 278"/>
                  <a:gd name="T32" fmla="+- 0 7402 7402"/>
                  <a:gd name="T33" fmla="*/ T32 w 8"/>
                  <a:gd name="T34" fmla="+- 0 6133 6133"/>
                  <a:gd name="T35" fmla="*/ 6133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4" y="244"/>
                    </a:lnTo>
                    <a:lnTo>
                      <a:pt x="6" y="209"/>
                    </a:lnTo>
                    <a:lnTo>
                      <a:pt x="7" y="174"/>
                    </a:lnTo>
                    <a:lnTo>
                      <a:pt x="8" y="139"/>
                    </a:lnTo>
                    <a:lnTo>
                      <a:pt x="7" y="104"/>
                    </a:lnTo>
                    <a:lnTo>
                      <a:pt x="6" y="69"/>
                    </a:lnTo>
                    <a:lnTo>
                      <a:pt x="4" y="35"/>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5" name="Group 74"/>
            <p:cNvGrpSpPr>
              <a:grpSpLocks/>
            </p:cNvGrpSpPr>
            <p:nvPr/>
          </p:nvGrpSpPr>
          <p:grpSpPr bwMode="auto">
            <a:xfrm>
              <a:off x="5979" y="4980"/>
              <a:ext cx="278" cy="8"/>
              <a:chOff x="5979" y="4980"/>
              <a:chExt cx="278" cy="8"/>
            </a:xfrm>
          </p:grpSpPr>
          <p:sp>
            <p:nvSpPr>
              <p:cNvPr id="81" name="Freeform 80"/>
              <p:cNvSpPr>
                <a:spLocks/>
              </p:cNvSpPr>
              <p:nvPr/>
            </p:nvSpPr>
            <p:spPr bwMode="auto">
              <a:xfrm>
                <a:off x="5979" y="4980"/>
                <a:ext cx="278" cy="8"/>
              </a:xfrm>
              <a:custGeom>
                <a:avLst/>
                <a:gdLst>
                  <a:gd name="T0" fmla="+- 0 6257 5979"/>
                  <a:gd name="T1" fmla="*/ T0 w 278"/>
                  <a:gd name="T2" fmla="+- 0 4987 4980"/>
                  <a:gd name="T3" fmla="*/ 4987 h 8"/>
                  <a:gd name="T4" fmla="+- 0 6222 5979"/>
                  <a:gd name="T5" fmla="*/ T4 w 278"/>
                  <a:gd name="T6" fmla="+- 0 4984 4980"/>
                  <a:gd name="T7" fmla="*/ 4984 h 8"/>
                  <a:gd name="T8" fmla="+- 0 6188 5979"/>
                  <a:gd name="T9" fmla="*/ T8 w 278"/>
                  <a:gd name="T10" fmla="+- 0 4982 4980"/>
                  <a:gd name="T11" fmla="*/ 4982 h 8"/>
                  <a:gd name="T12" fmla="+- 0 6153 5979"/>
                  <a:gd name="T13" fmla="*/ T12 w 278"/>
                  <a:gd name="T14" fmla="+- 0 4981 4980"/>
                  <a:gd name="T15" fmla="*/ 4981 h 8"/>
                  <a:gd name="T16" fmla="+- 0 6118 5979"/>
                  <a:gd name="T17" fmla="*/ T16 w 278"/>
                  <a:gd name="T18" fmla="+- 0 4980 4980"/>
                  <a:gd name="T19" fmla="*/ 4980 h 8"/>
                  <a:gd name="T20" fmla="+- 0 6083 5979"/>
                  <a:gd name="T21" fmla="*/ T20 w 278"/>
                  <a:gd name="T22" fmla="+- 0 4981 4980"/>
                  <a:gd name="T23" fmla="*/ 4981 h 8"/>
                  <a:gd name="T24" fmla="+- 0 6048 5979"/>
                  <a:gd name="T25" fmla="*/ T24 w 278"/>
                  <a:gd name="T26" fmla="+- 0 4982 4980"/>
                  <a:gd name="T27" fmla="*/ 4982 h 8"/>
                  <a:gd name="T28" fmla="+- 0 6013 5979"/>
                  <a:gd name="T29" fmla="*/ T28 w 278"/>
                  <a:gd name="T30" fmla="+- 0 4984 4980"/>
                  <a:gd name="T31" fmla="*/ 4984 h 8"/>
                  <a:gd name="T32" fmla="+- 0 5979 5979"/>
                  <a:gd name="T33" fmla="*/ T32 w 278"/>
                  <a:gd name="T34" fmla="+- 0 4987 4980"/>
                  <a:gd name="T35" fmla="*/ 4987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1"/>
                    </a:lnTo>
                    <a:lnTo>
                      <a:pt x="139" y="0"/>
                    </a:lnTo>
                    <a:lnTo>
                      <a:pt x="104" y="1"/>
                    </a:lnTo>
                    <a:lnTo>
                      <a:pt x="69" y="2"/>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6" name="Group 75"/>
            <p:cNvGrpSpPr>
              <a:grpSpLocks/>
            </p:cNvGrpSpPr>
            <p:nvPr/>
          </p:nvGrpSpPr>
          <p:grpSpPr bwMode="auto">
            <a:xfrm>
              <a:off x="4826" y="6133"/>
              <a:ext cx="8" cy="278"/>
              <a:chOff x="4826" y="6133"/>
              <a:chExt cx="8" cy="278"/>
            </a:xfrm>
          </p:grpSpPr>
          <p:sp>
            <p:nvSpPr>
              <p:cNvPr id="80" name="Freeform 79"/>
              <p:cNvSpPr>
                <a:spLocks/>
              </p:cNvSpPr>
              <p:nvPr/>
            </p:nvSpPr>
            <p:spPr bwMode="auto">
              <a:xfrm>
                <a:off x="4826" y="6133"/>
                <a:ext cx="8" cy="278"/>
              </a:xfrm>
              <a:custGeom>
                <a:avLst/>
                <a:gdLst>
                  <a:gd name="T0" fmla="+- 0 4833 4826"/>
                  <a:gd name="T1" fmla="*/ T0 w 8"/>
                  <a:gd name="T2" fmla="+- 0 6133 6133"/>
                  <a:gd name="T3" fmla="*/ 6133 h 278"/>
                  <a:gd name="T4" fmla="+- 0 4830 4826"/>
                  <a:gd name="T5" fmla="*/ T4 w 8"/>
                  <a:gd name="T6" fmla="+- 0 6168 6133"/>
                  <a:gd name="T7" fmla="*/ 6168 h 278"/>
                  <a:gd name="T8" fmla="+- 0 4828 4826"/>
                  <a:gd name="T9" fmla="*/ T8 w 8"/>
                  <a:gd name="T10" fmla="+- 0 6202 6133"/>
                  <a:gd name="T11" fmla="*/ 6202 h 278"/>
                  <a:gd name="T12" fmla="+- 0 4826 4826"/>
                  <a:gd name="T13" fmla="*/ T12 w 8"/>
                  <a:gd name="T14" fmla="+- 0 6237 6133"/>
                  <a:gd name="T15" fmla="*/ 6237 h 278"/>
                  <a:gd name="T16" fmla="+- 0 4826 4826"/>
                  <a:gd name="T17" fmla="*/ T16 w 8"/>
                  <a:gd name="T18" fmla="+- 0 6272 6133"/>
                  <a:gd name="T19" fmla="*/ 6272 h 278"/>
                  <a:gd name="T20" fmla="+- 0 4826 4826"/>
                  <a:gd name="T21" fmla="*/ T20 w 8"/>
                  <a:gd name="T22" fmla="+- 0 6307 6133"/>
                  <a:gd name="T23" fmla="*/ 6307 h 278"/>
                  <a:gd name="T24" fmla="+- 0 4828 4826"/>
                  <a:gd name="T25" fmla="*/ T24 w 8"/>
                  <a:gd name="T26" fmla="+- 0 6342 6133"/>
                  <a:gd name="T27" fmla="*/ 6342 h 278"/>
                  <a:gd name="T28" fmla="+- 0 4830 4826"/>
                  <a:gd name="T29" fmla="*/ T28 w 8"/>
                  <a:gd name="T30" fmla="+- 0 6377 6133"/>
                  <a:gd name="T31" fmla="*/ 6377 h 278"/>
                  <a:gd name="T32" fmla="+- 0 4833 4826"/>
                  <a:gd name="T33" fmla="*/ T32 w 8"/>
                  <a:gd name="T34" fmla="+- 0 6411 6133"/>
                  <a:gd name="T35" fmla="*/ 6411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5"/>
                    </a:lnTo>
                    <a:lnTo>
                      <a:pt x="2" y="69"/>
                    </a:lnTo>
                    <a:lnTo>
                      <a:pt x="0" y="104"/>
                    </a:lnTo>
                    <a:lnTo>
                      <a:pt x="0" y="139"/>
                    </a:lnTo>
                    <a:lnTo>
                      <a:pt x="0" y="174"/>
                    </a:lnTo>
                    <a:lnTo>
                      <a:pt x="2" y="209"/>
                    </a:lnTo>
                    <a:lnTo>
                      <a:pt x="4" y="244"/>
                    </a:lnTo>
                    <a:lnTo>
                      <a:pt x="7" y="278"/>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7" name="Group 76"/>
            <p:cNvGrpSpPr>
              <a:grpSpLocks/>
            </p:cNvGrpSpPr>
            <p:nvPr/>
          </p:nvGrpSpPr>
          <p:grpSpPr bwMode="auto">
            <a:xfrm>
              <a:off x="1261" y="1328"/>
              <a:ext cx="9718" cy="7672"/>
              <a:chOff x="1261" y="1328"/>
              <a:chExt cx="9718" cy="7672"/>
            </a:xfrm>
          </p:grpSpPr>
          <p:sp>
            <p:nvSpPr>
              <p:cNvPr id="78" name="Freeform 77"/>
              <p:cNvSpPr>
                <a:spLocks/>
              </p:cNvSpPr>
              <p:nvPr/>
            </p:nvSpPr>
            <p:spPr bwMode="auto">
              <a:xfrm>
                <a:off x="5979" y="7557"/>
                <a:ext cx="278" cy="8"/>
              </a:xfrm>
              <a:custGeom>
                <a:avLst/>
                <a:gdLst>
                  <a:gd name="T0" fmla="+- 0 5979 5979"/>
                  <a:gd name="T1" fmla="*/ T0 w 278"/>
                  <a:gd name="T2" fmla="+- 0 7557 7557"/>
                  <a:gd name="T3" fmla="*/ 7557 h 8"/>
                  <a:gd name="T4" fmla="+- 0 6013 5979"/>
                  <a:gd name="T5" fmla="*/ T4 w 278"/>
                  <a:gd name="T6" fmla="+- 0 7560 7557"/>
                  <a:gd name="T7" fmla="*/ 7560 h 8"/>
                  <a:gd name="T8" fmla="+- 0 6048 5979"/>
                  <a:gd name="T9" fmla="*/ T8 w 278"/>
                  <a:gd name="T10" fmla="+- 0 7562 7557"/>
                  <a:gd name="T11" fmla="*/ 7562 h 8"/>
                  <a:gd name="T12" fmla="+- 0 6083 5979"/>
                  <a:gd name="T13" fmla="*/ T12 w 278"/>
                  <a:gd name="T14" fmla="+- 0 7564 7557"/>
                  <a:gd name="T15" fmla="*/ 7564 h 8"/>
                  <a:gd name="T16" fmla="+- 0 6118 5979"/>
                  <a:gd name="T17" fmla="*/ T16 w 278"/>
                  <a:gd name="T18" fmla="+- 0 7564 7557"/>
                  <a:gd name="T19" fmla="*/ 7564 h 8"/>
                  <a:gd name="T20" fmla="+- 0 6153 5979"/>
                  <a:gd name="T21" fmla="*/ T20 w 278"/>
                  <a:gd name="T22" fmla="+- 0 7564 7557"/>
                  <a:gd name="T23" fmla="*/ 7564 h 8"/>
                  <a:gd name="T24" fmla="+- 0 6188 5979"/>
                  <a:gd name="T25" fmla="*/ T24 w 278"/>
                  <a:gd name="T26" fmla="+- 0 7562 7557"/>
                  <a:gd name="T27" fmla="*/ 7562 h 8"/>
                  <a:gd name="T28" fmla="+- 0 6222 5979"/>
                  <a:gd name="T29" fmla="*/ T28 w 278"/>
                  <a:gd name="T30" fmla="+- 0 7560 7557"/>
                  <a:gd name="T31" fmla="*/ 7560 h 8"/>
                  <a:gd name="T32" fmla="+- 0 6257 5979"/>
                  <a:gd name="T33" fmla="*/ T32 w 278"/>
                  <a:gd name="T34" fmla="+- 0 7557 7557"/>
                  <a:gd name="T35" fmla="*/ 7557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5"/>
                    </a:lnTo>
                    <a:lnTo>
                      <a:pt x="104" y="7"/>
                    </a:lnTo>
                    <a:lnTo>
                      <a:pt x="139" y="7"/>
                    </a:lnTo>
                    <a:lnTo>
                      <a:pt x="174" y="7"/>
                    </a:lnTo>
                    <a:lnTo>
                      <a:pt x="209" y="5"/>
                    </a:lnTo>
                    <a:lnTo>
                      <a:pt x="243" y="3"/>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79" name="Picture 78" descr="Another image of the model similar to the one described on page 13, but only the Internal section on the left side of the equilateral triangle is visible. The wording for the other 3 groups is not visible. In the Internal section it says: Attract &amp; Retain People. Recruitment &amp; Development. Benefits. Compensation. Lear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 y="1328"/>
                <a:ext cx="9718"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3981327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47087"/>
            <a:ext cx="8520600" cy="4380971"/>
          </a:xfrm>
        </p:spPr>
        <p:txBody>
          <a:bodyPr/>
          <a:lstStyle/>
          <a:p>
            <a:pPr>
              <a:spcAft>
                <a:spcPts val="2400"/>
              </a:spcAft>
            </a:pPr>
            <a:r>
              <a:rPr lang="en-US" sz="2200" i="1" dirty="0"/>
              <a:t>Action: Achieve work-life integration and flexibility.</a:t>
            </a:r>
          </a:p>
          <a:p>
            <a:pPr lvl="0" algn="l"/>
            <a:r>
              <a:rPr lang="en-US" sz="2000" dirty="0"/>
              <a:t>☐ </a:t>
            </a:r>
            <a:r>
              <a:rPr lang="en-US" sz="2000" b="1" dirty="0"/>
              <a:t>5.5 </a:t>
            </a:r>
            <a:r>
              <a:rPr lang="en-US" sz="2000" dirty="0"/>
              <a:t>Based on research and assessment, benefits and services are regularly adapted to changing conditions, technology, and innovative ideas.</a:t>
            </a:r>
          </a:p>
          <a:p>
            <a:pPr lvl="0" algn="l"/>
            <a:r>
              <a:rPr lang="en-US" sz="2000" dirty="0"/>
              <a:t>☐ </a:t>
            </a:r>
            <a:r>
              <a:rPr lang="en-US" sz="2000" b="1" dirty="0"/>
              <a:t>5.4 </a:t>
            </a:r>
            <a:r>
              <a:rPr lang="en-US" sz="2000" dirty="0"/>
              <a:t>A comprehensive range of flexible benefits and services, including education, health, and counseling, is provided.</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5:  Benefits, Work-Life Integration, and Flexibility</a:t>
            </a:r>
            <a:endParaRPr lang="en-US" sz="3600" dirty="0"/>
          </a:p>
        </p:txBody>
      </p:sp>
      <p:grpSp>
        <p:nvGrpSpPr>
          <p:cNvPr id="64" name="Group 63"/>
          <p:cNvGrpSpPr>
            <a:grpSpLocks/>
          </p:cNvGrpSpPr>
          <p:nvPr/>
        </p:nvGrpSpPr>
        <p:grpSpPr bwMode="auto">
          <a:xfrm>
            <a:off x="7738408" y="5220327"/>
            <a:ext cx="1251618" cy="1043437"/>
            <a:chOff x="1185" y="1328"/>
            <a:chExt cx="9869" cy="7672"/>
          </a:xfrm>
        </p:grpSpPr>
        <p:grpSp>
          <p:nvGrpSpPr>
            <p:cNvPr id="65" name="Group 64"/>
            <p:cNvGrpSpPr>
              <a:grpSpLocks/>
            </p:cNvGrpSpPr>
            <p:nvPr/>
          </p:nvGrpSpPr>
          <p:grpSpPr bwMode="auto">
            <a:xfrm>
              <a:off x="1185" y="1339"/>
              <a:ext cx="9869" cy="7554"/>
              <a:chOff x="1185" y="1339"/>
              <a:chExt cx="9869" cy="7554"/>
            </a:xfrm>
          </p:grpSpPr>
          <p:sp>
            <p:nvSpPr>
              <p:cNvPr id="91" name="Freeform 90"/>
              <p:cNvSpPr>
                <a:spLocks/>
              </p:cNvSpPr>
              <p:nvPr/>
            </p:nvSpPr>
            <p:spPr bwMode="auto">
              <a:xfrm>
                <a:off x="1185" y="1339"/>
                <a:ext cx="9869" cy="7554"/>
              </a:xfrm>
              <a:custGeom>
                <a:avLst/>
                <a:gdLst>
                  <a:gd name="T0" fmla="+- 0 6160 1185"/>
                  <a:gd name="T1" fmla="*/ T0 w 9869"/>
                  <a:gd name="T2" fmla="+- 0 1339 1339"/>
                  <a:gd name="T3" fmla="*/ 1339 h 7554"/>
                  <a:gd name="T4" fmla="+- 0 6095 1185"/>
                  <a:gd name="T5" fmla="*/ T4 w 9869"/>
                  <a:gd name="T6" fmla="+- 0 1364 1339"/>
                  <a:gd name="T7" fmla="*/ 1364 h 7554"/>
                  <a:gd name="T8" fmla="+- 0 6023 1185"/>
                  <a:gd name="T9" fmla="*/ T8 w 9869"/>
                  <a:gd name="T10" fmla="+- 0 1442 1339"/>
                  <a:gd name="T11" fmla="*/ 1442 h 7554"/>
                  <a:gd name="T12" fmla="+- 0 5981 1185"/>
                  <a:gd name="T13" fmla="*/ T12 w 9869"/>
                  <a:gd name="T14" fmla="+- 0 1500 1339"/>
                  <a:gd name="T15" fmla="*/ 1500 h 7554"/>
                  <a:gd name="T16" fmla="+- 0 5934 1185"/>
                  <a:gd name="T17" fmla="*/ T16 w 9869"/>
                  <a:gd name="T18" fmla="+- 0 1571 1339"/>
                  <a:gd name="T19" fmla="*/ 1571 h 7554"/>
                  <a:gd name="T20" fmla="+- 0 5882 1185"/>
                  <a:gd name="T21" fmla="*/ T20 w 9869"/>
                  <a:gd name="T22" fmla="+- 0 1654 1339"/>
                  <a:gd name="T23" fmla="*/ 1654 h 7554"/>
                  <a:gd name="T24" fmla="+- 0 5822 1185"/>
                  <a:gd name="T25" fmla="*/ T24 w 9869"/>
                  <a:gd name="T26" fmla="+- 0 1751 1339"/>
                  <a:gd name="T27" fmla="*/ 1751 h 7554"/>
                  <a:gd name="T28" fmla="+- 0 1577 1185"/>
                  <a:gd name="T29" fmla="*/ T28 w 9869"/>
                  <a:gd name="T30" fmla="+- 0 8094 1339"/>
                  <a:gd name="T31" fmla="*/ 8094 h 7554"/>
                  <a:gd name="T32" fmla="+- 0 1504 1185"/>
                  <a:gd name="T33" fmla="*/ T32 w 9869"/>
                  <a:gd name="T34" fmla="+- 0 8198 1339"/>
                  <a:gd name="T35" fmla="*/ 8198 h 7554"/>
                  <a:gd name="T36" fmla="+- 0 1439 1185"/>
                  <a:gd name="T37" fmla="*/ T36 w 9869"/>
                  <a:gd name="T38" fmla="+- 0 8292 1339"/>
                  <a:gd name="T39" fmla="*/ 8292 h 7554"/>
                  <a:gd name="T40" fmla="+- 0 1380 1185"/>
                  <a:gd name="T41" fmla="*/ T40 w 9869"/>
                  <a:gd name="T42" fmla="+- 0 8378 1339"/>
                  <a:gd name="T43" fmla="*/ 8378 h 7554"/>
                  <a:gd name="T44" fmla="+- 0 1329 1185"/>
                  <a:gd name="T45" fmla="*/ T44 w 9869"/>
                  <a:gd name="T46" fmla="+- 0 8455 1339"/>
                  <a:gd name="T47" fmla="*/ 8455 h 7554"/>
                  <a:gd name="T48" fmla="+- 0 1286 1185"/>
                  <a:gd name="T49" fmla="*/ T48 w 9869"/>
                  <a:gd name="T50" fmla="+- 0 8524 1339"/>
                  <a:gd name="T51" fmla="*/ 8524 h 7554"/>
                  <a:gd name="T52" fmla="+- 0 1250 1185"/>
                  <a:gd name="T53" fmla="*/ T52 w 9869"/>
                  <a:gd name="T54" fmla="+- 0 8585 1339"/>
                  <a:gd name="T55" fmla="*/ 8585 h 7554"/>
                  <a:gd name="T56" fmla="+- 0 1222 1185"/>
                  <a:gd name="T57" fmla="*/ T56 w 9869"/>
                  <a:gd name="T58" fmla="+- 0 8639 1339"/>
                  <a:gd name="T59" fmla="*/ 8639 h 7554"/>
                  <a:gd name="T60" fmla="+- 0 1189 1185"/>
                  <a:gd name="T61" fmla="*/ T60 w 9869"/>
                  <a:gd name="T62" fmla="+- 0 8727 1339"/>
                  <a:gd name="T63" fmla="*/ 8727 h 7554"/>
                  <a:gd name="T64" fmla="+- 0 1185 1185"/>
                  <a:gd name="T65" fmla="*/ T64 w 9869"/>
                  <a:gd name="T66" fmla="+- 0 8762 1339"/>
                  <a:gd name="T67" fmla="*/ 8762 h 7554"/>
                  <a:gd name="T68" fmla="+- 0 1189 1185"/>
                  <a:gd name="T69" fmla="*/ T68 w 9869"/>
                  <a:gd name="T70" fmla="+- 0 8792 1339"/>
                  <a:gd name="T71" fmla="*/ 8792 h 7554"/>
                  <a:gd name="T72" fmla="+- 0 1253 1185"/>
                  <a:gd name="T73" fmla="*/ T72 w 9869"/>
                  <a:gd name="T74" fmla="+- 0 8853 1339"/>
                  <a:gd name="T75" fmla="*/ 8853 h 7554"/>
                  <a:gd name="T76" fmla="+- 0 1339 1185"/>
                  <a:gd name="T77" fmla="*/ T76 w 9869"/>
                  <a:gd name="T78" fmla="+- 0 8876 1339"/>
                  <a:gd name="T79" fmla="*/ 8876 h 7554"/>
                  <a:gd name="T80" fmla="+- 0 1462 1185"/>
                  <a:gd name="T81" fmla="*/ T80 w 9869"/>
                  <a:gd name="T82" fmla="+- 0 8887 1339"/>
                  <a:gd name="T83" fmla="*/ 8887 h 7554"/>
                  <a:gd name="T84" fmla="+- 0 1538 1185"/>
                  <a:gd name="T85" fmla="*/ T84 w 9869"/>
                  <a:gd name="T86" fmla="+- 0 8890 1339"/>
                  <a:gd name="T87" fmla="*/ 8890 h 7554"/>
                  <a:gd name="T88" fmla="+- 0 1623 1185"/>
                  <a:gd name="T89" fmla="*/ T88 w 9869"/>
                  <a:gd name="T90" fmla="+- 0 8891 1339"/>
                  <a:gd name="T91" fmla="*/ 8891 h 7554"/>
                  <a:gd name="T92" fmla="+- 0 10488 1185"/>
                  <a:gd name="T93" fmla="*/ T92 w 9869"/>
                  <a:gd name="T94" fmla="+- 0 8892 1339"/>
                  <a:gd name="T95" fmla="*/ 8892 h 7554"/>
                  <a:gd name="T96" fmla="+- 0 10663 1185"/>
                  <a:gd name="T97" fmla="*/ T96 w 9869"/>
                  <a:gd name="T98" fmla="+- 0 8877 1339"/>
                  <a:gd name="T99" fmla="*/ 8877 h 7554"/>
                  <a:gd name="T100" fmla="+- 0 10738 1185"/>
                  <a:gd name="T101" fmla="*/ T100 w 9869"/>
                  <a:gd name="T102" fmla="+- 0 8869 1339"/>
                  <a:gd name="T103" fmla="*/ 8869 h 7554"/>
                  <a:gd name="T104" fmla="+- 0 10806 1185"/>
                  <a:gd name="T105" fmla="*/ T104 w 9869"/>
                  <a:gd name="T106" fmla="+- 0 8860 1339"/>
                  <a:gd name="T107" fmla="*/ 8860 h 7554"/>
                  <a:gd name="T108" fmla="+- 0 10915 1185"/>
                  <a:gd name="T109" fmla="*/ T108 w 9869"/>
                  <a:gd name="T110" fmla="+- 0 8838 1339"/>
                  <a:gd name="T111" fmla="*/ 8838 h 7554"/>
                  <a:gd name="T112" fmla="+- 0 10993 1185"/>
                  <a:gd name="T113" fmla="*/ T112 w 9869"/>
                  <a:gd name="T114" fmla="+- 0 8808 1339"/>
                  <a:gd name="T115" fmla="*/ 8808 h 7554"/>
                  <a:gd name="T116" fmla="+- 0 11039 1185"/>
                  <a:gd name="T117" fmla="*/ T116 w 9869"/>
                  <a:gd name="T118" fmla="+- 0 8764 1339"/>
                  <a:gd name="T119" fmla="*/ 8764 h 7554"/>
                  <a:gd name="T120" fmla="+- 0 11054 1185"/>
                  <a:gd name="T121" fmla="*/ T120 w 9869"/>
                  <a:gd name="T122" fmla="+- 0 8703 1339"/>
                  <a:gd name="T123" fmla="*/ 8703 h 7554"/>
                  <a:gd name="T124" fmla="+- 0 11049 1185"/>
                  <a:gd name="T125" fmla="*/ T124 w 9869"/>
                  <a:gd name="T126" fmla="+- 0 8666 1339"/>
                  <a:gd name="T127" fmla="*/ 8666 h 7554"/>
                  <a:gd name="T128" fmla="+- 0 11017 1185"/>
                  <a:gd name="T129" fmla="*/ T128 w 9869"/>
                  <a:gd name="T130" fmla="+- 0 8572 1339"/>
                  <a:gd name="T131" fmla="*/ 8572 h 7554"/>
                  <a:gd name="T132" fmla="+- 0 10990 1185"/>
                  <a:gd name="T133" fmla="*/ T132 w 9869"/>
                  <a:gd name="T134" fmla="+- 0 8515 1339"/>
                  <a:gd name="T135" fmla="*/ 8515 h 7554"/>
                  <a:gd name="T136" fmla="+- 0 10955 1185"/>
                  <a:gd name="T137" fmla="*/ T136 w 9869"/>
                  <a:gd name="T138" fmla="+- 0 8451 1339"/>
                  <a:gd name="T139" fmla="*/ 8451 h 7554"/>
                  <a:gd name="T140" fmla="+- 0 10913 1185"/>
                  <a:gd name="T141" fmla="*/ T140 w 9869"/>
                  <a:gd name="T142" fmla="+- 0 8380 1339"/>
                  <a:gd name="T143" fmla="*/ 8380 h 7554"/>
                  <a:gd name="T144" fmla="+- 0 10863 1185"/>
                  <a:gd name="T145" fmla="*/ T144 w 9869"/>
                  <a:gd name="T146" fmla="+- 0 8300 1339"/>
                  <a:gd name="T147" fmla="*/ 8300 h 7554"/>
                  <a:gd name="T148" fmla="+- 0 10805 1185"/>
                  <a:gd name="T149" fmla="*/ T148 w 9869"/>
                  <a:gd name="T150" fmla="+- 0 8212 1339"/>
                  <a:gd name="T151" fmla="*/ 8212 h 7554"/>
                  <a:gd name="T152" fmla="+- 0 10741 1185"/>
                  <a:gd name="T153" fmla="*/ T152 w 9869"/>
                  <a:gd name="T154" fmla="+- 0 8114 1339"/>
                  <a:gd name="T155" fmla="*/ 8114 h 7554"/>
                  <a:gd name="T156" fmla="+- 0 6498 1185"/>
                  <a:gd name="T157" fmla="*/ T156 w 9869"/>
                  <a:gd name="T158" fmla="+- 0 1751 1339"/>
                  <a:gd name="T159" fmla="*/ 1751 h 7554"/>
                  <a:gd name="T160" fmla="+- 0 6438 1185"/>
                  <a:gd name="T161" fmla="*/ T160 w 9869"/>
                  <a:gd name="T162" fmla="+- 0 1654 1339"/>
                  <a:gd name="T163" fmla="*/ 1654 h 7554"/>
                  <a:gd name="T164" fmla="+- 0 6385 1185"/>
                  <a:gd name="T165" fmla="*/ T164 w 9869"/>
                  <a:gd name="T166" fmla="+- 0 1571 1339"/>
                  <a:gd name="T167" fmla="*/ 1571 h 7554"/>
                  <a:gd name="T168" fmla="+- 0 6339 1185"/>
                  <a:gd name="T169" fmla="*/ T168 w 9869"/>
                  <a:gd name="T170" fmla="+- 0 1500 1339"/>
                  <a:gd name="T171" fmla="*/ 1500 h 7554"/>
                  <a:gd name="T172" fmla="+- 0 6297 1185"/>
                  <a:gd name="T173" fmla="*/ T172 w 9869"/>
                  <a:gd name="T174" fmla="+- 0 1442 1339"/>
                  <a:gd name="T175" fmla="*/ 1442 h 7554"/>
                  <a:gd name="T176" fmla="+- 0 6224 1185"/>
                  <a:gd name="T177" fmla="*/ T176 w 9869"/>
                  <a:gd name="T178" fmla="+- 0 1364 1339"/>
                  <a:gd name="T179" fmla="*/ 1364 h 7554"/>
                  <a:gd name="T180" fmla="+- 0 6192 1185"/>
                  <a:gd name="T181" fmla="*/ T180 w 9869"/>
                  <a:gd name="T182" fmla="+- 0 1345 1339"/>
                  <a:gd name="T183" fmla="*/ 1345 h 7554"/>
                  <a:gd name="T184" fmla="+- 0 6160 1185"/>
                  <a:gd name="T185" fmla="*/ T184 w 9869"/>
                  <a:gd name="T186" fmla="+- 0 1339 1339"/>
                  <a:gd name="T187" fmla="*/ 1339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5"/>
                    </a:lnTo>
                    <a:lnTo>
                      <a:pt x="4838" y="103"/>
                    </a:lnTo>
                    <a:lnTo>
                      <a:pt x="4796" y="161"/>
                    </a:lnTo>
                    <a:lnTo>
                      <a:pt x="4749" y="232"/>
                    </a:lnTo>
                    <a:lnTo>
                      <a:pt x="4697" y="315"/>
                    </a:lnTo>
                    <a:lnTo>
                      <a:pt x="4637" y="412"/>
                    </a:lnTo>
                    <a:lnTo>
                      <a:pt x="392" y="6755"/>
                    </a:lnTo>
                    <a:lnTo>
                      <a:pt x="319" y="6859"/>
                    </a:lnTo>
                    <a:lnTo>
                      <a:pt x="254" y="6953"/>
                    </a:lnTo>
                    <a:lnTo>
                      <a:pt x="195" y="7039"/>
                    </a:lnTo>
                    <a:lnTo>
                      <a:pt x="144" y="7116"/>
                    </a:lnTo>
                    <a:lnTo>
                      <a:pt x="101" y="7185"/>
                    </a:lnTo>
                    <a:lnTo>
                      <a:pt x="65" y="7246"/>
                    </a:lnTo>
                    <a:lnTo>
                      <a:pt x="37" y="7300"/>
                    </a:lnTo>
                    <a:lnTo>
                      <a:pt x="4" y="7388"/>
                    </a:lnTo>
                    <a:lnTo>
                      <a:pt x="0" y="7423"/>
                    </a:lnTo>
                    <a:lnTo>
                      <a:pt x="4" y="7453"/>
                    </a:lnTo>
                    <a:lnTo>
                      <a:pt x="68" y="7514"/>
                    </a:lnTo>
                    <a:lnTo>
                      <a:pt x="154" y="7537"/>
                    </a:lnTo>
                    <a:lnTo>
                      <a:pt x="277" y="7548"/>
                    </a:lnTo>
                    <a:lnTo>
                      <a:pt x="353" y="7551"/>
                    </a:lnTo>
                    <a:lnTo>
                      <a:pt x="438" y="7552"/>
                    </a:lnTo>
                    <a:lnTo>
                      <a:pt x="9303" y="7553"/>
                    </a:lnTo>
                    <a:lnTo>
                      <a:pt x="9478" y="7538"/>
                    </a:lnTo>
                    <a:lnTo>
                      <a:pt x="9553" y="7530"/>
                    </a:lnTo>
                    <a:lnTo>
                      <a:pt x="9621" y="7521"/>
                    </a:lnTo>
                    <a:lnTo>
                      <a:pt x="9730" y="7499"/>
                    </a:lnTo>
                    <a:lnTo>
                      <a:pt x="9808" y="7469"/>
                    </a:lnTo>
                    <a:lnTo>
                      <a:pt x="9854" y="7425"/>
                    </a:lnTo>
                    <a:lnTo>
                      <a:pt x="9869" y="7364"/>
                    </a:lnTo>
                    <a:lnTo>
                      <a:pt x="9864" y="7327"/>
                    </a:lnTo>
                    <a:lnTo>
                      <a:pt x="9832" y="7233"/>
                    </a:lnTo>
                    <a:lnTo>
                      <a:pt x="9805" y="7176"/>
                    </a:lnTo>
                    <a:lnTo>
                      <a:pt x="9770" y="7112"/>
                    </a:lnTo>
                    <a:lnTo>
                      <a:pt x="9728" y="7041"/>
                    </a:lnTo>
                    <a:lnTo>
                      <a:pt x="9678" y="6961"/>
                    </a:lnTo>
                    <a:lnTo>
                      <a:pt x="9620" y="6873"/>
                    </a:lnTo>
                    <a:lnTo>
                      <a:pt x="9556" y="6775"/>
                    </a:lnTo>
                    <a:lnTo>
                      <a:pt x="5313" y="412"/>
                    </a:lnTo>
                    <a:lnTo>
                      <a:pt x="5253" y="315"/>
                    </a:lnTo>
                    <a:lnTo>
                      <a:pt x="5200" y="232"/>
                    </a:lnTo>
                    <a:lnTo>
                      <a:pt x="5154" y="161"/>
                    </a:lnTo>
                    <a:lnTo>
                      <a:pt x="5112" y="103"/>
                    </a:lnTo>
                    <a:lnTo>
                      <a:pt x="5039" y="25"/>
                    </a:lnTo>
                    <a:lnTo>
                      <a:pt x="5007" y="6"/>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6" name="Group 65"/>
            <p:cNvGrpSpPr>
              <a:grpSpLocks/>
            </p:cNvGrpSpPr>
            <p:nvPr/>
          </p:nvGrpSpPr>
          <p:grpSpPr bwMode="auto">
            <a:xfrm>
              <a:off x="1185" y="1339"/>
              <a:ext cx="9869" cy="7554"/>
              <a:chOff x="1185" y="1339"/>
              <a:chExt cx="9869" cy="7554"/>
            </a:xfrm>
          </p:grpSpPr>
          <p:sp>
            <p:nvSpPr>
              <p:cNvPr id="90" name="Freeform 89"/>
              <p:cNvSpPr>
                <a:spLocks/>
              </p:cNvSpPr>
              <p:nvPr/>
            </p:nvSpPr>
            <p:spPr bwMode="auto">
              <a:xfrm>
                <a:off x="1185" y="1339"/>
                <a:ext cx="9869" cy="7554"/>
              </a:xfrm>
              <a:custGeom>
                <a:avLst/>
                <a:gdLst>
                  <a:gd name="T0" fmla="+- 0 1504 1185"/>
                  <a:gd name="T1" fmla="*/ T0 w 9869"/>
                  <a:gd name="T2" fmla="+- 0 8198 1339"/>
                  <a:gd name="T3" fmla="*/ 8198 h 7554"/>
                  <a:gd name="T4" fmla="+- 0 1329 1185"/>
                  <a:gd name="T5" fmla="*/ T4 w 9869"/>
                  <a:gd name="T6" fmla="+- 0 8455 1339"/>
                  <a:gd name="T7" fmla="*/ 8455 h 7554"/>
                  <a:gd name="T8" fmla="+- 0 1222 1185"/>
                  <a:gd name="T9" fmla="*/ T8 w 9869"/>
                  <a:gd name="T10" fmla="+- 0 8639 1339"/>
                  <a:gd name="T11" fmla="*/ 8639 h 7554"/>
                  <a:gd name="T12" fmla="+- 0 1189 1185"/>
                  <a:gd name="T13" fmla="*/ T12 w 9869"/>
                  <a:gd name="T14" fmla="+- 0 8792 1339"/>
                  <a:gd name="T15" fmla="*/ 8792 h 7554"/>
                  <a:gd name="T16" fmla="+- 0 1462 1185"/>
                  <a:gd name="T17" fmla="*/ T16 w 9869"/>
                  <a:gd name="T18" fmla="+- 0 8887 1339"/>
                  <a:gd name="T19" fmla="*/ 8887 h 7554"/>
                  <a:gd name="T20" fmla="+- 0 1718 1185"/>
                  <a:gd name="T21" fmla="*/ T20 w 9869"/>
                  <a:gd name="T22" fmla="+- 0 8892 1339"/>
                  <a:gd name="T23" fmla="*/ 8892 h 7554"/>
                  <a:gd name="T24" fmla="+- 0 10579 1185"/>
                  <a:gd name="T25" fmla="*/ T24 w 9869"/>
                  <a:gd name="T26" fmla="+- 0 8884 1339"/>
                  <a:gd name="T27" fmla="*/ 8884 h 7554"/>
                  <a:gd name="T28" fmla="+- 0 10806 1185"/>
                  <a:gd name="T29" fmla="*/ T28 w 9869"/>
                  <a:gd name="T30" fmla="+- 0 8860 1339"/>
                  <a:gd name="T31" fmla="*/ 8860 h 7554"/>
                  <a:gd name="T32" fmla="+- 0 11039 1185"/>
                  <a:gd name="T33" fmla="*/ T32 w 9869"/>
                  <a:gd name="T34" fmla="+- 0 8764 1339"/>
                  <a:gd name="T35" fmla="*/ 8764 h 7554"/>
                  <a:gd name="T36" fmla="+- 0 11017 1185"/>
                  <a:gd name="T37" fmla="*/ T36 w 9869"/>
                  <a:gd name="T38" fmla="+- 0 8572 1339"/>
                  <a:gd name="T39" fmla="*/ 8572 h 7554"/>
                  <a:gd name="T40" fmla="+- 0 10913 1185"/>
                  <a:gd name="T41" fmla="*/ T40 w 9869"/>
                  <a:gd name="T42" fmla="+- 0 8380 1339"/>
                  <a:gd name="T43" fmla="*/ 8380 h 7554"/>
                  <a:gd name="T44" fmla="+- 0 10741 1185"/>
                  <a:gd name="T45" fmla="*/ T44 w 9869"/>
                  <a:gd name="T46" fmla="+- 0 8114 1339"/>
                  <a:gd name="T47" fmla="*/ 8114 h 7554"/>
                  <a:gd name="T48" fmla="+- 0 10568 1185"/>
                  <a:gd name="T49" fmla="*/ T48 w 9869"/>
                  <a:gd name="T50" fmla="+- 0 7857 1339"/>
                  <a:gd name="T51" fmla="*/ 7857 h 7554"/>
                  <a:gd name="T52" fmla="+- 0 10431 1185"/>
                  <a:gd name="T53" fmla="*/ T52 w 9869"/>
                  <a:gd name="T54" fmla="+- 0 7653 1339"/>
                  <a:gd name="T55" fmla="*/ 7653 h 7554"/>
                  <a:gd name="T56" fmla="+- 0 10291 1185"/>
                  <a:gd name="T57" fmla="*/ T56 w 9869"/>
                  <a:gd name="T58" fmla="+- 0 7444 1339"/>
                  <a:gd name="T59" fmla="*/ 7444 h 7554"/>
                  <a:gd name="T60" fmla="+- 0 10170 1185"/>
                  <a:gd name="T61" fmla="*/ T60 w 9869"/>
                  <a:gd name="T62" fmla="+- 0 7262 1339"/>
                  <a:gd name="T63" fmla="*/ 7262 h 7554"/>
                  <a:gd name="T64" fmla="+- 0 10036 1185"/>
                  <a:gd name="T65" fmla="*/ T64 w 9869"/>
                  <a:gd name="T66" fmla="+- 0 7062 1339"/>
                  <a:gd name="T67" fmla="*/ 7062 h 7554"/>
                  <a:gd name="T68" fmla="+- 0 9891 1185"/>
                  <a:gd name="T69" fmla="*/ T68 w 9869"/>
                  <a:gd name="T70" fmla="+- 0 6845 1339"/>
                  <a:gd name="T71" fmla="*/ 6845 h 7554"/>
                  <a:gd name="T72" fmla="+- 0 9736 1185"/>
                  <a:gd name="T73" fmla="*/ T72 w 9869"/>
                  <a:gd name="T74" fmla="+- 0 6613 1339"/>
                  <a:gd name="T75" fmla="*/ 6613 h 7554"/>
                  <a:gd name="T76" fmla="+- 0 9573 1185"/>
                  <a:gd name="T77" fmla="*/ T76 w 9869"/>
                  <a:gd name="T78" fmla="+- 0 6369 1339"/>
                  <a:gd name="T79" fmla="*/ 6369 h 7554"/>
                  <a:gd name="T80" fmla="+- 0 9403 1185"/>
                  <a:gd name="T81" fmla="*/ T80 w 9869"/>
                  <a:gd name="T82" fmla="+- 0 6114 1339"/>
                  <a:gd name="T83" fmla="*/ 6114 h 7554"/>
                  <a:gd name="T84" fmla="+- 0 9227 1185"/>
                  <a:gd name="T85" fmla="*/ T84 w 9869"/>
                  <a:gd name="T86" fmla="+- 0 5850 1339"/>
                  <a:gd name="T87" fmla="*/ 5850 h 7554"/>
                  <a:gd name="T88" fmla="+- 0 9047 1185"/>
                  <a:gd name="T89" fmla="*/ T88 w 9869"/>
                  <a:gd name="T90" fmla="+- 0 5579 1339"/>
                  <a:gd name="T91" fmla="*/ 5579 h 7554"/>
                  <a:gd name="T92" fmla="+- 0 8863 1185"/>
                  <a:gd name="T93" fmla="*/ T92 w 9869"/>
                  <a:gd name="T94" fmla="+- 0 5304 1339"/>
                  <a:gd name="T95" fmla="*/ 5304 h 7554"/>
                  <a:gd name="T96" fmla="+- 0 8678 1185"/>
                  <a:gd name="T97" fmla="*/ T96 w 9869"/>
                  <a:gd name="T98" fmla="+- 0 5025 1339"/>
                  <a:gd name="T99" fmla="*/ 5025 h 7554"/>
                  <a:gd name="T100" fmla="+- 0 8491 1185"/>
                  <a:gd name="T101" fmla="*/ T100 w 9869"/>
                  <a:gd name="T102" fmla="+- 0 4746 1339"/>
                  <a:gd name="T103" fmla="*/ 4746 h 7554"/>
                  <a:gd name="T104" fmla="+- 0 8306 1185"/>
                  <a:gd name="T105" fmla="*/ T104 w 9869"/>
                  <a:gd name="T106" fmla="+- 0 4467 1339"/>
                  <a:gd name="T107" fmla="*/ 4467 h 7554"/>
                  <a:gd name="T108" fmla="+- 0 8122 1185"/>
                  <a:gd name="T109" fmla="*/ T108 w 9869"/>
                  <a:gd name="T110" fmla="+- 0 4192 1339"/>
                  <a:gd name="T111" fmla="*/ 4192 h 7554"/>
                  <a:gd name="T112" fmla="+- 0 7942 1185"/>
                  <a:gd name="T113" fmla="*/ T112 w 9869"/>
                  <a:gd name="T114" fmla="+- 0 3921 1339"/>
                  <a:gd name="T115" fmla="*/ 3921 h 7554"/>
                  <a:gd name="T116" fmla="+- 0 7767 1185"/>
                  <a:gd name="T117" fmla="*/ T116 w 9869"/>
                  <a:gd name="T118" fmla="+- 0 3658 1339"/>
                  <a:gd name="T119" fmla="*/ 3658 h 7554"/>
                  <a:gd name="T120" fmla="+- 0 7597 1185"/>
                  <a:gd name="T121" fmla="*/ T120 w 9869"/>
                  <a:gd name="T122" fmla="+- 0 3403 1339"/>
                  <a:gd name="T123" fmla="*/ 3403 h 7554"/>
                  <a:gd name="T124" fmla="+- 0 7435 1185"/>
                  <a:gd name="T125" fmla="*/ T124 w 9869"/>
                  <a:gd name="T126" fmla="+- 0 3160 1339"/>
                  <a:gd name="T127" fmla="*/ 3160 h 7554"/>
                  <a:gd name="T128" fmla="+- 0 7281 1185"/>
                  <a:gd name="T129" fmla="*/ T128 w 9869"/>
                  <a:gd name="T130" fmla="+- 0 2929 1339"/>
                  <a:gd name="T131" fmla="*/ 2929 h 7554"/>
                  <a:gd name="T132" fmla="+- 0 7138 1185"/>
                  <a:gd name="T133" fmla="*/ T132 w 9869"/>
                  <a:gd name="T134" fmla="+- 0 2713 1339"/>
                  <a:gd name="T135" fmla="*/ 2713 h 7554"/>
                  <a:gd name="T136" fmla="+- 0 7005 1185"/>
                  <a:gd name="T137" fmla="*/ T136 w 9869"/>
                  <a:gd name="T138" fmla="+- 0 2513 1339"/>
                  <a:gd name="T139" fmla="*/ 2513 h 7554"/>
                  <a:gd name="T140" fmla="+- 0 6885 1185"/>
                  <a:gd name="T141" fmla="*/ T140 w 9869"/>
                  <a:gd name="T142" fmla="+- 0 2333 1339"/>
                  <a:gd name="T143" fmla="*/ 2333 h 7554"/>
                  <a:gd name="T144" fmla="+- 0 6778 1185"/>
                  <a:gd name="T145" fmla="*/ T144 w 9869"/>
                  <a:gd name="T146" fmla="+- 0 2173 1339"/>
                  <a:gd name="T147" fmla="*/ 2173 h 7554"/>
                  <a:gd name="T148" fmla="+- 0 6612 1185"/>
                  <a:gd name="T149" fmla="*/ T148 w 9869"/>
                  <a:gd name="T150" fmla="+- 0 1923 1339"/>
                  <a:gd name="T151" fmla="*/ 1923 h 7554"/>
                  <a:gd name="T152" fmla="+- 0 6438 1185"/>
                  <a:gd name="T153" fmla="*/ T152 w 9869"/>
                  <a:gd name="T154" fmla="+- 0 1654 1339"/>
                  <a:gd name="T155" fmla="*/ 1654 h 7554"/>
                  <a:gd name="T156" fmla="+- 0 6297 1185"/>
                  <a:gd name="T157" fmla="*/ T156 w 9869"/>
                  <a:gd name="T158" fmla="+- 0 1442 1339"/>
                  <a:gd name="T159" fmla="*/ 1442 h 7554"/>
                  <a:gd name="T160" fmla="+- 0 6128 1185"/>
                  <a:gd name="T161" fmla="*/ T160 w 9869"/>
                  <a:gd name="T162" fmla="+- 0 1345 1339"/>
                  <a:gd name="T163" fmla="*/ 1345 h 7554"/>
                  <a:gd name="T164" fmla="+- 0 5934 1185"/>
                  <a:gd name="T165" fmla="*/ T164 w 9869"/>
                  <a:gd name="T166" fmla="+- 0 1571 1339"/>
                  <a:gd name="T167" fmla="*/ 1571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2"/>
                    </a:moveTo>
                    <a:lnTo>
                      <a:pt x="392" y="6755"/>
                    </a:lnTo>
                    <a:lnTo>
                      <a:pt x="319" y="6859"/>
                    </a:lnTo>
                    <a:lnTo>
                      <a:pt x="254" y="6953"/>
                    </a:lnTo>
                    <a:lnTo>
                      <a:pt x="195" y="7039"/>
                    </a:lnTo>
                    <a:lnTo>
                      <a:pt x="144" y="7116"/>
                    </a:lnTo>
                    <a:lnTo>
                      <a:pt x="101" y="7185"/>
                    </a:lnTo>
                    <a:lnTo>
                      <a:pt x="65" y="7246"/>
                    </a:lnTo>
                    <a:lnTo>
                      <a:pt x="37" y="7300"/>
                    </a:lnTo>
                    <a:lnTo>
                      <a:pt x="4" y="7388"/>
                    </a:lnTo>
                    <a:lnTo>
                      <a:pt x="0" y="7423"/>
                    </a:lnTo>
                    <a:lnTo>
                      <a:pt x="4" y="7453"/>
                    </a:lnTo>
                    <a:lnTo>
                      <a:pt x="68" y="7514"/>
                    </a:lnTo>
                    <a:lnTo>
                      <a:pt x="154" y="7537"/>
                    </a:lnTo>
                    <a:lnTo>
                      <a:pt x="277" y="7548"/>
                    </a:lnTo>
                    <a:lnTo>
                      <a:pt x="353" y="7551"/>
                    </a:lnTo>
                    <a:lnTo>
                      <a:pt x="438" y="7552"/>
                    </a:lnTo>
                    <a:lnTo>
                      <a:pt x="533" y="7553"/>
                    </a:lnTo>
                    <a:lnTo>
                      <a:pt x="637" y="7553"/>
                    </a:lnTo>
                    <a:lnTo>
                      <a:pt x="9303" y="7553"/>
                    </a:lnTo>
                    <a:lnTo>
                      <a:pt x="9394" y="7545"/>
                    </a:lnTo>
                    <a:lnTo>
                      <a:pt x="9478" y="7538"/>
                    </a:lnTo>
                    <a:lnTo>
                      <a:pt x="9553" y="7530"/>
                    </a:lnTo>
                    <a:lnTo>
                      <a:pt x="9621" y="7521"/>
                    </a:lnTo>
                    <a:lnTo>
                      <a:pt x="9730" y="7499"/>
                    </a:lnTo>
                    <a:lnTo>
                      <a:pt x="9808" y="7469"/>
                    </a:lnTo>
                    <a:lnTo>
                      <a:pt x="9854" y="7425"/>
                    </a:lnTo>
                    <a:lnTo>
                      <a:pt x="9869" y="7364"/>
                    </a:lnTo>
                    <a:lnTo>
                      <a:pt x="9864" y="7327"/>
                    </a:lnTo>
                    <a:lnTo>
                      <a:pt x="9832" y="7233"/>
                    </a:lnTo>
                    <a:lnTo>
                      <a:pt x="9805" y="7176"/>
                    </a:lnTo>
                    <a:lnTo>
                      <a:pt x="9770" y="7112"/>
                    </a:lnTo>
                    <a:lnTo>
                      <a:pt x="9728" y="7041"/>
                    </a:lnTo>
                    <a:lnTo>
                      <a:pt x="9678" y="6961"/>
                    </a:lnTo>
                    <a:lnTo>
                      <a:pt x="9620" y="6873"/>
                    </a:lnTo>
                    <a:lnTo>
                      <a:pt x="9556" y="6775"/>
                    </a:lnTo>
                    <a:lnTo>
                      <a:pt x="9484" y="6668"/>
                    </a:lnTo>
                    <a:lnTo>
                      <a:pt x="9405" y="6550"/>
                    </a:lnTo>
                    <a:lnTo>
                      <a:pt x="9383" y="6518"/>
                    </a:lnTo>
                    <a:lnTo>
                      <a:pt x="9360" y="6483"/>
                    </a:lnTo>
                    <a:lnTo>
                      <a:pt x="9307" y="6404"/>
                    </a:lnTo>
                    <a:lnTo>
                      <a:pt x="9246" y="6314"/>
                    </a:lnTo>
                    <a:lnTo>
                      <a:pt x="9179" y="6214"/>
                    </a:lnTo>
                    <a:lnTo>
                      <a:pt x="9144" y="6161"/>
                    </a:lnTo>
                    <a:lnTo>
                      <a:pt x="9106" y="6105"/>
                    </a:lnTo>
                    <a:lnTo>
                      <a:pt x="9067" y="6046"/>
                    </a:lnTo>
                    <a:lnTo>
                      <a:pt x="9026" y="5986"/>
                    </a:lnTo>
                    <a:lnTo>
                      <a:pt x="8985" y="5923"/>
                    </a:lnTo>
                    <a:lnTo>
                      <a:pt x="8941" y="5858"/>
                    </a:lnTo>
                    <a:lnTo>
                      <a:pt x="8897" y="5791"/>
                    </a:lnTo>
                    <a:lnTo>
                      <a:pt x="8851" y="5723"/>
                    </a:lnTo>
                    <a:lnTo>
                      <a:pt x="8804" y="5652"/>
                    </a:lnTo>
                    <a:lnTo>
                      <a:pt x="8755" y="5580"/>
                    </a:lnTo>
                    <a:lnTo>
                      <a:pt x="8706" y="5506"/>
                    </a:lnTo>
                    <a:lnTo>
                      <a:pt x="8655" y="5430"/>
                    </a:lnTo>
                    <a:lnTo>
                      <a:pt x="8604" y="5353"/>
                    </a:lnTo>
                    <a:lnTo>
                      <a:pt x="8551" y="5274"/>
                    </a:lnTo>
                    <a:lnTo>
                      <a:pt x="8498" y="5194"/>
                    </a:lnTo>
                    <a:lnTo>
                      <a:pt x="8444" y="5113"/>
                    </a:lnTo>
                    <a:lnTo>
                      <a:pt x="8388" y="5030"/>
                    </a:lnTo>
                    <a:lnTo>
                      <a:pt x="8332" y="4946"/>
                    </a:lnTo>
                    <a:lnTo>
                      <a:pt x="8276" y="4861"/>
                    </a:lnTo>
                    <a:lnTo>
                      <a:pt x="8218" y="4775"/>
                    </a:lnTo>
                    <a:lnTo>
                      <a:pt x="8160" y="4688"/>
                    </a:lnTo>
                    <a:lnTo>
                      <a:pt x="8101" y="4600"/>
                    </a:lnTo>
                    <a:lnTo>
                      <a:pt x="8042" y="4511"/>
                    </a:lnTo>
                    <a:lnTo>
                      <a:pt x="7982" y="4421"/>
                    </a:lnTo>
                    <a:lnTo>
                      <a:pt x="7922" y="4331"/>
                    </a:lnTo>
                    <a:lnTo>
                      <a:pt x="7862" y="4240"/>
                    </a:lnTo>
                    <a:lnTo>
                      <a:pt x="7801" y="4149"/>
                    </a:lnTo>
                    <a:lnTo>
                      <a:pt x="7740" y="4057"/>
                    </a:lnTo>
                    <a:lnTo>
                      <a:pt x="7678" y="3965"/>
                    </a:lnTo>
                    <a:lnTo>
                      <a:pt x="7616" y="3872"/>
                    </a:lnTo>
                    <a:lnTo>
                      <a:pt x="7554" y="3779"/>
                    </a:lnTo>
                    <a:lnTo>
                      <a:pt x="7493" y="3686"/>
                    </a:lnTo>
                    <a:lnTo>
                      <a:pt x="7430" y="3593"/>
                    </a:lnTo>
                    <a:lnTo>
                      <a:pt x="7368" y="3500"/>
                    </a:lnTo>
                    <a:lnTo>
                      <a:pt x="7306" y="3407"/>
                    </a:lnTo>
                    <a:lnTo>
                      <a:pt x="7244" y="3314"/>
                    </a:lnTo>
                    <a:lnTo>
                      <a:pt x="7183" y="3221"/>
                    </a:lnTo>
                    <a:lnTo>
                      <a:pt x="7121" y="3128"/>
                    </a:lnTo>
                    <a:lnTo>
                      <a:pt x="7059" y="3036"/>
                    </a:lnTo>
                    <a:lnTo>
                      <a:pt x="6998" y="2944"/>
                    </a:lnTo>
                    <a:lnTo>
                      <a:pt x="6937" y="2853"/>
                    </a:lnTo>
                    <a:lnTo>
                      <a:pt x="6877" y="2762"/>
                    </a:lnTo>
                    <a:lnTo>
                      <a:pt x="6817" y="2672"/>
                    </a:lnTo>
                    <a:lnTo>
                      <a:pt x="6757" y="2582"/>
                    </a:lnTo>
                    <a:lnTo>
                      <a:pt x="6698" y="2494"/>
                    </a:lnTo>
                    <a:lnTo>
                      <a:pt x="6640" y="2406"/>
                    </a:lnTo>
                    <a:lnTo>
                      <a:pt x="6582" y="2319"/>
                    </a:lnTo>
                    <a:lnTo>
                      <a:pt x="6525" y="2233"/>
                    </a:lnTo>
                    <a:lnTo>
                      <a:pt x="6468" y="2148"/>
                    </a:lnTo>
                    <a:lnTo>
                      <a:pt x="6412" y="2064"/>
                    </a:lnTo>
                    <a:lnTo>
                      <a:pt x="6357" y="1982"/>
                    </a:lnTo>
                    <a:lnTo>
                      <a:pt x="6303" y="1901"/>
                    </a:lnTo>
                    <a:lnTo>
                      <a:pt x="6250" y="1821"/>
                    </a:lnTo>
                    <a:lnTo>
                      <a:pt x="6198" y="1742"/>
                    </a:lnTo>
                    <a:lnTo>
                      <a:pt x="6147" y="1665"/>
                    </a:lnTo>
                    <a:lnTo>
                      <a:pt x="6096" y="1590"/>
                    </a:lnTo>
                    <a:lnTo>
                      <a:pt x="6047" y="1516"/>
                    </a:lnTo>
                    <a:lnTo>
                      <a:pt x="5999" y="1444"/>
                    </a:lnTo>
                    <a:lnTo>
                      <a:pt x="5953" y="1374"/>
                    </a:lnTo>
                    <a:lnTo>
                      <a:pt x="5907" y="1305"/>
                    </a:lnTo>
                    <a:lnTo>
                      <a:pt x="5863" y="1239"/>
                    </a:lnTo>
                    <a:lnTo>
                      <a:pt x="5820" y="1174"/>
                    </a:lnTo>
                    <a:lnTo>
                      <a:pt x="5778" y="1112"/>
                    </a:lnTo>
                    <a:lnTo>
                      <a:pt x="5738" y="1052"/>
                    </a:lnTo>
                    <a:lnTo>
                      <a:pt x="5700" y="994"/>
                    </a:lnTo>
                    <a:lnTo>
                      <a:pt x="5663" y="938"/>
                    </a:lnTo>
                    <a:lnTo>
                      <a:pt x="5627" y="885"/>
                    </a:lnTo>
                    <a:lnTo>
                      <a:pt x="5593" y="834"/>
                    </a:lnTo>
                    <a:lnTo>
                      <a:pt x="5531" y="740"/>
                    </a:lnTo>
                    <a:lnTo>
                      <a:pt x="5475" y="656"/>
                    </a:lnTo>
                    <a:lnTo>
                      <a:pt x="5427" y="584"/>
                    </a:lnTo>
                    <a:lnTo>
                      <a:pt x="5387" y="524"/>
                    </a:lnTo>
                    <a:lnTo>
                      <a:pt x="5342" y="457"/>
                    </a:lnTo>
                    <a:lnTo>
                      <a:pt x="5253" y="315"/>
                    </a:lnTo>
                    <a:lnTo>
                      <a:pt x="5200" y="232"/>
                    </a:lnTo>
                    <a:lnTo>
                      <a:pt x="5154" y="161"/>
                    </a:lnTo>
                    <a:lnTo>
                      <a:pt x="5112" y="103"/>
                    </a:lnTo>
                    <a:lnTo>
                      <a:pt x="5039" y="25"/>
                    </a:lnTo>
                    <a:lnTo>
                      <a:pt x="4975" y="0"/>
                    </a:lnTo>
                    <a:lnTo>
                      <a:pt x="4943" y="6"/>
                    </a:lnTo>
                    <a:lnTo>
                      <a:pt x="4875" y="58"/>
                    </a:lnTo>
                    <a:lnTo>
                      <a:pt x="4796" y="161"/>
                    </a:lnTo>
                    <a:lnTo>
                      <a:pt x="4749" y="232"/>
                    </a:lnTo>
                    <a:lnTo>
                      <a:pt x="4697" y="315"/>
                    </a:lnTo>
                    <a:lnTo>
                      <a:pt x="4637" y="412"/>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7" name="Group 66"/>
            <p:cNvGrpSpPr>
              <a:grpSpLocks/>
            </p:cNvGrpSpPr>
            <p:nvPr/>
          </p:nvGrpSpPr>
          <p:grpSpPr bwMode="auto">
            <a:xfrm>
              <a:off x="7419" y="6713"/>
              <a:ext cx="3270" cy="2032"/>
              <a:chOff x="7419" y="6713"/>
              <a:chExt cx="3270" cy="2032"/>
            </a:xfrm>
          </p:grpSpPr>
          <p:sp>
            <p:nvSpPr>
              <p:cNvPr id="89" name="Freeform 88"/>
              <p:cNvSpPr>
                <a:spLocks/>
              </p:cNvSpPr>
              <p:nvPr/>
            </p:nvSpPr>
            <p:spPr bwMode="auto">
              <a:xfrm>
                <a:off x="7419" y="6713"/>
                <a:ext cx="3270" cy="2032"/>
              </a:xfrm>
              <a:custGeom>
                <a:avLst/>
                <a:gdLst>
                  <a:gd name="T0" fmla="+- 0 7419 7419"/>
                  <a:gd name="T1" fmla="*/ T0 w 3270"/>
                  <a:gd name="T2" fmla="+- 0 6713 6713"/>
                  <a:gd name="T3" fmla="*/ 6713 h 2032"/>
                  <a:gd name="T4" fmla="+- 0 10688 7419"/>
                  <a:gd name="T5" fmla="*/ T4 w 3270"/>
                  <a:gd name="T6" fmla="+- 0 8744 6713"/>
                  <a:gd name="T7" fmla="*/ 8744 h 2032"/>
                </a:gdLst>
                <a:ahLst/>
                <a:cxnLst>
                  <a:cxn ang="0">
                    <a:pos x="T1" y="T3"/>
                  </a:cxn>
                  <a:cxn ang="0">
                    <a:pos x="T5" y="T7"/>
                  </a:cxn>
                </a:cxnLst>
                <a:rect l="0" t="0" r="r" b="b"/>
                <a:pathLst>
                  <a:path w="3270" h="2032">
                    <a:moveTo>
                      <a:pt x="0" y="0"/>
                    </a:moveTo>
                    <a:lnTo>
                      <a:pt x="3269" y="2031"/>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8" name="Group 67"/>
            <p:cNvGrpSpPr>
              <a:grpSpLocks/>
            </p:cNvGrpSpPr>
            <p:nvPr/>
          </p:nvGrpSpPr>
          <p:grpSpPr bwMode="auto">
            <a:xfrm>
              <a:off x="1548" y="6821"/>
              <a:ext cx="3339" cy="1936"/>
              <a:chOff x="1548" y="6821"/>
              <a:chExt cx="3339" cy="1936"/>
            </a:xfrm>
          </p:grpSpPr>
          <p:sp>
            <p:nvSpPr>
              <p:cNvPr id="88" name="Freeform 87"/>
              <p:cNvSpPr>
                <a:spLocks/>
              </p:cNvSpPr>
              <p:nvPr/>
            </p:nvSpPr>
            <p:spPr bwMode="auto">
              <a:xfrm>
                <a:off x="1548" y="6821"/>
                <a:ext cx="3339" cy="1936"/>
              </a:xfrm>
              <a:custGeom>
                <a:avLst/>
                <a:gdLst>
                  <a:gd name="T0" fmla="+- 0 1548 1548"/>
                  <a:gd name="T1" fmla="*/ T0 w 3339"/>
                  <a:gd name="T2" fmla="+- 0 8756 6821"/>
                  <a:gd name="T3" fmla="*/ 8756 h 1936"/>
                  <a:gd name="T4" fmla="+- 0 4887 1548"/>
                  <a:gd name="T5" fmla="*/ T4 w 3339"/>
                  <a:gd name="T6" fmla="+- 0 6821 6821"/>
                  <a:gd name="T7" fmla="*/ 6821 h 1936"/>
                </a:gdLst>
                <a:ahLst/>
                <a:cxnLst>
                  <a:cxn ang="0">
                    <a:pos x="T1" y="T3"/>
                  </a:cxn>
                  <a:cxn ang="0">
                    <a:pos x="T5" y="T7"/>
                  </a:cxn>
                </a:cxnLst>
                <a:rect l="0" t="0" r="r" b="b"/>
                <a:pathLst>
                  <a:path w="3339" h="1936">
                    <a:moveTo>
                      <a:pt x="0" y="1935"/>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9" name="Group 68"/>
            <p:cNvGrpSpPr>
              <a:grpSpLocks/>
            </p:cNvGrpSpPr>
            <p:nvPr/>
          </p:nvGrpSpPr>
          <p:grpSpPr bwMode="auto">
            <a:xfrm>
              <a:off x="6132" y="1637"/>
              <a:ext cx="2" cy="3335"/>
              <a:chOff x="6132" y="1637"/>
              <a:chExt cx="2" cy="3335"/>
            </a:xfrm>
          </p:grpSpPr>
          <p:sp>
            <p:nvSpPr>
              <p:cNvPr id="87" name="Freeform 86"/>
              <p:cNvSpPr>
                <a:spLocks/>
              </p:cNvSpPr>
              <p:nvPr/>
            </p:nvSpPr>
            <p:spPr bwMode="auto">
              <a:xfrm>
                <a:off x="6132" y="1637"/>
                <a:ext cx="2" cy="3335"/>
              </a:xfrm>
              <a:custGeom>
                <a:avLst/>
                <a:gdLst>
                  <a:gd name="T0" fmla="+- 0 1637 1637"/>
                  <a:gd name="T1" fmla="*/ 1637 h 3335"/>
                  <a:gd name="T2" fmla="+- 0 4971 1637"/>
                  <a:gd name="T3" fmla="*/ 4971 h 3335"/>
                </a:gdLst>
                <a:ahLst/>
                <a:cxnLst>
                  <a:cxn ang="0">
                    <a:pos x="0" y="T1"/>
                  </a:cxn>
                  <a:cxn ang="0">
                    <a:pos x="0" y="T3"/>
                  </a:cxn>
                </a:cxnLst>
                <a:rect l="0" t="0" r="r" b="b"/>
                <a:pathLst>
                  <a:path h="3335">
                    <a:moveTo>
                      <a:pt x="0" y="0"/>
                    </a:moveTo>
                    <a:lnTo>
                      <a:pt x="0" y="3334"/>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0" name="Group 69"/>
            <p:cNvGrpSpPr>
              <a:grpSpLocks/>
            </p:cNvGrpSpPr>
            <p:nvPr/>
          </p:nvGrpSpPr>
          <p:grpSpPr bwMode="auto">
            <a:xfrm>
              <a:off x="6528" y="6548"/>
              <a:ext cx="853" cy="950"/>
              <a:chOff x="6528" y="6548"/>
              <a:chExt cx="853" cy="950"/>
            </a:xfrm>
          </p:grpSpPr>
          <p:sp>
            <p:nvSpPr>
              <p:cNvPr id="86" name="Freeform 85"/>
              <p:cNvSpPr>
                <a:spLocks/>
              </p:cNvSpPr>
              <p:nvPr/>
            </p:nvSpPr>
            <p:spPr bwMode="auto">
              <a:xfrm>
                <a:off x="6528" y="6548"/>
                <a:ext cx="853" cy="950"/>
              </a:xfrm>
              <a:custGeom>
                <a:avLst/>
                <a:gdLst>
                  <a:gd name="T0" fmla="+- 0 6528 6528"/>
                  <a:gd name="T1" fmla="*/ T0 w 853"/>
                  <a:gd name="T2" fmla="+- 0 7498 6548"/>
                  <a:gd name="T3" fmla="*/ 7498 h 950"/>
                  <a:gd name="T4" fmla="+- 0 6602 6528"/>
                  <a:gd name="T5" fmla="*/ T4 w 853"/>
                  <a:gd name="T6" fmla="+- 0 7470 6548"/>
                  <a:gd name="T7" fmla="*/ 7470 h 950"/>
                  <a:gd name="T8" fmla="+- 0 6675 6528"/>
                  <a:gd name="T9" fmla="*/ T8 w 853"/>
                  <a:gd name="T10" fmla="+- 0 7438 6548"/>
                  <a:gd name="T11" fmla="*/ 7438 h 950"/>
                  <a:gd name="T12" fmla="+- 0 6744 6528"/>
                  <a:gd name="T13" fmla="*/ T12 w 853"/>
                  <a:gd name="T14" fmla="+- 0 7402 6548"/>
                  <a:gd name="T15" fmla="*/ 7402 h 950"/>
                  <a:gd name="T16" fmla="+- 0 6811 6528"/>
                  <a:gd name="T17" fmla="*/ T16 w 853"/>
                  <a:gd name="T18" fmla="+- 0 7362 6548"/>
                  <a:gd name="T19" fmla="*/ 7362 h 950"/>
                  <a:gd name="T20" fmla="+- 0 6876 6528"/>
                  <a:gd name="T21" fmla="*/ T20 w 853"/>
                  <a:gd name="T22" fmla="+- 0 7318 6548"/>
                  <a:gd name="T23" fmla="*/ 7318 h 950"/>
                  <a:gd name="T24" fmla="+- 0 6938 6528"/>
                  <a:gd name="T25" fmla="*/ T24 w 853"/>
                  <a:gd name="T26" fmla="+- 0 7271 6548"/>
                  <a:gd name="T27" fmla="*/ 7271 h 950"/>
                  <a:gd name="T28" fmla="+- 0 6996 6528"/>
                  <a:gd name="T29" fmla="*/ T28 w 853"/>
                  <a:gd name="T30" fmla="+- 0 7220 6548"/>
                  <a:gd name="T31" fmla="*/ 7220 h 950"/>
                  <a:gd name="T32" fmla="+- 0 7052 6528"/>
                  <a:gd name="T33" fmla="*/ T32 w 853"/>
                  <a:gd name="T34" fmla="+- 0 7165 6548"/>
                  <a:gd name="T35" fmla="*/ 7165 h 950"/>
                  <a:gd name="T36" fmla="+- 0 7104 6528"/>
                  <a:gd name="T37" fmla="*/ T36 w 853"/>
                  <a:gd name="T38" fmla="+- 0 7107 6548"/>
                  <a:gd name="T39" fmla="*/ 7107 h 950"/>
                  <a:gd name="T40" fmla="+- 0 7152 6528"/>
                  <a:gd name="T41" fmla="*/ T40 w 853"/>
                  <a:gd name="T42" fmla="+- 0 7047 6548"/>
                  <a:gd name="T43" fmla="*/ 7047 h 950"/>
                  <a:gd name="T44" fmla="+- 0 7197 6528"/>
                  <a:gd name="T45" fmla="*/ T44 w 853"/>
                  <a:gd name="T46" fmla="+- 0 6983 6548"/>
                  <a:gd name="T47" fmla="*/ 6983 h 950"/>
                  <a:gd name="T48" fmla="+- 0 7238 6528"/>
                  <a:gd name="T49" fmla="*/ T48 w 853"/>
                  <a:gd name="T50" fmla="+- 0 6916 6548"/>
                  <a:gd name="T51" fmla="*/ 6916 h 950"/>
                  <a:gd name="T52" fmla="+- 0 7275 6528"/>
                  <a:gd name="T53" fmla="*/ T52 w 853"/>
                  <a:gd name="T54" fmla="+- 0 6847 6548"/>
                  <a:gd name="T55" fmla="*/ 6847 h 950"/>
                  <a:gd name="T56" fmla="+- 0 7308 6528"/>
                  <a:gd name="T57" fmla="*/ T56 w 853"/>
                  <a:gd name="T58" fmla="+- 0 6776 6548"/>
                  <a:gd name="T59" fmla="*/ 6776 h 950"/>
                  <a:gd name="T60" fmla="+- 0 7337 6528"/>
                  <a:gd name="T61" fmla="*/ T60 w 853"/>
                  <a:gd name="T62" fmla="+- 0 6702 6548"/>
                  <a:gd name="T63" fmla="*/ 6702 h 950"/>
                  <a:gd name="T64" fmla="+- 0 7361 6528"/>
                  <a:gd name="T65" fmla="*/ T64 w 853"/>
                  <a:gd name="T66" fmla="+- 0 6626 6548"/>
                  <a:gd name="T67" fmla="*/ 6626 h 950"/>
                  <a:gd name="T68" fmla="+- 0 7380 6528"/>
                  <a:gd name="T69" fmla="*/ T68 w 853"/>
                  <a:gd name="T70" fmla="+- 0 6548 6548"/>
                  <a:gd name="T71" fmla="*/ 6548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50"/>
                    </a:moveTo>
                    <a:lnTo>
                      <a:pt x="74" y="922"/>
                    </a:lnTo>
                    <a:lnTo>
                      <a:pt x="147" y="890"/>
                    </a:lnTo>
                    <a:lnTo>
                      <a:pt x="216" y="854"/>
                    </a:lnTo>
                    <a:lnTo>
                      <a:pt x="283" y="814"/>
                    </a:lnTo>
                    <a:lnTo>
                      <a:pt x="348" y="770"/>
                    </a:lnTo>
                    <a:lnTo>
                      <a:pt x="410" y="723"/>
                    </a:lnTo>
                    <a:lnTo>
                      <a:pt x="468" y="672"/>
                    </a:lnTo>
                    <a:lnTo>
                      <a:pt x="524" y="617"/>
                    </a:lnTo>
                    <a:lnTo>
                      <a:pt x="576" y="559"/>
                    </a:lnTo>
                    <a:lnTo>
                      <a:pt x="624" y="499"/>
                    </a:lnTo>
                    <a:lnTo>
                      <a:pt x="669" y="435"/>
                    </a:lnTo>
                    <a:lnTo>
                      <a:pt x="710" y="368"/>
                    </a:lnTo>
                    <a:lnTo>
                      <a:pt x="747" y="299"/>
                    </a:lnTo>
                    <a:lnTo>
                      <a:pt x="780" y="228"/>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1" name="Group 70"/>
            <p:cNvGrpSpPr>
              <a:grpSpLocks/>
            </p:cNvGrpSpPr>
            <p:nvPr/>
          </p:nvGrpSpPr>
          <p:grpSpPr bwMode="auto">
            <a:xfrm>
              <a:off x="6394" y="5010"/>
              <a:ext cx="950" cy="853"/>
              <a:chOff x="6394" y="5010"/>
              <a:chExt cx="950" cy="853"/>
            </a:xfrm>
          </p:grpSpPr>
          <p:sp>
            <p:nvSpPr>
              <p:cNvPr id="85" name="Freeform 84"/>
              <p:cNvSpPr>
                <a:spLocks/>
              </p:cNvSpPr>
              <p:nvPr/>
            </p:nvSpPr>
            <p:spPr bwMode="auto">
              <a:xfrm>
                <a:off x="6394" y="5010"/>
                <a:ext cx="950" cy="853"/>
              </a:xfrm>
              <a:custGeom>
                <a:avLst/>
                <a:gdLst>
                  <a:gd name="T0" fmla="+- 0 7343 6394"/>
                  <a:gd name="T1" fmla="*/ T0 w 950"/>
                  <a:gd name="T2" fmla="+- 0 5862 5010"/>
                  <a:gd name="T3" fmla="*/ 5862 h 853"/>
                  <a:gd name="T4" fmla="+- 0 7316 6394"/>
                  <a:gd name="T5" fmla="*/ T4 w 950"/>
                  <a:gd name="T6" fmla="+- 0 5787 5010"/>
                  <a:gd name="T7" fmla="*/ 5787 h 853"/>
                  <a:gd name="T8" fmla="+- 0 7284 6394"/>
                  <a:gd name="T9" fmla="*/ T8 w 950"/>
                  <a:gd name="T10" fmla="+- 0 5715 5010"/>
                  <a:gd name="T11" fmla="*/ 5715 h 853"/>
                  <a:gd name="T12" fmla="+- 0 7248 6394"/>
                  <a:gd name="T13" fmla="*/ T12 w 950"/>
                  <a:gd name="T14" fmla="+- 0 5646 5010"/>
                  <a:gd name="T15" fmla="*/ 5646 h 853"/>
                  <a:gd name="T16" fmla="+- 0 7208 6394"/>
                  <a:gd name="T17" fmla="*/ T16 w 950"/>
                  <a:gd name="T18" fmla="+- 0 5578 5010"/>
                  <a:gd name="T19" fmla="*/ 5578 h 853"/>
                  <a:gd name="T20" fmla="+- 0 7164 6394"/>
                  <a:gd name="T21" fmla="*/ T20 w 950"/>
                  <a:gd name="T22" fmla="+- 0 5514 5010"/>
                  <a:gd name="T23" fmla="*/ 5514 h 853"/>
                  <a:gd name="T24" fmla="+- 0 7117 6394"/>
                  <a:gd name="T25" fmla="*/ T24 w 950"/>
                  <a:gd name="T26" fmla="+- 0 5452 5010"/>
                  <a:gd name="T27" fmla="*/ 5452 h 853"/>
                  <a:gd name="T28" fmla="+- 0 7065 6394"/>
                  <a:gd name="T29" fmla="*/ T28 w 950"/>
                  <a:gd name="T30" fmla="+- 0 5394 5010"/>
                  <a:gd name="T31" fmla="*/ 5394 h 853"/>
                  <a:gd name="T32" fmla="+- 0 7011 6394"/>
                  <a:gd name="T33" fmla="*/ T32 w 950"/>
                  <a:gd name="T34" fmla="+- 0 5338 5010"/>
                  <a:gd name="T35" fmla="*/ 5338 h 853"/>
                  <a:gd name="T36" fmla="+- 0 6953 6394"/>
                  <a:gd name="T37" fmla="*/ T36 w 950"/>
                  <a:gd name="T38" fmla="+- 0 5286 5010"/>
                  <a:gd name="T39" fmla="*/ 5286 h 853"/>
                  <a:gd name="T40" fmla="+- 0 6892 6394"/>
                  <a:gd name="T41" fmla="*/ T40 w 950"/>
                  <a:gd name="T42" fmla="+- 0 5238 5010"/>
                  <a:gd name="T43" fmla="*/ 5238 h 853"/>
                  <a:gd name="T44" fmla="+- 0 6829 6394"/>
                  <a:gd name="T45" fmla="*/ T44 w 950"/>
                  <a:gd name="T46" fmla="+- 0 5193 5010"/>
                  <a:gd name="T47" fmla="*/ 5193 h 853"/>
                  <a:gd name="T48" fmla="+- 0 6762 6394"/>
                  <a:gd name="T49" fmla="*/ T48 w 950"/>
                  <a:gd name="T50" fmla="+- 0 5152 5010"/>
                  <a:gd name="T51" fmla="*/ 5152 h 853"/>
                  <a:gd name="T52" fmla="+- 0 6693 6394"/>
                  <a:gd name="T53" fmla="*/ T52 w 950"/>
                  <a:gd name="T54" fmla="+- 0 5115 5010"/>
                  <a:gd name="T55" fmla="*/ 5115 h 853"/>
                  <a:gd name="T56" fmla="+- 0 6622 6394"/>
                  <a:gd name="T57" fmla="*/ T56 w 950"/>
                  <a:gd name="T58" fmla="+- 0 5082 5010"/>
                  <a:gd name="T59" fmla="*/ 5082 h 853"/>
                  <a:gd name="T60" fmla="+- 0 6548 6394"/>
                  <a:gd name="T61" fmla="*/ T60 w 950"/>
                  <a:gd name="T62" fmla="+- 0 5053 5010"/>
                  <a:gd name="T63" fmla="*/ 5053 h 853"/>
                  <a:gd name="T64" fmla="+- 0 6472 6394"/>
                  <a:gd name="T65" fmla="*/ T64 w 950"/>
                  <a:gd name="T66" fmla="+- 0 5029 5010"/>
                  <a:gd name="T67" fmla="*/ 5029 h 853"/>
                  <a:gd name="T68" fmla="+- 0 6394 6394"/>
                  <a:gd name="T69" fmla="*/ T68 w 950"/>
                  <a:gd name="T70" fmla="+- 0 5010 5010"/>
                  <a:gd name="T71" fmla="*/ 5010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7"/>
                    </a:lnTo>
                    <a:lnTo>
                      <a:pt x="890" y="705"/>
                    </a:lnTo>
                    <a:lnTo>
                      <a:pt x="854" y="636"/>
                    </a:lnTo>
                    <a:lnTo>
                      <a:pt x="814" y="568"/>
                    </a:lnTo>
                    <a:lnTo>
                      <a:pt x="770" y="504"/>
                    </a:lnTo>
                    <a:lnTo>
                      <a:pt x="723" y="442"/>
                    </a:lnTo>
                    <a:lnTo>
                      <a:pt x="671" y="384"/>
                    </a:lnTo>
                    <a:lnTo>
                      <a:pt x="617" y="328"/>
                    </a:lnTo>
                    <a:lnTo>
                      <a:pt x="559" y="276"/>
                    </a:lnTo>
                    <a:lnTo>
                      <a:pt x="498" y="228"/>
                    </a:lnTo>
                    <a:lnTo>
                      <a:pt x="435" y="183"/>
                    </a:lnTo>
                    <a:lnTo>
                      <a:pt x="368" y="142"/>
                    </a:lnTo>
                    <a:lnTo>
                      <a:pt x="299" y="105"/>
                    </a:lnTo>
                    <a:lnTo>
                      <a:pt x="228" y="72"/>
                    </a:lnTo>
                    <a:lnTo>
                      <a:pt x="154" y="43"/>
                    </a:lnTo>
                    <a:lnTo>
                      <a:pt x="78" y="19"/>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2" name="Group 71"/>
            <p:cNvGrpSpPr>
              <a:grpSpLocks/>
            </p:cNvGrpSpPr>
            <p:nvPr/>
          </p:nvGrpSpPr>
          <p:grpSpPr bwMode="auto">
            <a:xfrm>
              <a:off x="4855" y="5047"/>
              <a:ext cx="853" cy="950"/>
              <a:chOff x="4855" y="5047"/>
              <a:chExt cx="853" cy="950"/>
            </a:xfrm>
          </p:grpSpPr>
          <p:sp>
            <p:nvSpPr>
              <p:cNvPr id="84" name="Freeform 83"/>
              <p:cNvSpPr>
                <a:spLocks/>
              </p:cNvSpPr>
              <p:nvPr/>
            </p:nvSpPr>
            <p:spPr bwMode="auto">
              <a:xfrm>
                <a:off x="4855" y="5047"/>
                <a:ext cx="853" cy="950"/>
              </a:xfrm>
              <a:custGeom>
                <a:avLst/>
                <a:gdLst>
                  <a:gd name="T0" fmla="+- 0 5708 4855"/>
                  <a:gd name="T1" fmla="*/ T0 w 853"/>
                  <a:gd name="T2" fmla="+- 0 5047 5047"/>
                  <a:gd name="T3" fmla="*/ 5047 h 950"/>
                  <a:gd name="T4" fmla="+- 0 5633 4855"/>
                  <a:gd name="T5" fmla="*/ T4 w 853"/>
                  <a:gd name="T6" fmla="+- 0 5074 5047"/>
                  <a:gd name="T7" fmla="*/ 5074 h 950"/>
                  <a:gd name="T8" fmla="+- 0 5561 4855"/>
                  <a:gd name="T9" fmla="*/ T8 w 853"/>
                  <a:gd name="T10" fmla="+- 0 5106 5047"/>
                  <a:gd name="T11" fmla="*/ 5106 h 950"/>
                  <a:gd name="T12" fmla="+- 0 5491 4855"/>
                  <a:gd name="T13" fmla="*/ T12 w 853"/>
                  <a:gd name="T14" fmla="+- 0 5142 5047"/>
                  <a:gd name="T15" fmla="*/ 5142 h 950"/>
                  <a:gd name="T16" fmla="+- 0 5424 4855"/>
                  <a:gd name="T17" fmla="*/ T16 w 853"/>
                  <a:gd name="T18" fmla="+- 0 5182 5047"/>
                  <a:gd name="T19" fmla="*/ 5182 h 950"/>
                  <a:gd name="T20" fmla="+- 0 5360 4855"/>
                  <a:gd name="T21" fmla="*/ T20 w 853"/>
                  <a:gd name="T22" fmla="+- 0 5226 5047"/>
                  <a:gd name="T23" fmla="*/ 5226 h 950"/>
                  <a:gd name="T24" fmla="+- 0 5298 4855"/>
                  <a:gd name="T25" fmla="*/ T24 w 853"/>
                  <a:gd name="T26" fmla="+- 0 5273 5047"/>
                  <a:gd name="T27" fmla="*/ 5273 h 950"/>
                  <a:gd name="T28" fmla="+- 0 5240 4855"/>
                  <a:gd name="T29" fmla="*/ T28 w 853"/>
                  <a:gd name="T30" fmla="+- 0 5324 5047"/>
                  <a:gd name="T31" fmla="*/ 5324 h 950"/>
                  <a:gd name="T32" fmla="+- 0 5184 4855"/>
                  <a:gd name="T33" fmla="*/ T32 w 853"/>
                  <a:gd name="T34" fmla="+- 0 5379 5047"/>
                  <a:gd name="T35" fmla="*/ 5379 h 950"/>
                  <a:gd name="T36" fmla="+- 0 5132 4855"/>
                  <a:gd name="T37" fmla="*/ T36 w 853"/>
                  <a:gd name="T38" fmla="+- 0 5437 5047"/>
                  <a:gd name="T39" fmla="*/ 5437 h 950"/>
                  <a:gd name="T40" fmla="+- 0 5084 4855"/>
                  <a:gd name="T41" fmla="*/ T40 w 853"/>
                  <a:gd name="T42" fmla="+- 0 5498 5047"/>
                  <a:gd name="T43" fmla="*/ 5498 h 950"/>
                  <a:gd name="T44" fmla="+- 0 5039 4855"/>
                  <a:gd name="T45" fmla="*/ T44 w 853"/>
                  <a:gd name="T46" fmla="+- 0 5561 5047"/>
                  <a:gd name="T47" fmla="*/ 5561 h 950"/>
                  <a:gd name="T48" fmla="+- 0 4998 4855"/>
                  <a:gd name="T49" fmla="*/ T48 w 853"/>
                  <a:gd name="T50" fmla="+- 0 5628 5047"/>
                  <a:gd name="T51" fmla="*/ 5628 h 950"/>
                  <a:gd name="T52" fmla="+- 0 4961 4855"/>
                  <a:gd name="T53" fmla="*/ T52 w 853"/>
                  <a:gd name="T54" fmla="+- 0 5697 5047"/>
                  <a:gd name="T55" fmla="*/ 5697 h 950"/>
                  <a:gd name="T56" fmla="+- 0 4928 4855"/>
                  <a:gd name="T57" fmla="*/ T56 w 853"/>
                  <a:gd name="T58" fmla="+- 0 5768 5047"/>
                  <a:gd name="T59" fmla="*/ 5768 h 950"/>
                  <a:gd name="T60" fmla="+- 0 4899 4855"/>
                  <a:gd name="T61" fmla="*/ T60 w 853"/>
                  <a:gd name="T62" fmla="+- 0 5842 5047"/>
                  <a:gd name="T63" fmla="*/ 5842 h 950"/>
                  <a:gd name="T64" fmla="+- 0 4875 4855"/>
                  <a:gd name="T65" fmla="*/ T64 w 853"/>
                  <a:gd name="T66" fmla="+- 0 5918 5047"/>
                  <a:gd name="T67" fmla="*/ 5918 h 950"/>
                  <a:gd name="T68" fmla="+- 0 4855 4855"/>
                  <a:gd name="T69" fmla="*/ T68 w 853"/>
                  <a:gd name="T70" fmla="+- 0 5996 5047"/>
                  <a:gd name="T71" fmla="*/ 5996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3" y="0"/>
                    </a:moveTo>
                    <a:lnTo>
                      <a:pt x="778" y="27"/>
                    </a:lnTo>
                    <a:lnTo>
                      <a:pt x="706" y="59"/>
                    </a:lnTo>
                    <a:lnTo>
                      <a:pt x="636" y="95"/>
                    </a:lnTo>
                    <a:lnTo>
                      <a:pt x="569" y="135"/>
                    </a:lnTo>
                    <a:lnTo>
                      <a:pt x="505" y="179"/>
                    </a:lnTo>
                    <a:lnTo>
                      <a:pt x="443" y="226"/>
                    </a:lnTo>
                    <a:lnTo>
                      <a:pt x="385" y="277"/>
                    </a:lnTo>
                    <a:lnTo>
                      <a:pt x="329" y="332"/>
                    </a:lnTo>
                    <a:lnTo>
                      <a:pt x="277" y="390"/>
                    </a:lnTo>
                    <a:lnTo>
                      <a:pt x="229" y="451"/>
                    </a:lnTo>
                    <a:lnTo>
                      <a:pt x="184" y="514"/>
                    </a:lnTo>
                    <a:lnTo>
                      <a:pt x="143" y="581"/>
                    </a:lnTo>
                    <a:lnTo>
                      <a:pt x="106" y="650"/>
                    </a:lnTo>
                    <a:lnTo>
                      <a:pt x="73" y="721"/>
                    </a:lnTo>
                    <a:lnTo>
                      <a:pt x="44" y="795"/>
                    </a:lnTo>
                    <a:lnTo>
                      <a:pt x="20" y="871"/>
                    </a:lnTo>
                    <a:lnTo>
                      <a:pt x="0" y="949"/>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3" name="Group 72"/>
            <p:cNvGrpSpPr>
              <a:grpSpLocks/>
            </p:cNvGrpSpPr>
            <p:nvPr/>
          </p:nvGrpSpPr>
          <p:grpSpPr bwMode="auto">
            <a:xfrm>
              <a:off x="4892" y="6682"/>
              <a:ext cx="950" cy="853"/>
              <a:chOff x="4892" y="6682"/>
              <a:chExt cx="950" cy="853"/>
            </a:xfrm>
          </p:grpSpPr>
          <p:sp>
            <p:nvSpPr>
              <p:cNvPr id="83" name="Freeform 82"/>
              <p:cNvSpPr>
                <a:spLocks/>
              </p:cNvSpPr>
              <p:nvPr/>
            </p:nvSpPr>
            <p:spPr bwMode="auto">
              <a:xfrm>
                <a:off x="4892" y="6682"/>
                <a:ext cx="950" cy="853"/>
              </a:xfrm>
              <a:custGeom>
                <a:avLst/>
                <a:gdLst>
                  <a:gd name="T0" fmla="+- 0 4892 4892"/>
                  <a:gd name="T1" fmla="*/ T0 w 950"/>
                  <a:gd name="T2" fmla="+- 0 6682 6682"/>
                  <a:gd name="T3" fmla="*/ 6682 h 853"/>
                  <a:gd name="T4" fmla="+- 0 4920 4892"/>
                  <a:gd name="T5" fmla="*/ T4 w 950"/>
                  <a:gd name="T6" fmla="+- 0 6757 6682"/>
                  <a:gd name="T7" fmla="*/ 6757 h 853"/>
                  <a:gd name="T8" fmla="+- 0 4952 4892"/>
                  <a:gd name="T9" fmla="*/ T8 w 950"/>
                  <a:gd name="T10" fmla="+- 0 6829 6682"/>
                  <a:gd name="T11" fmla="*/ 6829 h 853"/>
                  <a:gd name="T12" fmla="+- 0 4988 4892"/>
                  <a:gd name="T13" fmla="*/ T12 w 950"/>
                  <a:gd name="T14" fmla="+- 0 6898 6682"/>
                  <a:gd name="T15" fmla="*/ 6898 h 853"/>
                  <a:gd name="T16" fmla="+- 0 5028 4892"/>
                  <a:gd name="T17" fmla="*/ T16 w 950"/>
                  <a:gd name="T18" fmla="+- 0 6966 6682"/>
                  <a:gd name="T19" fmla="*/ 6966 h 853"/>
                  <a:gd name="T20" fmla="+- 0 5072 4892"/>
                  <a:gd name="T21" fmla="*/ T20 w 950"/>
                  <a:gd name="T22" fmla="+- 0 7030 6682"/>
                  <a:gd name="T23" fmla="*/ 7030 h 853"/>
                  <a:gd name="T24" fmla="+- 0 5119 4892"/>
                  <a:gd name="T25" fmla="*/ T24 w 950"/>
                  <a:gd name="T26" fmla="+- 0 7092 6682"/>
                  <a:gd name="T27" fmla="*/ 7092 h 853"/>
                  <a:gd name="T28" fmla="+- 0 5170 4892"/>
                  <a:gd name="T29" fmla="*/ T28 w 950"/>
                  <a:gd name="T30" fmla="+- 0 7150 6682"/>
                  <a:gd name="T31" fmla="*/ 7150 h 853"/>
                  <a:gd name="T32" fmla="+- 0 5225 4892"/>
                  <a:gd name="T33" fmla="*/ T32 w 950"/>
                  <a:gd name="T34" fmla="+- 0 7206 6682"/>
                  <a:gd name="T35" fmla="*/ 7206 h 853"/>
                  <a:gd name="T36" fmla="+- 0 5283 4892"/>
                  <a:gd name="T37" fmla="*/ T36 w 950"/>
                  <a:gd name="T38" fmla="+- 0 7258 6682"/>
                  <a:gd name="T39" fmla="*/ 7258 h 853"/>
                  <a:gd name="T40" fmla="+- 0 5343 4892"/>
                  <a:gd name="T41" fmla="*/ T40 w 950"/>
                  <a:gd name="T42" fmla="+- 0 7306 6682"/>
                  <a:gd name="T43" fmla="*/ 7306 h 853"/>
                  <a:gd name="T44" fmla="+- 0 5407 4892"/>
                  <a:gd name="T45" fmla="*/ T44 w 950"/>
                  <a:gd name="T46" fmla="+- 0 7351 6682"/>
                  <a:gd name="T47" fmla="*/ 7351 h 853"/>
                  <a:gd name="T48" fmla="+- 0 5474 4892"/>
                  <a:gd name="T49" fmla="*/ T48 w 950"/>
                  <a:gd name="T50" fmla="+- 0 7392 6682"/>
                  <a:gd name="T51" fmla="*/ 7392 h 853"/>
                  <a:gd name="T52" fmla="+- 0 5543 4892"/>
                  <a:gd name="T53" fmla="*/ T52 w 950"/>
                  <a:gd name="T54" fmla="+- 0 7429 6682"/>
                  <a:gd name="T55" fmla="*/ 7429 h 853"/>
                  <a:gd name="T56" fmla="+- 0 5614 4892"/>
                  <a:gd name="T57" fmla="*/ T56 w 950"/>
                  <a:gd name="T58" fmla="+- 0 7462 6682"/>
                  <a:gd name="T59" fmla="*/ 7462 h 853"/>
                  <a:gd name="T60" fmla="+- 0 5688 4892"/>
                  <a:gd name="T61" fmla="*/ T60 w 950"/>
                  <a:gd name="T62" fmla="+- 0 7491 6682"/>
                  <a:gd name="T63" fmla="*/ 7491 h 853"/>
                  <a:gd name="T64" fmla="+- 0 5764 4892"/>
                  <a:gd name="T65" fmla="*/ T64 w 950"/>
                  <a:gd name="T66" fmla="+- 0 7515 6682"/>
                  <a:gd name="T67" fmla="*/ 7515 h 853"/>
                  <a:gd name="T68" fmla="+- 0 5842 4892"/>
                  <a:gd name="T69" fmla="*/ T68 w 950"/>
                  <a:gd name="T70" fmla="+- 0 7534 6682"/>
                  <a:gd name="T71" fmla="*/ 7534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5"/>
                    </a:lnTo>
                    <a:lnTo>
                      <a:pt x="60" y="147"/>
                    </a:lnTo>
                    <a:lnTo>
                      <a:pt x="96" y="216"/>
                    </a:lnTo>
                    <a:lnTo>
                      <a:pt x="136" y="284"/>
                    </a:lnTo>
                    <a:lnTo>
                      <a:pt x="180" y="348"/>
                    </a:lnTo>
                    <a:lnTo>
                      <a:pt x="227" y="410"/>
                    </a:lnTo>
                    <a:lnTo>
                      <a:pt x="278" y="468"/>
                    </a:lnTo>
                    <a:lnTo>
                      <a:pt x="333" y="524"/>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4" name="Group 73"/>
            <p:cNvGrpSpPr>
              <a:grpSpLocks/>
            </p:cNvGrpSpPr>
            <p:nvPr/>
          </p:nvGrpSpPr>
          <p:grpSpPr bwMode="auto">
            <a:xfrm>
              <a:off x="7402" y="6133"/>
              <a:ext cx="8" cy="278"/>
              <a:chOff x="7402" y="6133"/>
              <a:chExt cx="8" cy="278"/>
            </a:xfrm>
          </p:grpSpPr>
          <p:sp>
            <p:nvSpPr>
              <p:cNvPr id="82" name="Freeform 81"/>
              <p:cNvSpPr>
                <a:spLocks/>
              </p:cNvSpPr>
              <p:nvPr/>
            </p:nvSpPr>
            <p:spPr bwMode="auto">
              <a:xfrm>
                <a:off x="7402" y="6133"/>
                <a:ext cx="8" cy="278"/>
              </a:xfrm>
              <a:custGeom>
                <a:avLst/>
                <a:gdLst>
                  <a:gd name="T0" fmla="+- 0 7402 7402"/>
                  <a:gd name="T1" fmla="*/ T0 w 8"/>
                  <a:gd name="T2" fmla="+- 0 6411 6133"/>
                  <a:gd name="T3" fmla="*/ 6411 h 278"/>
                  <a:gd name="T4" fmla="+- 0 7406 7402"/>
                  <a:gd name="T5" fmla="*/ T4 w 8"/>
                  <a:gd name="T6" fmla="+- 0 6377 6133"/>
                  <a:gd name="T7" fmla="*/ 6377 h 278"/>
                  <a:gd name="T8" fmla="+- 0 7408 7402"/>
                  <a:gd name="T9" fmla="*/ T8 w 8"/>
                  <a:gd name="T10" fmla="+- 0 6342 6133"/>
                  <a:gd name="T11" fmla="*/ 6342 h 278"/>
                  <a:gd name="T12" fmla="+- 0 7409 7402"/>
                  <a:gd name="T13" fmla="*/ T12 w 8"/>
                  <a:gd name="T14" fmla="+- 0 6307 6133"/>
                  <a:gd name="T15" fmla="*/ 6307 h 278"/>
                  <a:gd name="T16" fmla="+- 0 7410 7402"/>
                  <a:gd name="T17" fmla="*/ T16 w 8"/>
                  <a:gd name="T18" fmla="+- 0 6272 6133"/>
                  <a:gd name="T19" fmla="*/ 6272 h 278"/>
                  <a:gd name="T20" fmla="+- 0 7409 7402"/>
                  <a:gd name="T21" fmla="*/ T20 w 8"/>
                  <a:gd name="T22" fmla="+- 0 6237 6133"/>
                  <a:gd name="T23" fmla="*/ 6237 h 278"/>
                  <a:gd name="T24" fmla="+- 0 7408 7402"/>
                  <a:gd name="T25" fmla="*/ T24 w 8"/>
                  <a:gd name="T26" fmla="+- 0 6202 6133"/>
                  <a:gd name="T27" fmla="*/ 6202 h 278"/>
                  <a:gd name="T28" fmla="+- 0 7406 7402"/>
                  <a:gd name="T29" fmla="*/ T28 w 8"/>
                  <a:gd name="T30" fmla="+- 0 6168 6133"/>
                  <a:gd name="T31" fmla="*/ 6168 h 278"/>
                  <a:gd name="T32" fmla="+- 0 7402 7402"/>
                  <a:gd name="T33" fmla="*/ T32 w 8"/>
                  <a:gd name="T34" fmla="+- 0 6133 6133"/>
                  <a:gd name="T35" fmla="*/ 6133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4" y="244"/>
                    </a:lnTo>
                    <a:lnTo>
                      <a:pt x="6" y="209"/>
                    </a:lnTo>
                    <a:lnTo>
                      <a:pt x="7" y="174"/>
                    </a:lnTo>
                    <a:lnTo>
                      <a:pt x="8" y="139"/>
                    </a:lnTo>
                    <a:lnTo>
                      <a:pt x="7" y="104"/>
                    </a:lnTo>
                    <a:lnTo>
                      <a:pt x="6" y="69"/>
                    </a:lnTo>
                    <a:lnTo>
                      <a:pt x="4" y="35"/>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5" name="Group 74"/>
            <p:cNvGrpSpPr>
              <a:grpSpLocks/>
            </p:cNvGrpSpPr>
            <p:nvPr/>
          </p:nvGrpSpPr>
          <p:grpSpPr bwMode="auto">
            <a:xfrm>
              <a:off x="5979" y="4980"/>
              <a:ext cx="278" cy="8"/>
              <a:chOff x="5979" y="4980"/>
              <a:chExt cx="278" cy="8"/>
            </a:xfrm>
          </p:grpSpPr>
          <p:sp>
            <p:nvSpPr>
              <p:cNvPr id="81" name="Freeform 80"/>
              <p:cNvSpPr>
                <a:spLocks/>
              </p:cNvSpPr>
              <p:nvPr/>
            </p:nvSpPr>
            <p:spPr bwMode="auto">
              <a:xfrm>
                <a:off x="5979" y="4980"/>
                <a:ext cx="278" cy="8"/>
              </a:xfrm>
              <a:custGeom>
                <a:avLst/>
                <a:gdLst>
                  <a:gd name="T0" fmla="+- 0 6257 5979"/>
                  <a:gd name="T1" fmla="*/ T0 w 278"/>
                  <a:gd name="T2" fmla="+- 0 4987 4980"/>
                  <a:gd name="T3" fmla="*/ 4987 h 8"/>
                  <a:gd name="T4" fmla="+- 0 6222 5979"/>
                  <a:gd name="T5" fmla="*/ T4 w 278"/>
                  <a:gd name="T6" fmla="+- 0 4984 4980"/>
                  <a:gd name="T7" fmla="*/ 4984 h 8"/>
                  <a:gd name="T8" fmla="+- 0 6188 5979"/>
                  <a:gd name="T9" fmla="*/ T8 w 278"/>
                  <a:gd name="T10" fmla="+- 0 4982 4980"/>
                  <a:gd name="T11" fmla="*/ 4982 h 8"/>
                  <a:gd name="T12" fmla="+- 0 6153 5979"/>
                  <a:gd name="T13" fmla="*/ T12 w 278"/>
                  <a:gd name="T14" fmla="+- 0 4981 4980"/>
                  <a:gd name="T15" fmla="*/ 4981 h 8"/>
                  <a:gd name="T16" fmla="+- 0 6118 5979"/>
                  <a:gd name="T17" fmla="*/ T16 w 278"/>
                  <a:gd name="T18" fmla="+- 0 4980 4980"/>
                  <a:gd name="T19" fmla="*/ 4980 h 8"/>
                  <a:gd name="T20" fmla="+- 0 6083 5979"/>
                  <a:gd name="T21" fmla="*/ T20 w 278"/>
                  <a:gd name="T22" fmla="+- 0 4981 4980"/>
                  <a:gd name="T23" fmla="*/ 4981 h 8"/>
                  <a:gd name="T24" fmla="+- 0 6048 5979"/>
                  <a:gd name="T25" fmla="*/ T24 w 278"/>
                  <a:gd name="T26" fmla="+- 0 4982 4980"/>
                  <a:gd name="T27" fmla="*/ 4982 h 8"/>
                  <a:gd name="T28" fmla="+- 0 6013 5979"/>
                  <a:gd name="T29" fmla="*/ T28 w 278"/>
                  <a:gd name="T30" fmla="+- 0 4984 4980"/>
                  <a:gd name="T31" fmla="*/ 4984 h 8"/>
                  <a:gd name="T32" fmla="+- 0 5979 5979"/>
                  <a:gd name="T33" fmla="*/ T32 w 278"/>
                  <a:gd name="T34" fmla="+- 0 4987 4980"/>
                  <a:gd name="T35" fmla="*/ 4987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1"/>
                    </a:lnTo>
                    <a:lnTo>
                      <a:pt x="139" y="0"/>
                    </a:lnTo>
                    <a:lnTo>
                      <a:pt x="104" y="1"/>
                    </a:lnTo>
                    <a:lnTo>
                      <a:pt x="69" y="2"/>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6" name="Group 75"/>
            <p:cNvGrpSpPr>
              <a:grpSpLocks/>
            </p:cNvGrpSpPr>
            <p:nvPr/>
          </p:nvGrpSpPr>
          <p:grpSpPr bwMode="auto">
            <a:xfrm>
              <a:off x="4826" y="6133"/>
              <a:ext cx="8" cy="278"/>
              <a:chOff x="4826" y="6133"/>
              <a:chExt cx="8" cy="278"/>
            </a:xfrm>
          </p:grpSpPr>
          <p:sp>
            <p:nvSpPr>
              <p:cNvPr id="80" name="Freeform 79"/>
              <p:cNvSpPr>
                <a:spLocks/>
              </p:cNvSpPr>
              <p:nvPr/>
            </p:nvSpPr>
            <p:spPr bwMode="auto">
              <a:xfrm>
                <a:off x="4826" y="6133"/>
                <a:ext cx="8" cy="278"/>
              </a:xfrm>
              <a:custGeom>
                <a:avLst/>
                <a:gdLst>
                  <a:gd name="T0" fmla="+- 0 4833 4826"/>
                  <a:gd name="T1" fmla="*/ T0 w 8"/>
                  <a:gd name="T2" fmla="+- 0 6133 6133"/>
                  <a:gd name="T3" fmla="*/ 6133 h 278"/>
                  <a:gd name="T4" fmla="+- 0 4830 4826"/>
                  <a:gd name="T5" fmla="*/ T4 w 8"/>
                  <a:gd name="T6" fmla="+- 0 6168 6133"/>
                  <a:gd name="T7" fmla="*/ 6168 h 278"/>
                  <a:gd name="T8" fmla="+- 0 4828 4826"/>
                  <a:gd name="T9" fmla="*/ T8 w 8"/>
                  <a:gd name="T10" fmla="+- 0 6202 6133"/>
                  <a:gd name="T11" fmla="*/ 6202 h 278"/>
                  <a:gd name="T12" fmla="+- 0 4826 4826"/>
                  <a:gd name="T13" fmla="*/ T12 w 8"/>
                  <a:gd name="T14" fmla="+- 0 6237 6133"/>
                  <a:gd name="T15" fmla="*/ 6237 h 278"/>
                  <a:gd name="T16" fmla="+- 0 4826 4826"/>
                  <a:gd name="T17" fmla="*/ T16 w 8"/>
                  <a:gd name="T18" fmla="+- 0 6272 6133"/>
                  <a:gd name="T19" fmla="*/ 6272 h 278"/>
                  <a:gd name="T20" fmla="+- 0 4826 4826"/>
                  <a:gd name="T21" fmla="*/ T20 w 8"/>
                  <a:gd name="T22" fmla="+- 0 6307 6133"/>
                  <a:gd name="T23" fmla="*/ 6307 h 278"/>
                  <a:gd name="T24" fmla="+- 0 4828 4826"/>
                  <a:gd name="T25" fmla="*/ T24 w 8"/>
                  <a:gd name="T26" fmla="+- 0 6342 6133"/>
                  <a:gd name="T27" fmla="*/ 6342 h 278"/>
                  <a:gd name="T28" fmla="+- 0 4830 4826"/>
                  <a:gd name="T29" fmla="*/ T28 w 8"/>
                  <a:gd name="T30" fmla="+- 0 6377 6133"/>
                  <a:gd name="T31" fmla="*/ 6377 h 278"/>
                  <a:gd name="T32" fmla="+- 0 4833 4826"/>
                  <a:gd name="T33" fmla="*/ T32 w 8"/>
                  <a:gd name="T34" fmla="+- 0 6411 6133"/>
                  <a:gd name="T35" fmla="*/ 6411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5"/>
                    </a:lnTo>
                    <a:lnTo>
                      <a:pt x="2" y="69"/>
                    </a:lnTo>
                    <a:lnTo>
                      <a:pt x="0" y="104"/>
                    </a:lnTo>
                    <a:lnTo>
                      <a:pt x="0" y="139"/>
                    </a:lnTo>
                    <a:lnTo>
                      <a:pt x="0" y="174"/>
                    </a:lnTo>
                    <a:lnTo>
                      <a:pt x="2" y="209"/>
                    </a:lnTo>
                    <a:lnTo>
                      <a:pt x="4" y="244"/>
                    </a:lnTo>
                    <a:lnTo>
                      <a:pt x="7" y="278"/>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7" name="Group 76"/>
            <p:cNvGrpSpPr>
              <a:grpSpLocks/>
            </p:cNvGrpSpPr>
            <p:nvPr/>
          </p:nvGrpSpPr>
          <p:grpSpPr bwMode="auto">
            <a:xfrm>
              <a:off x="1261" y="1328"/>
              <a:ext cx="9718" cy="7672"/>
              <a:chOff x="1261" y="1328"/>
              <a:chExt cx="9718" cy="7672"/>
            </a:xfrm>
          </p:grpSpPr>
          <p:sp>
            <p:nvSpPr>
              <p:cNvPr id="78" name="Freeform 77"/>
              <p:cNvSpPr>
                <a:spLocks/>
              </p:cNvSpPr>
              <p:nvPr/>
            </p:nvSpPr>
            <p:spPr bwMode="auto">
              <a:xfrm>
                <a:off x="5979" y="7557"/>
                <a:ext cx="278" cy="8"/>
              </a:xfrm>
              <a:custGeom>
                <a:avLst/>
                <a:gdLst>
                  <a:gd name="T0" fmla="+- 0 5979 5979"/>
                  <a:gd name="T1" fmla="*/ T0 w 278"/>
                  <a:gd name="T2" fmla="+- 0 7557 7557"/>
                  <a:gd name="T3" fmla="*/ 7557 h 8"/>
                  <a:gd name="T4" fmla="+- 0 6013 5979"/>
                  <a:gd name="T5" fmla="*/ T4 w 278"/>
                  <a:gd name="T6" fmla="+- 0 7560 7557"/>
                  <a:gd name="T7" fmla="*/ 7560 h 8"/>
                  <a:gd name="T8" fmla="+- 0 6048 5979"/>
                  <a:gd name="T9" fmla="*/ T8 w 278"/>
                  <a:gd name="T10" fmla="+- 0 7562 7557"/>
                  <a:gd name="T11" fmla="*/ 7562 h 8"/>
                  <a:gd name="T12" fmla="+- 0 6083 5979"/>
                  <a:gd name="T13" fmla="*/ T12 w 278"/>
                  <a:gd name="T14" fmla="+- 0 7564 7557"/>
                  <a:gd name="T15" fmla="*/ 7564 h 8"/>
                  <a:gd name="T16" fmla="+- 0 6118 5979"/>
                  <a:gd name="T17" fmla="*/ T16 w 278"/>
                  <a:gd name="T18" fmla="+- 0 7564 7557"/>
                  <a:gd name="T19" fmla="*/ 7564 h 8"/>
                  <a:gd name="T20" fmla="+- 0 6153 5979"/>
                  <a:gd name="T21" fmla="*/ T20 w 278"/>
                  <a:gd name="T22" fmla="+- 0 7564 7557"/>
                  <a:gd name="T23" fmla="*/ 7564 h 8"/>
                  <a:gd name="T24" fmla="+- 0 6188 5979"/>
                  <a:gd name="T25" fmla="*/ T24 w 278"/>
                  <a:gd name="T26" fmla="+- 0 7562 7557"/>
                  <a:gd name="T27" fmla="*/ 7562 h 8"/>
                  <a:gd name="T28" fmla="+- 0 6222 5979"/>
                  <a:gd name="T29" fmla="*/ T28 w 278"/>
                  <a:gd name="T30" fmla="+- 0 7560 7557"/>
                  <a:gd name="T31" fmla="*/ 7560 h 8"/>
                  <a:gd name="T32" fmla="+- 0 6257 5979"/>
                  <a:gd name="T33" fmla="*/ T32 w 278"/>
                  <a:gd name="T34" fmla="+- 0 7557 7557"/>
                  <a:gd name="T35" fmla="*/ 7557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5"/>
                    </a:lnTo>
                    <a:lnTo>
                      <a:pt x="104" y="7"/>
                    </a:lnTo>
                    <a:lnTo>
                      <a:pt x="139" y="7"/>
                    </a:lnTo>
                    <a:lnTo>
                      <a:pt x="174" y="7"/>
                    </a:lnTo>
                    <a:lnTo>
                      <a:pt x="209" y="5"/>
                    </a:lnTo>
                    <a:lnTo>
                      <a:pt x="243" y="3"/>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79" name="Picture 78" descr="Another image of the model similar to the one described on page 13, but only the Internal section on the left side of the equilateral triangle is visible. The wording for the other 3 groups is not visible. In the Internal section it says: Attract &amp; Retain People. Recruitment &amp; Development. Benefits. Compensation. Lear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 y="1328"/>
                <a:ext cx="9718"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1351768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47087"/>
            <a:ext cx="8520600" cy="4380971"/>
          </a:xfrm>
        </p:spPr>
        <p:txBody>
          <a:bodyPr/>
          <a:lstStyle/>
          <a:p>
            <a:pPr>
              <a:spcAft>
                <a:spcPts val="2400"/>
              </a:spcAft>
            </a:pPr>
            <a:r>
              <a:rPr lang="en-US" sz="2200" i="1" dirty="0"/>
              <a:t>Action: Ensure that job design and classification are </a:t>
            </a:r>
            <a:br>
              <a:rPr lang="en-US" sz="2200" i="1" dirty="0"/>
            </a:br>
            <a:r>
              <a:rPr lang="en-US" sz="2200" i="1" dirty="0"/>
              <a:t>unbiased and compensation is equitable.</a:t>
            </a:r>
          </a:p>
          <a:p>
            <a:pPr lvl="0" algn="l"/>
            <a:r>
              <a:rPr lang="en-US" sz="2000" dirty="0"/>
              <a:t>☐ </a:t>
            </a:r>
            <a:r>
              <a:rPr lang="en-US" sz="2000" b="1" dirty="0"/>
              <a:t>6.3 </a:t>
            </a:r>
            <a:r>
              <a:rPr lang="en-US" sz="2000" dirty="0"/>
              <a:t>Inequitable previous compensation systems have been addressed and individuals compensated.</a:t>
            </a:r>
          </a:p>
          <a:p>
            <a:pPr lvl="0" algn="l"/>
            <a:r>
              <a:rPr lang="en-US" sz="2000" dirty="0"/>
              <a:t>☐ </a:t>
            </a:r>
            <a:r>
              <a:rPr lang="en-US" sz="2000" b="1" dirty="0"/>
              <a:t>6.2 </a:t>
            </a:r>
            <a:r>
              <a:rPr lang="en-US" sz="2000" dirty="0"/>
              <a:t>Innovative job design results in employees being paid for performance rather than “putting in time,” and enables flexible work options.</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6:  Job Design, Classification and Compensation</a:t>
            </a:r>
            <a:endParaRPr lang="en-US" sz="3600" dirty="0"/>
          </a:p>
        </p:txBody>
      </p:sp>
      <p:grpSp>
        <p:nvGrpSpPr>
          <p:cNvPr id="64" name="Group 63"/>
          <p:cNvGrpSpPr>
            <a:grpSpLocks/>
          </p:cNvGrpSpPr>
          <p:nvPr/>
        </p:nvGrpSpPr>
        <p:grpSpPr bwMode="auto">
          <a:xfrm>
            <a:off x="7738408" y="5220327"/>
            <a:ext cx="1251618" cy="1043437"/>
            <a:chOff x="1185" y="1328"/>
            <a:chExt cx="9869" cy="7672"/>
          </a:xfrm>
        </p:grpSpPr>
        <p:grpSp>
          <p:nvGrpSpPr>
            <p:cNvPr id="65" name="Group 64"/>
            <p:cNvGrpSpPr>
              <a:grpSpLocks/>
            </p:cNvGrpSpPr>
            <p:nvPr/>
          </p:nvGrpSpPr>
          <p:grpSpPr bwMode="auto">
            <a:xfrm>
              <a:off x="1185" y="1339"/>
              <a:ext cx="9869" cy="7554"/>
              <a:chOff x="1185" y="1339"/>
              <a:chExt cx="9869" cy="7554"/>
            </a:xfrm>
          </p:grpSpPr>
          <p:sp>
            <p:nvSpPr>
              <p:cNvPr id="91" name="Freeform 90"/>
              <p:cNvSpPr>
                <a:spLocks/>
              </p:cNvSpPr>
              <p:nvPr/>
            </p:nvSpPr>
            <p:spPr bwMode="auto">
              <a:xfrm>
                <a:off x="1185" y="1339"/>
                <a:ext cx="9869" cy="7554"/>
              </a:xfrm>
              <a:custGeom>
                <a:avLst/>
                <a:gdLst>
                  <a:gd name="T0" fmla="+- 0 6160 1185"/>
                  <a:gd name="T1" fmla="*/ T0 w 9869"/>
                  <a:gd name="T2" fmla="+- 0 1339 1339"/>
                  <a:gd name="T3" fmla="*/ 1339 h 7554"/>
                  <a:gd name="T4" fmla="+- 0 6095 1185"/>
                  <a:gd name="T5" fmla="*/ T4 w 9869"/>
                  <a:gd name="T6" fmla="+- 0 1364 1339"/>
                  <a:gd name="T7" fmla="*/ 1364 h 7554"/>
                  <a:gd name="T8" fmla="+- 0 6023 1185"/>
                  <a:gd name="T9" fmla="*/ T8 w 9869"/>
                  <a:gd name="T10" fmla="+- 0 1442 1339"/>
                  <a:gd name="T11" fmla="*/ 1442 h 7554"/>
                  <a:gd name="T12" fmla="+- 0 5981 1185"/>
                  <a:gd name="T13" fmla="*/ T12 w 9869"/>
                  <a:gd name="T14" fmla="+- 0 1500 1339"/>
                  <a:gd name="T15" fmla="*/ 1500 h 7554"/>
                  <a:gd name="T16" fmla="+- 0 5934 1185"/>
                  <a:gd name="T17" fmla="*/ T16 w 9869"/>
                  <a:gd name="T18" fmla="+- 0 1571 1339"/>
                  <a:gd name="T19" fmla="*/ 1571 h 7554"/>
                  <a:gd name="T20" fmla="+- 0 5882 1185"/>
                  <a:gd name="T21" fmla="*/ T20 w 9869"/>
                  <a:gd name="T22" fmla="+- 0 1654 1339"/>
                  <a:gd name="T23" fmla="*/ 1654 h 7554"/>
                  <a:gd name="T24" fmla="+- 0 5822 1185"/>
                  <a:gd name="T25" fmla="*/ T24 w 9869"/>
                  <a:gd name="T26" fmla="+- 0 1751 1339"/>
                  <a:gd name="T27" fmla="*/ 1751 h 7554"/>
                  <a:gd name="T28" fmla="+- 0 1577 1185"/>
                  <a:gd name="T29" fmla="*/ T28 w 9869"/>
                  <a:gd name="T30" fmla="+- 0 8094 1339"/>
                  <a:gd name="T31" fmla="*/ 8094 h 7554"/>
                  <a:gd name="T32" fmla="+- 0 1504 1185"/>
                  <a:gd name="T33" fmla="*/ T32 w 9869"/>
                  <a:gd name="T34" fmla="+- 0 8198 1339"/>
                  <a:gd name="T35" fmla="*/ 8198 h 7554"/>
                  <a:gd name="T36" fmla="+- 0 1439 1185"/>
                  <a:gd name="T37" fmla="*/ T36 w 9869"/>
                  <a:gd name="T38" fmla="+- 0 8292 1339"/>
                  <a:gd name="T39" fmla="*/ 8292 h 7554"/>
                  <a:gd name="T40" fmla="+- 0 1380 1185"/>
                  <a:gd name="T41" fmla="*/ T40 w 9869"/>
                  <a:gd name="T42" fmla="+- 0 8378 1339"/>
                  <a:gd name="T43" fmla="*/ 8378 h 7554"/>
                  <a:gd name="T44" fmla="+- 0 1329 1185"/>
                  <a:gd name="T45" fmla="*/ T44 w 9869"/>
                  <a:gd name="T46" fmla="+- 0 8455 1339"/>
                  <a:gd name="T47" fmla="*/ 8455 h 7554"/>
                  <a:gd name="T48" fmla="+- 0 1286 1185"/>
                  <a:gd name="T49" fmla="*/ T48 w 9869"/>
                  <a:gd name="T50" fmla="+- 0 8524 1339"/>
                  <a:gd name="T51" fmla="*/ 8524 h 7554"/>
                  <a:gd name="T52" fmla="+- 0 1250 1185"/>
                  <a:gd name="T53" fmla="*/ T52 w 9869"/>
                  <a:gd name="T54" fmla="+- 0 8585 1339"/>
                  <a:gd name="T55" fmla="*/ 8585 h 7554"/>
                  <a:gd name="T56" fmla="+- 0 1222 1185"/>
                  <a:gd name="T57" fmla="*/ T56 w 9869"/>
                  <a:gd name="T58" fmla="+- 0 8639 1339"/>
                  <a:gd name="T59" fmla="*/ 8639 h 7554"/>
                  <a:gd name="T60" fmla="+- 0 1189 1185"/>
                  <a:gd name="T61" fmla="*/ T60 w 9869"/>
                  <a:gd name="T62" fmla="+- 0 8727 1339"/>
                  <a:gd name="T63" fmla="*/ 8727 h 7554"/>
                  <a:gd name="T64" fmla="+- 0 1185 1185"/>
                  <a:gd name="T65" fmla="*/ T64 w 9869"/>
                  <a:gd name="T66" fmla="+- 0 8762 1339"/>
                  <a:gd name="T67" fmla="*/ 8762 h 7554"/>
                  <a:gd name="T68" fmla="+- 0 1189 1185"/>
                  <a:gd name="T69" fmla="*/ T68 w 9869"/>
                  <a:gd name="T70" fmla="+- 0 8792 1339"/>
                  <a:gd name="T71" fmla="*/ 8792 h 7554"/>
                  <a:gd name="T72" fmla="+- 0 1253 1185"/>
                  <a:gd name="T73" fmla="*/ T72 w 9869"/>
                  <a:gd name="T74" fmla="+- 0 8853 1339"/>
                  <a:gd name="T75" fmla="*/ 8853 h 7554"/>
                  <a:gd name="T76" fmla="+- 0 1339 1185"/>
                  <a:gd name="T77" fmla="*/ T76 w 9869"/>
                  <a:gd name="T78" fmla="+- 0 8876 1339"/>
                  <a:gd name="T79" fmla="*/ 8876 h 7554"/>
                  <a:gd name="T80" fmla="+- 0 1462 1185"/>
                  <a:gd name="T81" fmla="*/ T80 w 9869"/>
                  <a:gd name="T82" fmla="+- 0 8887 1339"/>
                  <a:gd name="T83" fmla="*/ 8887 h 7554"/>
                  <a:gd name="T84" fmla="+- 0 1538 1185"/>
                  <a:gd name="T85" fmla="*/ T84 w 9869"/>
                  <a:gd name="T86" fmla="+- 0 8890 1339"/>
                  <a:gd name="T87" fmla="*/ 8890 h 7554"/>
                  <a:gd name="T88" fmla="+- 0 1623 1185"/>
                  <a:gd name="T89" fmla="*/ T88 w 9869"/>
                  <a:gd name="T90" fmla="+- 0 8891 1339"/>
                  <a:gd name="T91" fmla="*/ 8891 h 7554"/>
                  <a:gd name="T92" fmla="+- 0 10488 1185"/>
                  <a:gd name="T93" fmla="*/ T92 w 9869"/>
                  <a:gd name="T94" fmla="+- 0 8892 1339"/>
                  <a:gd name="T95" fmla="*/ 8892 h 7554"/>
                  <a:gd name="T96" fmla="+- 0 10663 1185"/>
                  <a:gd name="T97" fmla="*/ T96 w 9869"/>
                  <a:gd name="T98" fmla="+- 0 8877 1339"/>
                  <a:gd name="T99" fmla="*/ 8877 h 7554"/>
                  <a:gd name="T100" fmla="+- 0 10738 1185"/>
                  <a:gd name="T101" fmla="*/ T100 w 9869"/>
                  <a:gd name="T102" fmla="+- 0 8869 1339"/>
                  <a:gd name="T103" fmla="*/ 8869 h 7554"/>
                  <a:gd name="T104" fmla="+- 0 10806 1185"/>
                  <a:gd name="T105" fmla="*/ T104 w 9869"/>
                  <a:gd name="T106" fmla="+- 0 8860 1339"/>
                  <a:gd name="T107" fmla="*/ 8860 h 7554"/>
                  <a:gd name="T108" fmla="+- 0 10915 1185"/>
                  <a:gd name="T109" fmla="*/ T108 w 9869"/>
                  <a:gd name="T110" fmla="+- 0 8838 1339"/>
                  <a:gd name="T111" fmla="*/ 8838 h 7554"/>
                  <a:gd name="T112" fmla="+- 0 10993 1185"/>
                  <a:gd name="T113" fmla="*/ T112 w 9869"/>
                  <a:gd name="T114" fmla="+- 0 8808 1339"/>
                  <a:gd name="T115" fmla="*/ 8808 h 7554"/>
                  <a:gd name="T116" fmla="+- 0 11039 1185"/>
                  <a:gd name="T117" fmla="*/ T116 w 9869"/>
                  <a:gd name="T118" fmla="+- 0 8764 1339"/>
                  <a:gd name="T119" fmla="*/ 8764 h 7554"/>
                  <a:gd name="T120" fmla="+- 0 11054 1185"/>
                  <a:gd name="T121" fmla="*/ T120 w 9869"/>
                  <a:gd name="T122" fmla="+- 0 8703 1339"/>
                  <a:gd name="T123" fmla="*/ 8703 h 7554"/>
                  <a:gd name="T124" fmla="+- 0 11049 1185"/>
                  <a:gd name="T125" fmla="*/ T124 w 9869"/>
                  <a:gd name="T126" fmla="+- 0 8666 1339"/>
                  <a:gd name="T127" fmla="*/ 8666 h 7554"/>
                  <a:gd name="T128" fmla="+- 0 11017 1185"/>
                  <a:gd name="T129" fmla="*/ T128 w 9869"/>
                  <a:gd name="T130" fmla="+- 0 8572 1339"/>
                  <a:gd name="T131" fmla="*/ 8572 h 7554"/>
                  <a:gd name="T132" fmla="+- 0 10990 1185"/>
                  <a:gd name="T133" fmla="*/ T132 w 9869"/>
                  <a:gd name="T134" fmla="+- 0 8515 1339"/>
                  <a:gd name="T135" fmla="*/ 8515 h 7554"/>
                  <a:gd name="T136" fmla="+- 0 10955 1185"/>
                  <a:gd name="T137" fmla="*/ T136 w 9869"/>
                  <a:gd name="T138" fmla="+- 0 8451 1339"/>
                  <a:gd name="T139" fmla="*/ 8451 h 7554"/>
                  <a:gd name="T140" fmla="+- 0 10913 1185"/>
                  <a:gd name="T141" fmla="*/ T140 w 9869"/>
                  <a:gd name="T142" fmla="+- 0 8380 1339"/>
                  <a:gd name="T143" fmla="*/ 8380 h 7554"/>
                  <a:gd name="T144" fmla="+- 0 10863 1185"/>
                  <a:gd name="T145" fmla="*/ T144 w 9869"/>
                  <a:gd name="T146" fmla="+- 0 8300 1339"/>
                  <a:gd name="T147" fmla="*/ 8300 h 7554"/>
                  <a:gd name="T148" fmla="+- 0 10805 1185"/>
                  <a:gd name="T149" fmla="*/ T148 w 9869"/>
                  <a:gd name="T150" fmla="+- 0 8212 1339"/>
                  <a:gd name="T151" fmla="*/ 8212 h 7554"/>
                  <a:gd name="T152" fmla="+- 0 10741 1185"/>
                  <a:gd name="T153" fmla="*/ T152 w 9869"/>
                  <a:gd name="T154" fmla="+- 0 8114 1339"/>
                  <a:gd name="T155" fmla="*/ 8114 h 7554"/>
                  <a:gd name="T156" fmla="+- 0 6498 1185"/>
                  <a:gd name="T157" fmla="*/ T156 w 9869"/>
                  <a:gd name="T158" fmla="+- 0 1751 1339"/>
                  <a:gd name="T159" fmla="*/ 1751 h 7554"/>
                  <a:gd name="T160" fmla="+- 0 6438 1185"/>
                  <a:gd name="T161" fmla="*/ T160 w 9869"/>
                  <a:gd name="T162" fmla="+- 0 1654 1339"/>
                  <a:gd name="T163" fmla="*/ 1654 h 7554"/>
                  <a:gd name="T164" fmla="+- 0 6385 1185"/>
                  <a:gd name="T165" fmla="*/ T164 w 9869"/>
                  <a:gd name="T166" fmla="+- 0 1571 1339"/>
                  <a:gd name="T167" fmla="*/ 1571 h 7554"/>
                  <a:gd name="T168" fmla="+- 0 6339 1185"/>
                  <a:gd name="T169" fmla="*/ T168 w 9869"/>
                  <a:gd name="T170" fmla="+- 0 1500 1339"/>
                  <a:gd name="T171" fmla="*/ 1500 h 7554"/>
                  <a:gd name="T172" fmla="+- 0 6297 1185"/>
                  <a:gd name="T173" fmla="*/ T172 w 9869"/>
                  <a:gd name="T174" fmla="+- 0 1442 1339"/>
                  <a:gd name="T175" fmla="*/ 1442 h 7554"/>
                  <a:gd name="T176" fmla="+- 0 6224 1185"/>
                  <a:gd name="T177" fmla="*/ T176 w 9869"/>
                  <a:gd name="T178" fmla="+- 0 1364 1339"/>
                  <a:gd name="T179" fmla="*/ 1364 h 7554"/>
                  <a:gd name="T180" fmla="+- 0 6192 1185"/>
                  <a:gd name="T181" fmla="*/ T180 w 9869"/>
                  <a:gd name="T182" fmla="+- 0 1345 1339"/>
                  <a:gd name="T183" fmla="*/ 1345 h 7554"/>
                  <a:gd name="T184" fmla="+- 0 6160 1185"/>
                  <a:gd name="T185" fmla="*/ T184 w 9869"/>
                  <a:gd name="T186" fmla="+- 0 1339 1339"/>
                  <a:gd name="T187" fmla="*/ 1339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5"/>
                    </a:lnTo>
                    <a:lnTo>
                      <a:pt x="4838" y="103"/>
                    </a:lnTo>
                    <a:lnTo>
                      <a:pt x="4796" y="161"/>
                    </a:lnTo>
                    <a:lnTo>
                      <a:pt x="4749" y="232"/>
                    </a:lnTo>
                    <a:lnTo>
                      <a:pt x="4697" y="315"/>
                    </a:lnTo>
                    <a:lnTo>
                      <a:pt x="4637" y="412"/>
                    </a:lnTo>
                    <a:lnTo>
                      <a:pt x="392" y="6755"/>
                    </a:lnTo>
                    <a:lnTo>
                      <a:pt x="319" y="6859"/>
                    </a:lnTo>
                    <a:lnTo>
                      <a:pt x="254" y="6953"/>
                    </a:lnTo>
                    <a:lnTo>
                      <a:pt x="195" y="7039"/>
                    </a:lnTo>
                    <a:lnTo>
                      <a:pt x="144" y="7116"/>
                    </a:lnTo>
                    <a:lnTo>
                      <a:pt x="101" y="7185"/>
                    </a:lnTo>
                    <a:lnTo>
                      <a:pt x="65" y="7246"/>
                    </a:lnTo>
                    <a:lnTo>
                      <a:pt x="37" y="7300"/>
                    </a:lnTo>
                    <a:lnTo>
                      <a:pt x="4" y="7388"/>
                    </a:lnTo>
                    <a:lnTo>
                      <a:pt x="0" y="7423"/>
                    </a:lnTo>
                    <a:lnTo>
                      <a:pt x="4" y="7453"/>
                    </a:lnTo>
                    <a:lnTo>
                      <a:pt x="68" y="7514"/>
                    </a:lnTo>
                    <a:lnTo>
                      <a:pt x="154" y="7537"/>
                    </a:lnTo>
                    <a:lnTo>
                      <a:pt x="277" y="7548"/>
                    </a:lnTo>
                    <a:lnTo>
                      <a:pt x="353" y="7551"/>
                    </a:lnTo>
                    <a:lnTo>
                      <a:pt x="438" y="7552"/>
                    </a:lnTo>
                    <a:lnTo>
                      <a:pt x="9303" y="7553"/>
                    </a:lnTo>
                    <a:lnTo>
                      <a:pt x="9478" y="7538"/>
                    </a:lnTo>
                    <a:lnTo>
                      <a:pt x="9553" y="7530"/>
                    </a:lnTo>
                    <a:lnTo>
                      <a:pt x="9621" y="7521"/>
                    </a:lnTo>
                    <a:lnTo>
                      <a:pt x="9730" y="7499"/>
                    </a:lnTo>
                    <a:lnTo>
                      <a:pt x="9808" y="7469"/>
                    </a:lnTo>
                    <a:lnTo>
                      <a:pt x="9854" y="7425"/>
                    </a:lnTo>
                    <a:lnTo>
                      <a:pt x="9869" y="7364"/>
                    </a:lnTo>
                    <a:lnTo>
                      <a:pt x="9864" y="7327"/>
                    </a:lnTo>
                    <a:lnTo>
                      <a:pt x="9832" y="7233"/>
                    </a:lnTo>
                    <a:lnTo>
                      <a:pt x="9805" y="7176"/>
                    </a:lnTo>
                    <a:lnTo>
                      <a:pt x="9770" y="7112"/>
                    </a:lnTo>
                    <a:lnTo>
                      <a:pt x="9728" y="7041"/>
                    </a:lnTo>
                    <a:lnTo>
                      <a:pt x="9678" y="6961"/>
                    </a:lnTo>
                    <a:lnTo>
                      <a:pt x="9620" y="6873"/>
                    </a:lnTo>
                    <a:lnTo>
                      <a:pt x="9556" y="6775"/>
                    </a:lnTo>
                    <a:lnTo>
                      <a:pt x="5313" y="412"/>
                    </a:lnTo>
                    <a:lnTo>
                      <a:pt x="5253" y="315"/>
                    </a:lnTo>
                    <a:lnTo>
                      <a:pt x="5200" y="232"/>
                    </a:lnTo>
                    <a:lnTo>
                      <a:pt x="5154" y="161"/>
                    </a:lnTo>
                    <a:lnTo>
                      <a:pt x="5112" y="103"/>
                    </a:lnTo>
                    <a:lnTo>
                      <a:pt x="5039" y="25"/>
                    </a:lnTo>
                    <a:lnTo>
                      <a:pt x="5007" y="6"/>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6" name="Group 65"/>
            <p:cNvGrpSpPr>
              <a:grpSpLocks/>
            </p:cNvGrpSpPr>
            <p:nvPr/>
          </p:nvGrpSpPr>
          <p:grpSpPr bwMode="auto">
            <a:xfrm>
              <a:off x="1185" y="1339"/>
              <a:ext cx="9869" cy="7554"/>
              <a:chOff x="1185" y="1339"/>
              <a:chExt cx="9869" cy="7554"/>
            </a:xfrm>
          </p:grpSpPr>
          <p:sp>
            <p:nvSpPr>
              <p:cNvPr id="90" name="Freeform 89"/>
              <p:cNvSpPr>
                <a:spLocks/>
              </p:cNvSpPr>
              <p:nvPr/>
            </p:nvSpPr>
            <p:spPr bwMode="auto">
              <a:xfrm>
                <a:off x="1185" y="1339"/>
                <a:ext cx="9869" cy="7554"/>
              </a:xfrm>
              <a:custGeom>
                <a:avLst/>
                <a:gdLst>
                  <a:gd name="T0" fmla="+- 0 1504 1185"/>
                  <a:gd name="T1" fmla="*/ T0 w 9869"/>
                  <a:gd name="T2" fmla="+- 0 8198 1339"/>
                  <a:gd name="T3" fmla="*/ 8198 h 7554"/>
                  <a:gd name="T4" fmla="+- 0 1329 1185"/>
                  <a:gd name="T5" fmla="*/ T4 w 9869"/>
                  <a:gd name="T6" fmla="+- 0 8455 1339"/>
                  <a:gd name="T7" fmla="*/ 8455 h 7554"/>
                  <a:gd name="T8" fmla="+- 0 1222 1185"/>
                  <a:gd name="T9" fmla="*/ T8 w 9869"/>
                  <a:gd name="T10" fmla="+- 0 8639 1339"/>
                  <a:gd name="T11" fmla="*/ 8639 h 7554"/>
                  <a:gd name="T12" fmla="+- 0 1189 1185"/>
                  <a:gd name="T13" fmla="*/ T12 w 9869"/>
                  <a:gd name="T14" fmla="+- 0 8792 1339"/>
                  <a:gd name="T15" fmla="*/ 8792 h 7554"/>
                  <a:gd name="T16" fmla="+- 0 1462 1185"/>
                  <a:gd name="T17" fmla="*/ T16 w 9869"/>
                  <a:gd name="T18" fmla="+- 0 8887 1339"/>
                  <a:gd name="T19" fmla="*/ 8887 h 7554"/>
                  <a:gd name="T20" fmla="+- 0 1718 1185"/>
                  <a:gd name="T21" fmla="*/ T20 w 9869"/>
                  <a:gd name="T22" fmla="+- 0 8892 1339"/>
                  <a:gd name="T23" fmla="*/ 8892 h 7554"/>
                  <a:gd name="T24" fmla="+- 0 10579 1185"/>
                  <a:gd name="T25" fmla="*/ T24 w 9869"/>
                  <a:gd name="T26" fmla="+- 0 8884 1339"/>
                  <a:gd name="T27" fmla="*/ 8884 h 7554"/>
                  <a:gd name="T28" fmla="+- 0 10806 1185"/>
                  <a:gd name="T29" fmla="*/ T28 w 9869"/>
                  <a:gd name="T30" fmla="+- 0 8860 1339"/>
                  <a:gd name="T31" fmla="*/ 8860 h 7554"/>
                  <a:gd name="T32" fmla="+- 0 11039 1185"/>
                  <a:gd name="T33" fmla="*/ T32 w 9869"/>
                  <a:gd name="T34" fmla="+- 0 8764 1339"/>
                  <a:gd name="T35" fmla="*/ 8764 h 7554"/>
                  <a:gd name="T36" fmla="+- 0 11017 1185"/>
                  <a:gd name="T37" fmla="*/ T36 w 9869"/>
                  <a:gd name="T38" fmla="+- 0 8572 1339"/>
                  <a:gd name="T39" fmla="*/ 8572 h 7554"/>
                  <a:gd name="T40" fmla="+- 0 10913 1185"/>
                  <a:gd name="T41" fmla="*/ T40 w 9869"/>
                  <a:gd name="T42" fmla="+- 0 8380 1339"/>
                  <a:gd name="T43" fmla="*/ 8380 h 7554"/>
                  <a:gd name="T44" fmla="+- 0 10741 1185"/>
                  <a:gd name="T45" fmla="*/ T44 w 9869"/>
                  <a:gd name="T46" fmla="+- 0 8114 1339"/>
                  <a:gd name="T47" fmla="*/ 8114 h 7554"/>
                  <a:gd name="T48" fmla="+- 0 10568 1185"/>
                  <a:gd name="T49" fmla="*/ T48 w 9869"/>
                  <a:gd name="T50" fmla="+- 0 7857 1339"/>
                  <a:gd name="T51" fmla="*/ 7857 h 7554"/>
                  <a:gd name="T52" fmla="+- 0 10431 1185"/>
                  <a:gd name="T53" fmla="*/ T52 w 9869"/>
                  <a:gd name="T54" fmla="+- 0 7653 1339"/>
                  <a:gd name="T55" fmla="*/ 7653 h 7554"/>
                  <a:gd name="T56" fmla="+- 0 10291 1185"/>
                  <a:gd name="T57" fmla="*/ T56 w 9869"/>
                  <a:gd name="T58" fmla="+- 0 7444 1339"/>
                  <a:gd name="T59" fmla="*/ 7444 h 7554"/>
                  <a:gd name="T60" fmla="+- 0 10170 1185"/>
                  <a:gd name="T61" fmla="*/ T60 w 9869"/>
                  <a:gd name="T62" fmla="+- 0 7262 1339"/>
                  <a:gd name="T63" fmla="*/ 7262 h 7554"/>
                  <a:gd name="T64" fmla="+- 0 10036 1185"/>
                  <a:gd name="T65" fmla="*/ T64 w 9869"/>
                  <a:gd name="T66" fmla="+- 0 7062 1339"/>
                  <a:gd name="T67" fmla="*/ 7062 h 7554"/>
                  <a:gd name="T68" fmla="+- 0 9891 1185"/>
                  <a:gd name="T69" fmla="*/ T68 w 9869"/>
                  <a:gd name="T70" fmla="+- 0 6845 1339"/>
                  <a:gd name="T71" fmla="*/ 6845 h 7554"/>
                  <a:gd name="T72" fmla="+- 0 9736 1185"/>
                  <a:gd name="T73" fmla="*/ T72 w 9869"/>
                  <a:gd name="T74" fmla="+- 0 6613 1339"/>
                  <a:gd name="T75" fmla="*/ 6613 h 7554"/>
                  <a:gd name="T76" fmla="+- 0 9573 1185"/>
                  <a:gd name="T77" fmla="*/ T76 w 9869"/>
                  <a:gd name="T78" fmla="+- 0 6369 1339"/>
                  <a:gd name="T79" fmla="*/ 6369 h 7554"/>
                  <a:gd name="T80" fmla="+- 0 9403 1185"/>
                  <a:gd name="T81" fmla="*/ T80 w 9869"/>
                  <a:gd name="T82" fmla="+- 0 6114 1339"/>
                  <a:gd name="T83" fmla="*/ 6114 h 7554"/>
                  <a:gd name="T84" fmla="+- 0 9227 1185"/>
                  <a:gd name="T85" fmla="*/ T84 w 9869"/>
                  <a:gd name="T86" fmla="+- 0 5850 1339"/>
                  <a:gd name="T87" fmla="*/ 5850 h 7554"/>
                  <a:gd name="T88" fmla="+- 0 9047 1185"/>
                  <a:gd name="T89" fmla="*/ T88 w 9869"/>
                  <a:gd name="T90" fmla="+- 0 5579 1339"/>
                  <a:gd name="T91" fmla="*/ 5579 h 7554"/>
                  <a:gd name="T92" fmla="+- 0 8863 1185"/>
                  <a:gd name="T93" fmla="*/ T92 w 9869"/>
                  <a:gd name="T94" fmla="+- 0 5304 1339"/>
                  <a:gd name="T95" fmla="*/ 5304 h 7554"/>
                  <a:gd name="T96" fmla="+- 0 8678 1185"/>
                  <a:gd name="T97" fmla="*/ T96 w 9869"/>
                  <a:gd name="T98" fmla="+- 0 5025 1339"/>
                  <a:gd name="T99" fmla="*/ 5025 h 7554"/>
                  <a:gd name="T100" fmla="+- 0 8491 1185"/>
                  <a:gd name="T101" fmla="*/ T100 w 9869"/>
                  <a:gd name="T102" fmla="+- 0 4746 1339"/>
                  <a:gd name="T103" fmla="*/ 4746 h 7554"/>
                  <a:gd name="T104" fmla="+- 0 8306 1185"/>
                  <a:gd name="T105" fmla="*/ T104 w 9869"/>
                  <a:gd name="T106" fmla="+- 0 4467 1339"/>
                  <a:gd name="T107" fmla="*/ 4467 h 7554"/>
                  <a:gd name="T108" fmla="+- 0 8122 1185"/>
                  <a:gd name="T109" fmla="*/ T108 w 9869"/>
                  <a:gd name="T110" fmla="+- 0 4192 1339"/>
                  <a:gd name="T111" fmla="*/ 4192 h 7554"/>
                  <a:gd name="T112" fmla="+- 0 7942 1185"/>
                  <a:gd name="T113" fmla="*/ T112 w 9869"/>
                  <a:gd name="T114" fmla="+- 0 3921 1339"/>
                  <a:gd name="T115" fmla="*/ 3921 h 7554"/>
                  <a:gd name="T116" fmla="+- 0 7767 1185"/>
                  <a:gd name="T117" fmla="*/ T116 w 9869"/>
                  <a:gd name="T118" fmla="+- 0 3658 1339"/>
                  <a:gd name="T119" fmla="*/ 3658 h 7554"/>
                  <a:gd name="T120" fmla="+- 0 7597 1185"/>
                  <a:gd name="T121" fmla="*/ T120 w 9869"/>
                  <a:gd name="T122" fmla="+- 0 3403 1339"/>
                  <a:gd name="T123" fmla="*/ 3403 h 7554"/>
                  <a:gd name="T124" fmla="+- 0 7435 1185"/>
                  <a:gd name="T125" fmla="*/ T124 w 9869"/>
                  <a:gd name="T126" fmla="+- 0 3160 1339"/>
                  <a:gd name="T127" fmla="*/ 3160 h 7554"/>
                  <a:gd name="T128" fmla="+- 0 7281 1185"/>
                  <a:gd name="T129" fmla="*/ T128 w 9869"/>
                  <a:gd name="T130" fmla="+- 0 2929 1339"/>
                  <a:gd name="T131" fmla="*/ 2929 h 7554"/>
                  <a:gd name="T132" fmla="+- 0 7138 1185"/>
                  <a:gd name="T133" fmla="*/ T132 w 9869"/>
                  <a:gd name="T134" fmla="+- 0 2713 1339"/>
                  <a:gd name="T135" fmla="*/ 2713 h 7554"/>
                  <a:gd name="T136" fmla="+- 0 7005 1185"/>
                  <a:gd name="T137" fmla="*/ T136 w 9869"/>
                  <a:gd name="T138" fmla="+- 0 2513 1339"/>
                  <a:gd name="T139" fmla="*/ 2513 h 7554"/>
                  <a:gd name="T140" fmla="+- 0 6885 1185"/>
                  <a:gd name="T141" fmla="*/ T140 w 9869"/>
                  <a:gd name="T142" fmla="+- 0 2333 1339"/>
                  <a:gd name="T143" fmla="*/ 2333 h 7554"/>
                  <a:gd name="T144" fmla="+- 0 6778 1185"/>
                  <a:gd name="T145" fmla="*/ T144 w 9869"/>
                  <a:gd name="T146" fmla="+- 0 2173 1339"/>
                  <a:gd name="T147" fmla="*/ 2173 h 7554"/>
                  <a:gd name="T148" fmla="+- 0 6612 1185"/>
                  <a:gd name="T149" fmla="*/ T148 w 9869"/>
                  <a:gd name="T150" fmla="+- 0 1923 1339"/>
                  <a:gd name="T151" fmla="*/ 1923 h 7554"/>
                  <a:gd name="T152" fmla="+- 0 6438 1185"/>
                  <a:gd name="T153" fmla="*/ T152 w 9869"/>
                  <a:gd name="T154" fmla="+- 0 1654 1339"/>
                  <a:gd name="T155" fmla="*/ 1654 h 7554"/>
                  <a:gd name="T156" fmla="+- 0 6297 1185"/>
                  <a:gd name="T157" fmla="*/ T156 w 9869"/>
                  <a:gd name="T158" fmla="+- 0 1442 1339"/>
                  <a:gd name="T159" fmla="*/ 1442 h 7554"/>
                  <a:gd name="T160" fmla="+- 0 6128 1185"/>
                  <a:gd name="T161" fmla="*/ T160 w 9869"/>
                  <a:gd name="T162" fmla="+- 0 1345 1339"/>
                  <a:gd name="T163" fmla="*/ 1345 h 7554"/>
                  <a:gd name="T164" fmla="+- 0 5934 1185"/>
                  <a:gd name="T165" fmla="*/ T164 w 9869"/>
                  <a:gd name="T166" fmla="+- 0 1571 1339"/>
                  <a:gd name="T167" fmla="*/ 1571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2"/>
                    </a:moveTo>
                    <a:lnTo>
                      <a:pt x="392" y="6755"/>
                    </a:lnTo>
                    <a:lnTo>
                      <a:pt x="319" y="6859"/>
                    </a:lnTo>
                    <a:lnTo>
                      <a:pt x="254" y="6953"/>
                    </a:lnTo>
                    <a:lnTo>
                      <a:pt x="195" y="7039"/>
                    </a:lnTo>
                    <a:lnTo>
                      <a:pt x="144" y="7116"/>
                    </a:lnTo>
                    <a:lnTo>
                      <a:pt x="101" y="7185"/>
                    </a:lnTo>
                    <a:lnTo>
                      <a:pt x="65" y="7246"/>
                    </a:lnTo>
                    <a:lnTo>
                      <a:pt x="37" y="7300"/>
                    </a:lnTo>
                    <a:lnTo>
                      <a:pt x="4" y="7388"/>
                    </a:lnTo>
                    <a:lnTo>
                      <a:pt x="0" y="7423"/>
                    </a:lnTo>
                    <a:lnTo>
                      <a:pt x="4" y="7453"/>
                    </a:lnTo>
                    <a:lnTo>
                      <a:pt x="68" y="7514"/>
                    </a:lnTo>
                    <a:lnTo>
                      <a:pt x="154" y="7537"/>
                    </a:lnTo>
                    <a:lnTo>
                      <a:pt x="277" y="7548"/>
                    </a:lnTo>
                    <a:lnTo>
                      <a:pt x="353" y="7551"/>
                    </a:lnTo>
                    <a:lnTo>
                      <a:pt x="438" y="7552"/>
                    </a:lnTo>
                    <a:lnTo>
                      <a:pt x="533" y="7553"/>
                    </a:lnTo>
                    <a:lnTo>
                      <a:pt x="637" y="7553"/>
                    </a:lnTo>
                    <a:lnTo>
                      <a:pt x="9303" y="7553"/>
                    </a:lnTo>
                    <a:lnTo>
                      <a:pt x="9394" y="7545"/>
                    </a:lnTo>
                    <a:lnTo>
                      <a:pt x="9478" y="7538"/>
                    </a:lnTo>
                    <a:lnTo>
                      <a:pt x="9553" y="7530"/>
                    </a:lnTo>
                    <a:lnTo>
                      <a:pt x="9621" y="7521"/>
                    </a:lnTo>
                    <a:lnTo>
                      <a:pt x="9730" y="7499"/>
                    </a:lnTo>
                    <a:lnTo>
                      <a:pt x="9808" y="7469"/>
                    </a:lnTo>
                    <a:lnTo>
                      <a:pt x="9854" y="7425"/>
                    </a:lnTo>
                    <a:lnTo>
                      <a:pt x="9869" y="7364"/>
                    </a:lnTo>
                    <a:lnTo>
                      <a:pt x="9864" y="7327"/>
                    </a:lnTo>
                    <a:lnTo>
                      <a:pt x="9832" y="7233"/>
                    </a:lnTo>
                    <a:lnTo>
                      <a:pt x="9805" y="7176"/>
                    </a:lnTo>
                    <a:lnTo>
                      <a:pt x="9770" y="7112"/>
                    </a:lnTo>
                    <a:lnTo>
                      <a:pt x="9728" y="7041"/>
                    </a:lnTo>
                    <a:lnTo>
                      <a:pt x="9678" y="6961"/>
                    </a:lnTo>
                    <a:lnTo>
                      <a:pt x="9620" y="6873"/>
                    </a:lnTo>
                    <a:lnTo>
                      <a:pt x="9556" y="6775"/>
                    </a:lnTo>
                    <a:lnTo>
                      <a:pt x="9484" y="6668"/>
                    </a:lnTo>
                    <a:lnTo>
                      <a:pt x="9405" y="6550"/>
                    </a:lnTo>
                    <a:lnTo>
                      <a:pt x="9383" y="6518"/>
                    </a:lnTo>
                    <a:lnTo>
                      <a:pt x="9360" y="6483"/>
                    </a:lnTo>
                    <a:lnTo>
                      <a:pt x="9307" y="6404"/>
                    </a:lnTo>
                    <a:lnTo>
                      <a:pt x="9246" y="6314"/>
                    </a:lnTo>
                    <a:lnTo>
                      <a:pt x="9179" y="6214"/>
                    </a:lnTo>
                    <a:lnTo>
                      <a:pt x="9144" y="6161"/>
                    </a:lnTo>
                    <a:lnTo>
                      <a:pt x="9106" y="6105"/>
                    </a:lnTo>
                    <a:lnTo>
                      <a:pt x="9067" y="6046"/>
                    </a:lnTo>
                    <a:lnTo>
                      <a:pt x="9026" y="5986"/>
                    </a:lnTo>
                    <a:lnTo>
                      <a:pt x="8985" y="5923"/>
                    </a:lnTo>
                    <a:lnTo>
                      <a:pt x="8941" y="5858"/>
                    </a:lnTo>
                    <a:lnTo>
                      <a:pt x="8897" y="5791"/>
                    </a:lnTo>
                    <a:lnTo>
                      <a:pt x="8851" y="5723"/>
                    </a:lnTo>
                    <a:lnTo>
                      <a:pt x="8804" y="5652"/>
                    </a:lnTo>
                    <a:lnTo>
                      <a:pt x="8755" y="5580"/>
                    </a:lnTo>
                    <a:lnTo>
                      <a:pt x="8706" y="5506"/>
                    </a:lnTo>
                    <a:lnTo>
                      <a:pt x="8655" y="5430"/>
                    </a:lnTo>
                    <a:lnTo>
                      <a:pt x="8604" y="5353"/>
                    </a:lnTo>
                    <a:lnTo>
                      <a:pt x="8551" y="5274"/>
                    </a:lnTo>
                    <a:lnTo>
                      <a:pt x="8498" y="5194"/>
                    </a:lnTo>
                    <a:lnTo>
                      <a:pt x="8444" y="5113"/>
                    </a:lnTo>
                    <a:lnTo>
                      <a:pt x="8388" y="5030"/>
                    </a:lnTo>
                    <a:lnTo>
                      <a:pt x="8332" y="4946"/>
                    </a:lnTo>
                    <a:lnTo>
                      <a:pt x="8276" y="4861"/>
                    </a:lnTo>
                    <a:lnTo>
                      <a:pt x="8218" y="4775"/>
                    </a:lnTo>
                    <a:lnTo>
                      <a:pt x="8160" y="4688"/>
                    </a:lnTo>
                    <a:lnTo>
                      <a:pt x="8101" y="4600"/>
                    </a:lnTo>
                    <a:lnTo>
                      <a:pt x="8042" y="4511"/>
                    </a:lnTo>
                    <a:lnTo>
                      <a:pt x="7982" y="4421"/>
                    </a:lnTo>
                    <a:lnTo>
                      <a:pt x="7922" y="4331"/>
                    </a:lnTo>
                    <a:lnTo>
                      <a:pt x="7862" y="4240"/>
                    </a:lnTo>
                    <a:lnTo>
                      <a:pt x="7801" y="4149"/>
                    </a:lnTo>
                    <a:lnTo>
                      <a:pt x="7740" y="4057"/>
                    </a:lnTo>
                    <a:lnTo>
                      <a:pt x="7678" y="3965"/>
                    </a:lnTo>
                    <a:lnTo>
                      <a:pt x="7616" y="3872"/>
                    </a:lnTo>
                    <a:lnTo>
                      <a:pt x="7554" y="3779"/>
                    </a:lnTo>
                    <a:lnTo>
                      <a:pt x="7493" y="3686"/>
                    </a:lnTo>
                    <a:lnTo>
                      <a:pt x="7430" y="3593"/>
                    </a:lnTo>
                    <a:lnTo>
                      <a:pt x="7368" y="3500"/>
                    </a:lnTo>
                    <a:lnTo>
                      <a:pt x="7306" y="3407"/>
                    </a:lnTo>
                    <a:lnTo>
                      <a:pt x="7244" y="3314"/>
                    </a:lnTo>
                    <a:lnTo>
                      <a:pt x="7183" y="3221"/>
                    </a:lnTo>
                    <a:lnTo>
                      <a:pt x="7121" y="3128"/>
                    </a:lnTo>
                    <a:lnTo>
                      <a:pt x="7059" y="3036"/>
                    </a:lnTo>
                    <a:lnTo>
                      <a:pt x="6998" y="2944"/>
                    </a:lnTo>
                    <a:lnTo>
                      <a:pt x="6937" y="2853"/>
                    </a:lnTo>
                    <a:lnTo>
                      <a:pt x="6877" y="2762"/>
                    </a:lnTo>
                    <a:lnTo>
                      <a:pt x="6817" y="2672"/>
                    </a:lnTo>
                    <a:lnTo>
                      <a:pt x="6757" y="2582"/>
                    </a:lnTo>
                    <a:lnTo>
                      <a:pt x="6698" y="2494"/>
                    </a:lnTo>
                    <a:lnTo>
                      <a:pt x="6640" y="2406"/>
                    </a:lnTo>
                    <a:lnTo>
                      <a:pt x="6582" y="2319"/>
                    </a:lnTo>
                    <a:lnTo>
                      <a:pt x="6525" y="2233"/>
                    </a:lnTo>
                    <a:lnTo>
                      <a:pt x="6468" y="2148"/>
                    </a:lnTo>
                    <a:lnTo>
                      <a:pt x="6412" y="2064"/>
                    </a:lnTo>
                    <a:lnTo>
                      <a:pt x="6357" y="1982"/>
                    </a:lnTo>
                    <a:lnTo>
                      <a:pt x="6303" y="1901"/>
                    </a:lnTo>
                    <a:lnTo>
                      <a:pt x="6250" y="1821"/>
                    </a:lnTo>
                    <a:lnTo>
                      <a:pt x="6198" y="1742"/>
                    </a:lnTo>
                    <a:lnTo>
                      <a:pt x="6147" y="1665"/>
                    </a:lnTo>
                    <a:lnTo>
                      <a:pt x="6096" y="1590"/>
                    </a:lnTo>
                    <a:lnTo>
                      <a:pt x="6047" y="1516"/>
                    </a:lnTo>
                    <a:lnTo>
                      <a:pt x="5999" y="1444"/>
                    </a:lnTo>
                    <a:lnTo>
                      <a:pt x="5953" y="1374"/>
                    </a:lnTo>
                    <a:lnTo>
                      <a:pt x="5907" y="1305"/>
                    </a:lnTo>
                    <a:lnTo>
                      <a:pt x="5863" y="1239"/>
                    </a:lnTo>
                    <a:lnTo>
                      <a:pt x="5820" y="1174"/>
                    </a:lnTo>
                    <a:lnTo>
                      <a:pt x="5778" y="1112"/>
                    </a:lnTo>
                    <a:lnTo>
                      <a:pt x="5738" y="1052"/>
                    </a:lnTo>
                    <a:lnTo>
                      <a:pt x="5700" y="994"/>
                    </a:lnTo>
                    <a:lnTo>
                      <a:pt x="5663" y="938"/>
                    </a:lnTo>
                    <a:lnTo>
                      <a:pt x="5627" y="885"/>
                    </a:lnTo>
                    <a:lnTo>
                      <a:pt x="5593" y="834"/>
                    </a:lnTo>
                    <a:lnTo>
                      <a:pt x="5531" y="740"/>
                    </a:lnTo>
                    <a:lnTo>
                      <a:pt x="5475" y="656"/>
                    </a:lnTo>
                    <a:lnTo>
                      <a:pt x="5427" y="584"/>
                    </a:lnTo>
                    <a:lnTo>
                      <a:pt x="5387" y="524"/>
                    </a:lnTo>
                    <a:lnTo>
                      <a:pt x="5342" y="457"/>
                    </a:lnTo>
                    <a:lnTo>
                      <a:pt x="5253" y="315"/>
                    </a:lnTo>
                    <a:lnTo>
                      <a:pt x="5200" y="232"/>
                    </a:lnTo>
                    <a:lnTo>
                      <a:pt x="5154" y="161"/>
                    </a:lnTo>
                    <a:lnTo>
                      <a:pt x="5112" y="103"/>
                    </a:lnTo>
                    <a:lnTo>
                      <a:pt x="5039" y="25"/>
                    </a:lnTo>
                    <a:lnTo>
                      <a:pt x="4975" y="0"/>
                    </a:lnTo>
                    <a:lnTo>
                      <a:pt x="4943" y="6"/>
                    </a:lnTo>
                    <a:lnTo>
                      <a:pt x="4875" y="58"/>
                    </a:lnTo>
                    <a:lnTo>
                      <a:pt x="4796" y="161"/>
                    </a:lnTo>
                    <a:lnTo>
                      <a:pt x="4749" y="232"/>
                    </a:lnTo>
                    <a:lnTo>
                      <a:pt x="4697" y="315"/>
                    </a:lnTo>
                    <a:lnTo>
                      <a:pt x="4637" y="412"/>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7" name="Group 66"/>
            <p:cNvGrpSpPr>
              <a:grpSpLocks/>
            </p:cNvGrpSpPr>
            <p:nvPr/>
          </p:nvGrpSpPr>
          <p:grpSpPr bwMode="auto">
            <a:xfrm>
              <a:off x="7419" y="6713"/>
              <a:ext cx="3270" cy="2032"/>
              <a:chOff x="7419" y="6713"/>
              <a:chExt cx="3270" cy="2032"/>
            </a:xfrm>
          </p:grpSpPr>
          <p:sp>
            <p:nvSpPr>
              <p:cNvPr id="89" name="Freeform 88"/>
              <p:cNvSpPr>
                <a:spLocks/>
              </p:cNvSpPr>
              <p:nvPr/>
            </p:nvSpPr>
            <p:spPr bwMode="auto">
              <a:xfrm>
                <a:off x="7419" y="6713"/>
                <a:ext cx="3270" cy="2032"/>
              </a:xfrm>
              <a:custGeom>
                <a:avLst/>
                <a:gdLst>
                  <a:gd name="T0" fmla="+- 0 7419 7419"/>
                  <a:gd name="T1" fmla="*/ T0 w 3270"/>
                  <a:gd name="T2" fmla="+- 0 6713 6713"/>
                  <a:gd name="T3" fmla="*/ 6713 h 2032"/>
                  <a:gd name="T4" fmla="+- 0 10688 7419"/>
                  <a:gd name="T5" fmla="*/ T4 w 3270"/>
                  <a:gd name="T6" fmla="+- 0 8744 6713"/>
                  <a:gd name="T7" fmla="*/ 8744 h 2032"/>
                </a:gdLst>
                <a:ahLst/>
                <a:cxnLst>
                  <a:cxn ang="0">
                    <a:pos x="T1" y="T3"/>
                  </a:cxn>
                  <a:cxn ang="0">
                    <a:pos x="T5" y="T7"/>
                  </a:cxn>
                </a:cxnLst>
                <a:rect l="0" t="0" r="r" b="b"/>
                <a:pathLst>
                  <a:path w="3270" h="2032">
                    <a:moveTo>
                      <a:pt x="0" y="0"/>
                    </a:moveTo>
                    <a:lnTo>
                      <a:pt x="3269" y="2031"/>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8" name="Group 67"/>
            <p:cNvGrpSpPr>
              <a:grpSpLocks/>
            </p:cNvGrpSpPr>
            <p:nvPr/>
          </p:nvGrpSpPr>
          <p:grpSpPr bwMode="auto">
            <a:xfrm>
              <a:off x="1548" y="6821"/>
              <a:ext cx="3339" cy="1936"/>
              <a:chOff x="1548" y="6821"/>
              <a:chExt cx="3339" cy="1936"/>
            </a:xfrm>
          </p:grpSpPr>
          <p:sp>
            <p:nvSpPr>
              <p:cNvPr id="88" name="Freeform 87"/>
              <p:cNvSpPr>
                <a:spLocks/>
              </p:cNvSpPr>
              <p:nvPr/>
            </p:nvSpPr>
            <p:spPr bwMode="auto">
              <a:xfrm>
                <a:off x="1548" y="6821"/>
                <a:ext cx="3339" cy="1936"/>
              </a:xfrm>
              <a:custGeom>
                <a:avLst/>
                <a:gdLst>
                  <a:gd name="T0" fmla="+- 0 1548 1548"/>
                  <a:gd name="T1" fmla="*/ T0 w 3339"/>
                  <a:gd name="T2" fmla="+- 0 8756 6821"/>
                  <a:gd name="T3" fmla="*/ 8756 h 1936"/>
                  <a:gd name="T4" fmla="+- 0 4887 1548"/>
                  <a:gd name="T5" fmla="*/ T4 w 3339"/>
                  <a:gd name="T6" fmla="+- 0 6821 6821"/>
                  <a:gd name="T7" fmla="*/ 6821 h 1936"/>
                </a:gdLst>
                <a:ahLst/>
                <a:cxnLst>
                  <a:cxn ang="0">
                    <a:pos x="T1" y="T3"/>
                  </a:cxn>
                  <a:cxn ang="0">
                    <a:pos x="T5" y="T7"/>
                  </a:cxn>
                </a:cxnLst>
                <a:rect l="0" t="0" r="r" b="b"/>
                <a:pathLst>
                  <a:path w="3339" h="1936">
                    <a:moveTo>
                      <a:pt x="0" y="1935"/>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9" name="Group 68"/>
            <p:cNvGrpSpPr>
              <a:grpSpLocks/>
            </p:cNvGrpSpPr>
            <p:nvPr/>
          </p:nvGrpSpPr>
          <p:grpSpPr bwMode="auto">
            <a:xfrm>
              <a:off x="6132" y="1637"/>
              <a:ext cx="2" cy="3335"/>
              <a:chOff x="6132" y="1637"/>
              <a:chExt cx="2" cy="3335"/>
            </a:xfrm>
          </p:grpSpPr>
          <p:sp>
            <p:nvSpPr>
              <p:cNvPr id="87" name="Freeform 86"/>
              <p:cNvSpPr>
                <a:spLocks/>
              </p:cNvSpPr>
              <p:nvPr/>
            </p:nvSpPr>
            <p:spPr bwMode="auto">
              <a:xfrm>
                <a:off x="6132" y="1637"/>
                <a:ext cx="2" cy="3335"/>
              </a:xfrm>
              <a:custGeom>
                <a:avLst/>
                <a:gdLst>
                  <a:gd name="T0" fmla="+- 0 1637 1637"/>
                  <a:gd name="T1" fmla="*/ 1637 h 3335"/>
                  <a:gd name="T2" fmla="+- 0 4971 1637"/>
                  <a:gd name="T3" fmla="*/ 4971 h 3335"/>
                </a:gdLst>
                <a:ahLst/>
                <a:cxnLst>
                  <a:cxn ang="0">
                    <a:pos x="0" y="T1"/>
                  </a:cxn>
                  <a:cxn ang="0">
                    <a:pos x="0" y="T3"/>
                  </a:cxn>
                </a:cxnLst>
                <a:rect l="0" t="0" r="r" b="b"/>
                <a:pathLst>
                  <a:path h="3335">
                    <a:moveTo>
                      <a:pt x="0" y="0"/>
                    </a:moveTo>
                    <a:lnTo>
                      <a:pt x="0" y="3334"/>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0" name="Group 69"/>
            <p:cNvGrpSpPr>
              <a:grpSpLocks/>
            </p:cNvGrpSpPr>
            <p:nvPr/>
          </p:nvGrpSpPr>
          <p:grpSpPr bwMode="auto">
            <a:xfrm>
              <a:off x="6528" y="6548"/>
              <a:ext cx="853" cy="950"/>
              <a:chOff x="6528" y="6548"/>
              <a:chExt cx="853" cy="950"/>
            </a:xfrm>
          </p:grpSpPr>
          <p:sp>
            <p:nvSpPr>
              <p:cNvPr id="86" name="Freeform 85"/>
              <p:cNvSpPr>
                <a:spLocks/>
              </p:cNvSpPr>
              <p:nvPr/>
            </p:nvSpPr>
            <p:spPr bwMode="auto">
              <a:xfrm>
                <a:off x="6528" y="6548"/>
                <a:ext cx="853" cy="950"/>
              </a:xfrm>
              <a:custGeom>
                <a:avLst/>
                <a:gdLst>
                  <a:gd name="T0" fmla="+- 0 6528 6528"/>
                  <a:gd name="T1" fmla="*/ T0 w 853"/>
                  <a:gd name="T2" fmla="+- 0 7498 6548"/>
                  <a:gd name="T3" fmla="*/ 7498 h 950"/>
                  <a:gd name="T4" fmla="+- 0 6602 6528"/>
                  <a:gd name="T5" fmla="*/ T4 w 853"/>
                  <a:gd name="T6" fmla="+- 0 7470 6548"/>
                  <a:gd name="T7" fmla="*/ 7470 h 950"/>
                  <a:gd name="T8" fmla="+- 0 6675 6528"/>
                  <a:gd name="T9" fmla="*/ T8 w 853"/>
                  <a:gd name="T10" fmla="+- 0 7438 6548"/>
                  <a:gd name="T11" fmla="*/ 7438 h 950"/>
                  <a:gd name="T12" fmla="+- 0 6744 6528"/>
                  <a:gd name="T13" fmla="*/ T12 w 853"/>
                  <a:gd name="T14" fmla="+- 0 7402 6548"/>
                  <a:gd name="T15" fmla="*/ 7402 h 950"/>
                  <a:gd name="T16" fmla="+- 0 6811 6528"/>
                  <a:gd name="T17" fmla="*/ T16 w 853"/>
                  <a:gd name="T18" fmla="+- 0 7362 6548"/>
                  <a:gd name="T19" fmla="*/ 7362 h 950"/>
                  <a:gd name="T20" fmla="+- 0 6876 6528"/>
                  <a:gd name="T21" fmla="*/ T20 w 853"/>
                  <a:gd name="T22" fmla="+- 0 7318 6548"/>
                  <a:gd name="T23" fmla="*/ 7318 h 950"/>
                  <a:gd name="T24" fmla="+- 0 6938 6528"/>
                  <a:gd name="T25" fmla="*/ T24 w 853"/>
                  <a:gd name="T26" fmla="+- 0 7271 6548"/>
                  <a:gd name="T27" fmla="*/ 7271 h 950"/>
                  <a:gd name="T28" fmla="+- 0 6996 6528"/>
                  <a:gd name="T29" fmla="*/ T28 w 853"/>
                  <a:gd name="T30" fmla="+- 0 7220 6548"/>
                  <a:gd name="T31" fmla="*/ 7220 h 950"/>
                  <a:gd name="T32" fmla="+- 0 7052 6528"/>
                  <a:gd name="T33" fmla="*/ T32 w 853"/>
                  <a:gd name="T34" fmla="+- 0 7165 6548"/>
                  <a:gd name="T35" fmla="*/ 7165 h 950"/>
                  <a:gd name="T36" fmla="+- 0 7104 6528"/>
                  <a:gd name="T37" fmla="*/ T36 w 853"/>
                  <a:gd name="T38" fmla="+- 0 7107 6548"/>
                  <a:gd name="T39" fmla="*/ 7107 h 950"/>
                  <a:gd name="T40" fmla="+- 0 7152 6528"/>
                  <a:gd name="T41" fmla="*/ T40 w 853"/>
                  <a:gd name="T42" fmla="+- 0 7047 6548"/>
                  <a:gd name="T43" fmla="*/ 7047 h 950"/>
                  <a:gd name="T44" fmla="+- 0 7197 6528"/>
                  <a:gd name="T45" fmla="*/ T44 w 853"/>
                  <a:gd name="T46" fmla="+- 0 6983 6548"/>
                  <a:gd name="T47" fmla="*/ 6983 h 950"/>
                  <a:gd name="T48" fmla="+- 0 7238 6528"/>
                  <a:gd name="T49" fmla="*/ T48 w 853"/>
                  <a:gd name="T50" fmla="+- 0 6916 6548"/>
                  <a:gd name="T51" fmla="*/ 6916 h 950"/>
                  <a:gd name="T52" fmla="+- 0 7275 6528"/>
                  <a:gd name="T53" fmla="*/ T52 w 853"/>
                  <a:gd name="T54" fmla="+- 0 6847 6548"/>
                  <a:gd name="T55" fmla="*/ 6847 h 950"/>
                  <a:gd name="T56" fmla="+- 0 7308 6528"/>
                  <a:gd name="T57" fmla="*/ T56 w 853"/>
                  <a:gd name="T58" fmla="+- 0 6776 6548"/>
                  <a:gd name="T59" fmla="*/ 6776 h 950"/>
                  <a:gd name="T60" fmla="+- 0 7337 6528"/>
                  <a:gd name="T61" fmla="*/ T60 w 853"/>
                  <a:gd name="T62" fmla="+- 0 6702 6548"/>
                  <a:gd name="T63" fmla="*/ 6702 h 950"/>
                  <a:gd name="T64" fmla="+- 0 7361 6528"/>
                  <a:gd name="T65" fmla="*/ T64 w 853"/>
                  <a:gd name="T66" fmla="+- 0 6626 6548"/>
                  <a:gd name="T67" fmla="*/ 6626 h 950"/>
                  <a:gd name="T68" fmla="+- 0 7380 6528"/>
                  <a:gd name="T69" fmla="*/ T68 w 853"/>
                  <a:gd name="T70" fmla="+- 0 6548 6548"/>
                  <a:gd name="T71" fmla="*/ 6548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50"/>
                    </a:moveTo>
                    <a:lnTo>
                      <a:pt x="74" y="922"/>
                    </a:lnTo>
                    <a:lnTo>
                      <a:pt x="147" y="890"/>
                    </a:lnTo>
                    <a:lnTo>
                      <a:pt x="216" y="854"/>
                    </a:lnTo>
                    <a:lnTo>
                      <a:pt x="283" y="814"/>
                    </a:lnTo>
                    <a:lnTo>
                      <a:pt x="348" y="770"/>
                    </a:lnTo>
                    <a:lnTo>
                      <a:pt x="410" y="723"/>
                    </a:lnTo>
                    <a:lnTo>
                      <a:pt x="468" y="672"/>
                    </a:lnTo>
                    <a:lnTo>
                      <a:pt x="524" y="617"/>
                    </a:lnTo>
                    <a:lnTo>
                      <a:pt x="576" y="559"/>
                    </a:lnTo>
                    <a:lnTo>
                      <a:pt x="624" y="499"/>
                    </a:lnTo>
                    <a:lnTo>
                      <a:pt x="669" y="435"/>
                    </a:lnTo>
                    <a:lnTo>
                      <a:pt x="710" y="368"/>
                    </a:lnTo>
                    <a:lnTo>
                      <a:pt x="747" y="299"/>
                    </a:lnTo>
                    <a:lnTo>
                      <a:pt x="780" y="228"/>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1" name="Group 70"/>
            <p:cNvGrpSpPr>
              <a:grpSpLocks/>
            </p:cNvGrpSpPr>
            <p:nvPr/>
          </p:nvGrpSpPr>
          <p:grpSpPr bwMode="auto">
            <a:xfrm>
              <a:off x="6394" y="5010"/>
              <a:ext cx="950" cy="853"/>
              <a:chOff x="6394" y="5010"/>
              <a:chExt cx="950" cy="853"/>
            </a:xfrm>
          </p:grpSpPr>
          <p:sp>
            <p:nvSpPr>
              <p:cNvPr id="85" name="Freeform 84"/>
              <p:cNvSpPr>
                <a:spLocks/>
              </p:cNvSpPr>
              <p:nvPr/>
            </p:nvSpPr>
            <p:spPr bwMode="auto">
              <a:xfrm>
                <a:off x="6394" y="5010"/>
                <a:ext cx="950" cy="853"/>
              </a:xfrm>
              <a:custGeom>
                <a:avLst/>
                <a:gdLst>
                  <a:gd name="T0" fmla="+- 0 7343 6394"/>
                  <a:gd name="T1" fmla="*/ T0 w 950"/>
                  <a:gd name="T2" fmla="+- 0 5862 5010"/>
                  <a:gd name="T3" fmla="*/ 5862 h 853"/>
                  <a:gd name="T4" fmla="+- 0 7316 6394"/>
                  <a:gd name="T5" fmla="*/ T4 w 950"/>
                  <a:gd name="T6" fmla="+- 0 5787 5010"/>
                  <a:gd name="T7" fmla="*/ 5787 h 853"/>
                  <a:gd name="T8" fmla="+- 0 7284 6394"/>
                  <a:gd name="T9" fmla="*/ T8 w 950"/>
                  <a:gd name="T10" fmla="+- 0 5715 5010"/>
                  <a:gd name="T11" fmla="*/ 5715 h 853"/>
                  <a:gd name="T12" fmla="+- 0 7248 6394"/>
                  <a:gd name="T13" fmla="*/ T12 w 950"/>
                  <a:gd name="T14" fmla="+- 0 5646 5010"/>
                  <a:gd name="T15" fmla="*/ 5646 h 853"/>
                  <a:gd name="T16" fmla="+- 0 7208 6394"/>
                  <a:gd name="T17" fmla="*/ T16 w 950"/>
                  <a:gd name="T18" fmla="+- 0 5578 5010"/>
                  <a:gd name="T19" fmla="*/ 5578 h 853"/>
                  <a:gd name="T20" fmla="+- 0 7164 6394"/>
                  <a:gd name="T21" fmla="*/ T20 w 950"/>
                  <a:gd name="T22" fmla="+- 0 5514 5010"/>
                  <a:gd name="T23" fmla="*/ 5514 h 853"/>
                  <a:gd name="T24" fmla="+- 0 7117 6394"/>
                  <a:gd name="T25" fmla="*/ T24 w 950"/>
                  <a:gd name="T26" fmla="+- 0 5452 5010"/>
                  <a:gd name="T27" fmla="*/ 5452 h 853"/>
                  <a:gd name="T28" fmla="+- 0 7065 6394"/>
                  <a:gd name="T29" fmla="*/ T28 w 950"/>
                  <a:gd name="T30" fmla="+- 0 5394 5010"/>
                  <a:gd name="T31" fmla="*/ 5394 h 853"/>
                  <a:gd name="T32" fmla="+- 0 7011 6394"/>
                  <a:gd name="T33" fmla="*/ T32 w 950"/>
                  <a:gd name="T34" fmla="+- 0 5338 5010"/>
                  <a:gd name="T35" fmla="*/ 5338 h 853"/>
                  <a:gd name="T36" fmla="+- 0 6953 6394"/>
                  <a:gd name="T37" fmla="*/ T36 w 950"/>
                  <a:gd name="T38" fmla="+- 0 5286 5010"/>
                  <a:gd name="T39" fmla="*/ 5286 h 853"/>
                  <a:gd name="T40" fmla="+- 0 6892 6394"/>
                  <a:gd name="T41" fmla="*/ T40 w 950"/>
                  <a:gd name="T42" fmla="+- 0 5238 5010"/>
                  <a:gd name="T43" fmla="*/ 5238 h 853"/>
                  <a:gd name="T44" fmla="+- 0 6829 6394"/>
                  <a:gd name="T45" fmla="*/ T44 w 950"/>
                  <a:gd name="T46" fmla="+- 0 5193 5010"/>
                  <a:gd name="T47" fmla="*/ 5193 h 853"/>
                  <a:gd name="T48" fmla="+- 0 6762 6394"/>
                  <a:gd name="T49" fmla="*/ T48 w 950"/>
                  <a:gd name="T50" fmla="+- 0 5152 5010"/>
                  <a:gd name="T51" fmla="*/ 5152 h 853"/>
                  <a:gd name="T52" fmla="+- 0 6693 6394"/>
                  <a:gd name="T53" fmla="*/ T52 w 950"/>
                  <a:gd name="T54" fmla="+- 0 5115 5010"/>
                  <a:gd name="T55" fmla="*/ 5115 h 853"/>
                  <a:gd name="T56" fmla="+- 0 6622 6394"/>
                  <a:gd name="T57" fmla="*/ T56 w 950"/>
                  <a:gd name="T58" fmla="+- 0 5082 5010"/>
                  <a:gd name="T59" fmla="*/ 5082 h 853"/>
                  <a:gd name="T60" fmla="+- 0 6548 6394"/>
                  <a:gd name="T61" fmla="*/ T60 w 950"/>
                  <a:gd name="T62" fmla="+- 0 5053 5010"/>
                  <a:gd name="T63" fmla="*/ 5053 h 853"/>
                  <a:gd name="T64" fmla="+- 0 6472 6394"/>
                  <a:gd name="T65" fmla="*/ T64 w 950"/>
                  <a:gd name="T66" fmla="+- 0 5029 5010"/>
                  <a:gd name="T67" fmla="*/ 5029 h 853"/>
                  <a:gd name="T68" fmla="+- 0 6394 6394"/>
                  <a:gd name="T69" fmla="*/ T68 w 950"/>
                  <a:gd name="T70" fmla="+- 0 5010 5010"/>
                  <a:gd name="T71" fmla="*/ 5010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7"/>
                    </a:lnTo>
                    <a:lnTo>
                      <a:pt x="890" y="705"/>
                    </a:lnTo>
                    <a:lnTo>
                      <a:pt x="854" y="636"/>
                    </a:lnTo>
                    <a:lnTo>
                      <a:pt x="814" y="568"/>
                    </a:lnTo>
                    <a:lnTo>
                      <a:pt x="770" y="504"/>
                    </a:lnTo>
                    <a:lnTo>
                      <a:pt x="723" y="442"/>
                    </a:lnTo>
                    <a:lnTo>
                      <a:pt x="671" y="384"/>
                    </a:lnTo>
                    <a:lnTo>
                      <a:pt x="617" y="328"/>
                    </a:lnTo>
                    <a:lnTo>
                      <a:pt x="559" y="276"/>
                    </a:lnTo>
                    <a:lnTo>
                      <a:pt x="498" y="228"/>
                    </a:lnTo>
                    <a:lnTo>
                      <a:pt x="435" y="183"/>
                    </a:lnTo>
                    <a:lnTo>
                      <a:pt x="368" y="142"/>
                    </a:lnTo>
                    <a:lnTo>
                      <a:pt x="299" y="105"/>
                    </a:lnTo>
                    <a:lnTo>
                      <a:pt x="228" y="72"/>
                    </a:lnTo>
                    <a:lnTo>
                      <a:pt x="154" y="43"/>
                    </a:lnTo>
                    <a:lnTo>
                      <a:pt x="78" y="19"/>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2" name="Group 71"/>
            <p:cNvGrpSpPr>
              <a:grpSpLocks/>
            </p:cNvGrpSpPr>
            <p:nvPr/>
          </p:nvGrpSpPr>
          <p:grpSpPr bwMode="auto">
            <a:xfrm>
              <a:off x="4855" y="5047"/>
              <a:ext cx="853" cy="950"/>
              <a:chOff x="4855" y="5047"/>
              <a:chExt cx="853" cy="950"/>
            </a:xfrm>
          </p:grpSpPr>
          <p:sp>
            <p:nvSpPr>
              <p:cNvPr id="84" name="Freeform 83"/>
              <p:cNvSpPr>
                <a:spLocks/>
              </p:cNvSpPr>
              <p:nvPr/>
            </p:nvSpPr>
            <p:spPr bwMode="auto">
              <a:xfrm>
                <a:off x="4855" y="5047"/>
                <a:ext cx="853" cy="950"/>
              </a:xfrm>
              <a:custGeom>
                <a:avLst/>
                <a:gdLst>
                  <a:gd name="T0" fmla="+- 0 5708 4855"/>
                  <a:gd name="T1" fmla="*/ T0 w 853"/>
                  <a:gd name="T2" fmla="+- 0 5047 5047"/>
                  <a:gd name="T3" fmla="*/ 5047 h 950"/>
                  <a:gd name="T4" fmla="+- 0 5633 4855"/>
                  <a:gd name="T5" fmla="*/ T4 w 853"/>
                  <a:gd name="T6" fmla="+- 0 5074 5047"/>
                  <a:gd name="T7" fmla="*/ 5074 h 950"/>
                  <a:gd name="T8" fmla="+- 0 5561 4855"/>
                  <a:gd name="T9" fmla="*/ T8 w 853"/>
                  <a:gd name="T10" fmla="+- 0 5106 5047"/>
                  <a:gd name="T11" fmla="*/ 5106 h 950"/>
                  <a:gd name="T12" fmla="+- 0 5491 4855"/>
                  <a:gd name="T13" fmla="*/ T12 w 853"/>
                  <a:gd name="T14" fmla="+- 0 5142 5047"/>
                  <a:gd name="T15" fmla="*/ 5142 h 950"/>
                  <a:gd name="T16" fmla="+- 0 5424 4855"/>
                  <a:gd name="T17" fmla="*/ T16 w 853"/>
                  <a:gd name="T18" fmla="+- 0 5182 5047"/>
                  <a:gd name="T19" fmla="*/ 5182 h 950"/>
                  <a:gd name="T20" fmla="+- 0 5360 4855"/>
                  <a:gd name="T21" fmla="*/ T20 w 853"/>
                  <a:gd name="T22" fmla="+- 0 5226 5047"/>
                  <a:gd name="T23" fmla="*/ 5226 h 950"/>
                  <a:gd name="T24" fmla="+- 0 5298 4855"/>
                  <a:gd name="T25" fmla="*/ T24 w 853"/>
                  <a:gd name="T26" fmla="+- 0 5273 5047"/>
                  <a:gd name="T27" fmla="*/ 5273 h 950"/>
                  <a:gd name="T28" fmla="+- 0 5240 4855"/>
                  <a:gd name="T29" fmla="*/ T28 w 853"/>
                  <a:gd name="T30" fmla="+- 0 5324 5047"/>
                  <a:gd name="T31" fmla="*/ 5324 h 950"/>
                  <a:gd name="T32" fmla="+- 0 5184 4855"/>
                  <a:gd name="T33" fmla="*/ T32 w 853"/>
                  <a:gd name="T34" fmla="+- 0 5379 5047"/>
                  <a:gd name="T35" fmla="*/ 5379 h 950"/>
                  <a:gd name="T36" fmla="+- 0 5132 4855"/>
                  <a:gd name="T37" fmla="*/ T36 w 853"/>
                  <a:gd name="T38" fmla="+- 0 5437 5047"/>
                  <a:gd name="T39" fmla="*/ 5437 h 950"/>
                  <a:gd name="T40" fmla="+- 0 5084 4855"/>
                  <a:gd name="T41" fmla="*/ T40 w 853"/>
                  <a:gd name="T42" fmla="+- 0 5498 5047"/>
                  <a:gd name="T43" fmla="*/ 5498 h 950"/>
                  <a:gd name="T44" fmla="+- 0 5039 4855"/>
                  <a:gd name="T45" fmla="*/ T44 w 853"/>
                  <a:gd name="T46" fmla="+- 0 5561 5047"/>
                  <a:gd name="T47" fmla="*/ 5561 h 950"/>
                  <a:gd name="T48" fmla="+- 0 4998 4855"/>
                  <a:gd name="T49" fmla="*/ T48 w 853"/>
                  <a:gd name="T50" fmla="+- 0 5628 5047"/>
                  <a:gd name="T51" fmla="*/ 5628 h 950"/>
                  <a:gd name="T52" fmla="+- 0 4961 4855"/>
                  <a:gd name="T53" fmla="*/ T52 w 853"/>
                  <a:gd name="T54" fmla="+- 0 5697 5047"/>
                  <a:gd name="T55" fmla="*/ 5697 h 950"/>
                  <a:gd name="T56" fmla="+- 0 4928 4855"/>
                  <a:gd name="T57" fmla="*/ T56 w 853"/>
                  <a:gd name="T58" fmla="+- 0 5768 5047"/>
                  <a:gd name="T59" fmla="*/ 5768 h 950"/>
                  <a:gd name="T60" fmla="+- 0 4899 4855"/>
                  <a:gd name="T61" fmla="*/ T60 w 853"/>
                  <a:gd name="T62" fmla="+- 0 5842 5047"/>
                  <a:gd name="T63" fmla="*/ 5842 h 950"/>
                  <a:gd name="T64" fmla="+- 0 4875 4855"/>
                  <a:gd name="T65" fmla="*/ T64 w 853"/>
                  <a:gd name="T66" fmla="+- 0 5918 5047"/>
                  <a:gd name="T67" fmla="*/ 5918 h 950"/>
                  <a:gd name="T68" fmla="+- 0 4855 4855"/>
                  <a:gd name="T69" fmla="*/ T68 w 853"/>
                  <a:gd name="T70" fmla="+- 0 5996 5047"/>
                  <a:gd name="T71" fmla="*/ 5996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3" y="0"/>
                    </a:moveTo>
                    <a:lnTo>
                      <a:pt x="778" y="27"/>
                    </a:lnTo>
                    <a:lnTo>
                      <a:pt x="706" y="59"/>
                    </a:lnTo>
                    <a:lnTo>
                      <a:pt x="636" y="95"/>
                    </a:lnTo>
                    <a:lnTo>
                      <a:pt x="569" y="135"/>
                    </a:lnTo>
                    <a:lnTo>
                      <a:pt x="505" y="179"/>
                    </a:lnTo>
                    <a:lnTo>
                      <a:pt x="443" y="226"/>
                    </a:lnTo>
                    <a:lnTo>
                      <a:pt x="385" y="277"/>
                    </a:lnTo>
                    <a:lnTo>
                      <a:pt x="329" y="332"/>
                    </a:lnTo>
                    <a:lnTo>
                      <a:pt x="277" y="390"/>
                    </a:lnTo>
                    <a:lnTo>
                      <a:pt x="229" y="451"/>
                    </a:lnTo>
                    <a:lnTo>
                      <a:pt x="184" y="514"/>
                    </a:lnTo>
                    <a:lnTo>
                      <a:pt x="143" y="581"/>
                    </a:lnTo>
                    <a:lnTo>
                      <a:pt x="106" y="650"/>
                    </a:lnTo>
                    <a:lnTo>
                      <a:pt x="73" y="721"/>
                    </a:lnTo>
                    <a:lnTo>
                      <a:pt x="44" y="795"/>
                    </a:lnTo>
                    <a:lnTo>
                      <a:pt x="20" y="871"/>
                    </a:lnTo>
                    <a:lnTo>
                      <a:pt x="0" y="949"/>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3" name="Group 72"/>
            <p:cNvGrpSpPr>
              <a:grpSpLocks/>
            </p:cNvGrpSpPr>
            <p:nvPr/>
          </p:nvGrpSpPr>
          <p:grpSpPr bwMode="auto">
            <a:xfrm>
              <a:off x="4892" y="6682"/>
              <a:ext cx="950" cy="853"/>
              <a:chOff x="4892" y="6682"/>
              <a:chExt cx="950" cy="853"/>
            </a:xfrm>
          </p:grpSpPr>
          <p:sp>
            <p:nvSpPr>
              <p:cNvPr id="83" name="Freeform 82"/>
              <p:cNvSpPr>
                <a:spLocks/>
              </p:cNvSpPr>
              <p:nvPr/>
            </p:nvSpPr>
            <p:spPr bwMode="auto">
              <a:xfrm>
                <a:off x="4892" y="6682"/>
                <a:ext cx="950" cy="853"/>
              </a:xfrm>
              <a:custGeom>
                <a:avLst/>
                <a:gdLst>
                  <a:gd name="T0" fmla="+- 0 4892 4892"/>
                  <a:gd name="T1" fmla="*/ T0 w 950"/>
                  <a:gd name="T2" fmla="+- 0 6682 6682"/>
                  <a:gd name="T3" fmla="*/ 6682 h 853"/>
                  <a:gd name="T4" fmla="+- 0 4920 4892"/>
                  <a:gd name="T5" fmla="*/ T4 w 950"/>
                  <a:gd name="T6" fmla="+- 0 6757 6682"/>
                  <a:gd name="T7" fmla="*/ 6757 h 853"/>
                  <a:gd name="T8" fmla="+- 0 4952 4892"/>
                  <a:gd name="T9" fmla="*/ T8 w 950"/>
                  <a:gd name="T10" fmla="+- 0 6829 6682"/>
                  <a:gd name="T11" fmla="*/ 6829 h 853"/>
                  <a:gd name="T12" fmla="+- 0 4988 4892"/>
                  <a:gd name="T13" fmla="*/ T12 w 950"/>
                  <a:gd name="T14" fmla="+- 0 6898 6682"/>
                  <a:gd name="T15" fmla="*/ 6898 h 853"/>
                  <a:gd name="T16" fmla="+- 0 5028 4892"/>
                  <a:gd name="T17" fmla="*/ T16 w 950"/>
                  <a:gd name="T18" fmla="+- 0 6966 6682"/>
                  <a:gd name="T19" fmla="*/ 6966 h 853"/>
                  <a:gd name="T20" fmla="+- 0 5072 4892"/>
                  <a:gd name="T21" fmla="*/ T20 w 950"/>
                  <a:gd name="T22" fmla="+- 0 7030 6682"/>
                  <a:gd name="T23" fmla="*/ 7030 h 853"/>
                  <a:gd name="T24" fmla="+- 0 5119 4892"/>
                  <a:gd name="T25" fmla="*/ T24 w 950"/>
                  <a:gd name="T26" fmla="+- 0 7092 6682"/>
                  <a:gd name="T27" fmla="*/ 7092 h 853"/>
                  <a:gd name="T28" fmla="+- 0 5170 4892"/>
                  <a:gd name="T29" fmla="*/ T28 w 950"/>
                  <a:gd name="T30" fmla="+- 0 7150 6682"/>
                  <a:gd name="T31" fmla="*/ 7150 h 853"/>
                  <a:gd name="T32" fmla="+- 0 5225 4892"/>
                  <a:gd name="T33" fmla="*/ T32 w 950"/>
                  <a:gd name="T34" fmla="+- 0 7206 6682"/>
                  <a:gd name="T35" fmla="*/ 7206 h 853"/>
                  <a:gd name="T36" fmla="+- 0 5283 4892"/>
                  <a:gd name="T37" fmla="*/ T36 w 950"/>
                  <a:gd name="T38" fmla="+- 0 7258 6682"/>
                  <a:gd name="T39" fmla="*/ 7258 h 853"/>
                  <a:gd name="T40" fmla="+- 0 5343 4892"/>
                  <a:gd name="T41" fmla="*/ T40 w 950"/>
                  <a:gd name="T42" fmla="+- 0 7306 6682"/>
                  <a:gd name="T43" fmla="*/ 7306 h 853"/>
                  <a:gd name="T44" fmla="+- 0 5407 4892"/>
                  <a:gd name="T45" fmla="*/ T44 w 950"/>
                  <a:gd name="T46" fmla="+- 0 7351 6682"/>
                  <a:gd name="T47" fmla="*/ 7351 h 853"/>
                  <a:gd name="T48" fmla="+- 0 5474 4892"/>
                  <a:gd name="T49" fmla="*/ T48 w 950"/>
                  <a:gd name="T50" fmla="+- 0 7392 6682"/>
                  <a:gd name="T51" fmla="*/ 7392 h 853"/>
                  <a:gd name="T52" fmla="+- 0 5543 4892"/>
                  <a:gd name="T53" fmla="*/ T52 w 950"/>
                  <a:gd name="T54" fmla="+- 0 7429 6682"/>
                  <a:gd name="T55" fmla="*/ 7429 h 853"/>
                  <a:gd name="T56" fmla="+- 0 5614 4892"/>
                  <a:gd name="T57" fmla="*/ T56 w 950"/>
                  <a:gd name="T58" fmla="+- 0 7462 6682"/>
                  <a:gd name="T59" fmla="*/ 7462 h 853"/>
                  <a:gd name="T60" fmla="+- 0 5688 4892"/>
                  <a:gd name="T61" fmla="*/ T60 w 950"/>
                  <a:gd name="T62" fmla="+- 0 7491 6682"/>
                  <a:gd name="T63" fmla="*/ 7491 h 853"/>
                  <a:gd name="T64" fmla="+- 0 5764 4892"/>
                  <a:gd name="T65" fmla="*/ T64 w 950"/>
                  <a:gd name="T66" fmla="+- 0 7515 6682"/>
                  <a:gd name="T67" fmla="*/ 7515 h 853"/>
                  <a:gd name="T68" fmla="+- 0 5842 4892"/>
                  <a:gd name="T69" fmla="*/ T68 w 950"/>
                  <a:gd name="T70" fmla="+- 0 7534 6682"/>
                  <a:gd name="T71" fmla="*/ 7534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5"/>
                    </a:lnTo>
                    <a:lnTo>
                      <a:pt x="60" y="147"/>
                    </a:lnTo>
                    <a:lnTo>
                      <a:pt x="96" y="216"/>
                    </a:lnTo>
                    <a:lnTo>
                      <a:pt x="136" y="284"/>
                    </a:lnTo>
                    <a:lnTo>
                      <a:pt x="180" y="348"/>
                    </a:lnTo>
                    <a:lnTo>
                      <a:pt x="227" y="410"/>
                    </a:lnTo>
                    <a:lnTo>
                      <a:pt x="278" y="468"/>
                    </a:lnTo>
                    <a:lnTo>
                      <a:pt x="333" y="524"/>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4" name="Group 73"/>
            <p:cNvGrpSpPr>
              <a:grpSpLocks/>
            </p:cNvGrpSpPr>
            <p:nvPr/>
          </p:nvGrpSpPr>
          <p:grpSpPr bwMode="auto">
            <a:xfrm>
              <a:off x="7402" y="6133"/>
              <a:ext cx="8" cy="278"/>
              <a:chOff x="7402" y="6133"/>
              <a:chExt cx="8" cy="278"/>
            </a:xfrm>
          </p:grpSpPr>
          <p:sp>
            <p:nvSpPr>
              <p:cNvPr id="82" name="Freeform 81"/>
              <p:cNvSpPr>
                <a:spLocks/>
              </p:cNvSpPr>
              <p:nvPr/>
            </p:nvSpPr>
            <p:spPr bwMode="auto">
              <a:xfrm>
                <a:off x="7402" y="6133"/>
                <a:ext cx="8" cy="278"/>
              </a:xfrm>
              <a:custGeom>
                <a:avLst/>
                <a:gdLst>
                  <a:gd name="T0" fmla="+- 0 7402 7402"/>
                  <a:gd name="T1" fmla="*/ T0 w 8"/>
                  <a:gd name="T2" fmla="+- 0 6411 6133"/>
                  <a:gd name="T3" fmla="*/ 6411 h 278"/>
                  <a:gd name="T4" fmla="+- 0 7406 7402"/>
                  <a:gd name="T5" fmla="*/ T4 w 8"/>
                  <a:gd name="T6" fmla="+- 0 6377 6133"/>
                  <a:gd name="T7" fmla="*/ 6377 h 278"/>
                  <a:gd name="T8" fmla="+- 0 7408 7402"/>
                  <a:gd name="T9" fmla="*/ T8 w 8"/>
                  <a:gd name="T10" fmla="+- 0 6342 6133"/>
                  <a:gd name="T11" fmla="*/ 6342 h 278"/>
                  <a:gd name="T12" fmla="+- 0 7409 7402"/>
                  <a:gd name="T13" fmla="*/ T12 w 8"/>
                  <a:gd name="T14" fmla="+- 0 6307 6133"/>
                  <a:gd name="T15" fmla="*/ 6307 h 278"/>
                  <a:gd name="T16" fmla="+- 0 7410 7402"/>
                  <a:gd name="T17" fmla="*/ T16 w 8"/>
                  <a:gd name="T18" fmla="+- 0 6272 6133"/>
                  <a:gd name="T19" fmla="*/ 6272 h 278"/>
                  <a:gd name="T20" fmla="+- 0 7409 7402"/>
                  <a:gd name="T21" fmla="*/ T20 w 8"/>
                  <a:gd name="T22" fmla="+- 0 6237 6133"/>
                  <a:gd name="T23" fmla="*/ 6237 h 278"/>
                  <a:gd name="T24" fmla="+- 0 7408 7402"/>
                  <a:gd name="T25" fmla="*/ T24 w 8"/>
                  <a:gd name="T26" fmla="+- 0 6202 6133"/>
                  <a:gd name="T27" fmla="*/ 6202 h 278"/>
                  <a:gd name="T28" fmla="+- 0 7406 7402"/>
                  <a:gd name="T29" fmla="*/ T28 w 8"/>
                  <a:gd name="T30" fmla="+- 0 6168 6133"/>
                  <a:gd name="T31" fmla="*/ 6168 h 278"/>
                  <a:gd name="T32" fmla="+- 0 7402 7402"/>
                  <a:gd name="T33" fmla="*/ T32 w 8"/>
                  <a:gd name="T34" fmla="+- 0 6133 6133"/>
                  <a:gd name="T35" fmla="*/ 6133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4" y="244"/>
                    </a:lnTo>
                    <a:lnTo>
                      <a:pt x="6" y="209"/>
                    </a:lnTo>
                    <a:lnTo>
                      <a:pt x="7" y="174"/>
                    </a:lnTo>
                    <a:lnTo>
                      <a:pt x="8" y="139"/>
                    </a:lnTo>
                    <a:lnTo>
                      <a:pt x="7" y="104"/>
                    </a:lnTo>
                    <a:lnTo>
                      <a:pt x="6" y="69"/>
                    </a:lnTo>
                    <a:lnTo>
                      <a:pt x="4" y="35"/>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5" name="Group 74"/>
            <p:cNvGrpSpPr>
              <a:grpSpLocks/>
            </p:cNvGrpSpPr>
            <p:nvPr/>
          </p:nvGrpSpPr>
          <p:grpSpPr bwMode="auto">
            <a:xfrm>
              <a:off x="5979" y="4980"/>
              <a:ext cx="278" cy="8"/>
              <a:chOff x="5979" y="4980"/>
              <a:chExt cx="278" cy="8"/>
            </a:xfrm>
          </p:grpSpPr>
          <p:sp>
            <p:nvSpPr>
              <p:cNvPr id="81" name="Freeform 80"/>
              <p:cNvSpPr>
                <a:spLocks/>
              </p:cNvSpPr>
              <p:nvPr/>
            </p:nvSpPr>
            <p:spPr bwMode="auto">
              <a:xfrm>
                <a:off x="5979" y="4980"/>
                <a:ext cx="278" cy="8"/>
              </a:xfrm>
              <a:custGeom>
                <a:avLst/>
                <a:gdLst>
                  <a:gd name="T0" fmla="+- 0 6257 5979"/>
                  <a:gd name="T1" fmla="*/ T0 w 278"/>
                  <a:gd name="T2" fmla="+- 0 4987 4980"/>
                  <a:gd name="T3" fmla="*/ 4987 h 8"/>
                  <a:gd name="T4" fmla="+- 0 6222 5979"/>
                  <a:gd name="T5" fmla="*/ T4 w 278"/>
                  <a:gd name="T6" fmla="+- 0 4984 4980"/>
                  <a:gd name="T7" fmla="*/ 4984 h 8"/>
                  <a:gd name="T8" fmla="+- 0 6188 5979"/>
                  <a:gd name="T9" fmla="*/ T8 w 278"/>
                  <a:gd name="T10" fmla="+- 0 4982 4980"/>
                  <a:gd name="T11" fmla="*/ 4982 h 8"/>
                  <a:gd name="T12" fmla="+- 0 6153 5979"/>
                  <a:gd name="T13" fmla="*/ T12 w 278"/>
                  <a:gd name="T14" fmla="+- 0 4981 4980"/>
                  <a:gd name="T15" fmla="*/ 4981 h 8"/>
                  <a:gd name="T16" fmla="+- 0 6118 5979"/>
                  <a:gd name="T17" fmla="*/ T16 w 278"/>
                  <a:gd name="T18" fmla="+- 0 4980 4980"/>
                  <a:gd name="T19" fmla="*/ 4980 h 8"/>
                  <a:gd name="T20" fmla="+- 0 6083 5979"/>
                  <a:gd name="T21" fmla="*/ T20 w 278"/>
                  <a:gd name="T22" fmla="+- 0 4981 4980"/>
                  <a:gd name="T23" fmla="*/ 4981 h 8"/>
                  <a:gd name="T24" fmla="+- 0 6048 5979"/>
                  <a:gd name="T25" fmla="*/ T24 w 278"/>
                  <a:gd name="T26" fmla="+- 0 4982 4980"/>
                  <a:gd name="T27" fmla="*/ 4982 h 8"/>
                  <a:gd name="T28" fmla="+- 0 6013 5979"/>
                  <a:gd name="T29" fmla="*/ T28 w 278"/>
                  <a:gd name="T30" fmla="+- 0 4984 4980"/>
                  <a:gd name="T31" fmla="*/ 4984 h 8"/>
                  <a:gd name="T32" fmla="+- 0 5979 5979"/>
                  <a:gd name="T33" fmla="*/ T32 w 278"/>
                  <a:gd name="T34" fmla="+- 0 4987 4980"/>
                  <a:gd name="T35" fmla="*/ 4987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1"/>
                    </a:lnTo>
                    <a:lnTo>
                      <a:pt x="139" y="0"/>
                    </a:lnTo>
                    <a:lnTo>
                      <a:pt x="104" y="1"/>
                    </a:lnTo>
                    <a:lnTo>
                      <a:pt x="69" y="2"/>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6" name="Group 75"/>
            <p:cNvGrpSpPr>
              <a:grpSpLocks/>
            </p:cNvGrpSpPr>
            <p:nvPr/>
          </p:nvGrpSpPr>
          <p:grpSpPr bwMode="auto">
            <a:xfrm>
              <a:off x="4826" y="6133"/>
              <a:ext cx="8" cy="278"/>
              <a:chOff x="4826" y="6133"/>
              <a:chExt cx="8" cy="278"/>
            </a:xfrm>
          </p:grpSpPr>
          <p:sp>
            <p:nvSpPr>
              <p:cNvPr id="80" name="Freeform 79"/>
              <p:cNvSpPr>
                <a:spLocks/>
              </p:cNvSpPr>
              <p:nvPr/>
            </p:nvSpPr>
            <p:spPr bwMode="auto">
              <a:xfrm>
                <a:off x="4826" y="6133"/>
                <a:ext cx="8" cy="278"/>
              </a:xfrm>
              <a:custGeom>
                <a:avLst/>
                <a:gdLst>
                  <a:gd name="T0" fmla="+- 0 4833 4826"/>
                  <a:gd name="T1" fmla="*/ T0 w 8"/>
                  <a:gd name="T2" fmla="+- 0 6133 6133"/>
                  <a:gd name="T3" fmla="*/ 6133 h 278"/>
                  <a:gd name="T4" fmla="+- 0 4830 4826"/>
                  <a:gd name="T5" fmla="*/ T4 w 8"/>
                  <a:gd name="T6" fmla="+- 0 6168 6133"/>
                  <a:gd name="T7" fmla="*/ 6168 h 278"/>
                  <a:gd name="T8" fmla="+- 0 4828 4826"/>
                  <a:gd name="T9" fmla="*/ T8 w 8"/>
                  <a:gd name="T10" fmla="+- 0 6202 6133"/>
                  <a:gd name="T11" fmla="*/ 6202 h 278"/>
                  <a:gd name="T12" fmla="+- 0 4826 4826"/>
                  <a:gd name="T13" fmla="*/ T12 w 8"/>
                  <a:gd name="T14" fmla="+- 0 6237 6133"/>
                  <a:gd name="T15" fmla="*/ 6237 h 278"/>
                  <a:gd name="T16" fmla="+- 0 4826 4826"/>
                  <a:gd name="T17" fmla="*/ T16 w 8"/>
                  <a:gd name="T18" fmla="+- 0 6272 6133"/>
                  <a:gd name="T19" fmla="*/ 6272 h 278"/>
                  <a:gd name="T20" fmla="+- 0 4826 4826"/>
                  <a:gd name="T21" fmla="*/ T20 w 8"/>
                  <a:gd name="T22" fmla="+- 0 6307 6133"/>
                  <a:gd name="T23" fmla="*/ 6307 h 278"/>
                  <a:gd name="T24" fmla="+- 0 4828 4826"/>
                  <a:gd name="T25" fmla="*/ T24 w 8"/>
                  <a:gd name="T26" fmla="+- 0 6342 6133"/>
                  <a:gd name="T27" fmla="*/ 6342 h 278"/>
                  <a:gd name="T28" fmla="+- 0 4830 4826"/>
                  <a:gd name="T29" fmla="*/ T28 w 8"/>
                  <a:gd name="T30" fmla="+- 0 6377 6133"/>
                  <a:gd name="T31" fmla="*/ 6377 h 278"/>
                  <a:gd name="T32" fmla="+- 0 4833 4826"/>
                  <a:gd name="T33" fmla="*/ T32 w 8"/>
                  <a:gd name="T34" fmla="+- 0 6411 6133"/>
                  <a:gd name="T35" fmla="*/ 6411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5"/>
                    </a:lnTo>
                    <a:lnTo>
                      <a:pt x="2" y="69"/>
                    </a:lnTo>
                    <a:lnTo>
                      <a:pt x="0" y="104"/>
                    </a:lnTo>
                    <a:lnTo>
                      <a:pt x="0" y="139"/>
                    </a:lnTo>
                    <a:lnTo>
                      <a:pt x="0" y="174"/>
                    </a:lnTo>
                    <a:lnTo>
                      <a:pt x="2" y="209"/>
                    </a:lnTo>
                    <a:lnTo>
                      <a:pt x="4" y="244"/>
                    </a:lnTo>
                    <a:lnTo>
                      <a:pt x="7" y="278"/>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7" name="Group 76"/>
            <p:cNvGrpSpPr>
              <a:grpSpLocks/>
            </p:cNvGrpSpPr>
            <p:nvPr/>
          </p:nvGrpSpPr>
          <p:grpSpPr bwMode="auto">
            <a:xfrm>
              <a:off x="1261" y="1328"/>
              <a:ext cx="9718" cy="7672"/>
              <a:chOff x="1261" y="1328"/>
              <a:chExt cx="9718" cy="7672"/>
            </a:xfrm>
          </p:grpSpPr>
          <p:sp>
            <p:nvSpPr>
              <p:cNvPr id="78" name="Freeform 77"/>
              <p:cNvSpPr>
                <a:spLocks/>
              </p:cNvSpPr>
              <p:nvPr/>
            </p:nvSpPr>
            <p:spPr bwMode="auto">
              <a:xfrm>
                <a:off x="5979" y="7557"/>
                <a:ext cx="278" cy="8"/>
              </a:xfrm>
              <a:custGeom>
                <a:avLst/>
                <a:gdLst>
                  <a:gd name="T0" fmla="+- 0 5979 5979"/>
                  <a:gd name="T1" fmla="*/ T0 w 278"/>
                  <a:gd name="T2" fmla="+- 0 7557 7557"/>
                  <a:gd name="T3" fmla="*/ 7557 h 8"/>
                  <a:gd name="T4" fmla="+- 0 6013 5979"/>
                  <a:gd name="T5" fmla="*/ T4 w 278"/>
                  <a:gd name="T6" fmla="+- 0 7560 7557"/>
                  <a:gd name="T7" fmla="*/ 7560 h 8"/>
                  <a:gd name="T8" fmla="+- 0 6048 5979"/>
                  <a:gd name="T9" fmla="*/ T8 w 278"/>
                  <a:gd name="T10" fmla="+- 0 7562 7557"/>
                  <a:gd name="T11" fmla="*/ 7562 h 8"/>
                  <a:gd name="T12" fmla="+- 0 6083 5979"/>
                  <a:gd name="T13" fmla="*/ T12 w 278"/>
                  <a:gd name="T14" fmla="+- 0 7564 7557"/>
                  <a:gd name="T15" fmla="*/ 7564 h 8"/>
                  <a:gd name="T16" fmla="+- 0 6118 5979"/>
                  <a:gd name="T17" fmla="*/ T16 w 278"/>
                  <a:gd name="T18" fmla="+- 0 7564 7557"/>
                  <a:gd name="T19" fmla="*/ 7564 h 8"/>
                  <a:gd name="T20" fmla="+- 0 6153 5979"/>
                  <a:gd name="T21" fmla="*/ T20 w 278"/>
                  <a:gd name="T22" fmla="+- 0 7564 7557"/>
                  <a:gd name="T23" fmla="*/ 7564 h 8"/>
                  <a:gd name="T24" fmla="+- 0 6188 5979"/>
                  <a:gd name="T25" fmla="*/ T24 w 278"/>
                  <a:gd name="T26" fmla="+- 0 7562 7557"/>
                  <a:gd name="T27" fmla="*/ 7562 h 8"/>
                  <a:gd name="T28" fmla="+- 0 6222 5979"/>
                  <a:gd name="T29" fmla="*/ T28 w 278"/>
                  <a:gd name="T30" fmla="+- 0 7560 7557"/>
                  <a:gd name="T31" fmla="*/ 7560 h 8"/>
                  <a:gd name="T32" fmla="+- 0 6257 5979"/>
                  <a:gd name="T33" fmla="*/ T32 w 278"/>
                  <a:gd name="T34" fmla="+- 0 7557 7557"/>
                  <a:gd name="T35" fmla="*/ 7557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5"/>
                    </a:lnTo>
                    <a:lnTo>
                      <a:pt x="104" y="7"/>
                    </a:lnTo>
                    <a:lnTo>
                      <a:pt x="139" y="7"/>
                    </a:lnTo>
                    <a:lnTo>
                      <a:pt x="174" y="7"/>
                    </a:lnTo>
                    <a:lnTo>
                      <a:pt x="209" y="5"/>
                    </a:lnTo>
                    <a:lnTo>
                      <a:pt x="243" y="3"/>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79" name="Picture 78" descr="Another image of the model similar to the one described on page 13, but only the Internal section on the left side of the equilateral triangle is visible. The wording for the other 3 groups is not visible. In the Internal section it says: Attract &amp; Retain People. Recruitment &amp; Development. Benefits. Compensation. Lear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 y="1328"/>
                <a:ext cx="9718"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3094966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47087"/>
            <a:ext cx="8520600" cy="4380971"/>
          </a:xfrm>
        </p:spPr>
        <p:txBody>
          <a:bodyPr/>
          <a:lstStyle/>
          <a:p>
            <a:pPr>
              <a:spcAft>
                <a:spcPts val="2400"/>
              </a:spcAft>
            </a:pPr>
            <a:r>
              <a:rPr lang="en-US" sz="2200" i="1" dirty="0"/>
              <a:t>Action: Educate leaders and employees so they have </a:t>
            </a:r>
            <a:br>
              <a:rPr lang="en-US" sz="2200" i="1" dirty="0"/>
            </a:br>
            <a:r>
              <a:rPr lang="en-US" sz="2200" i="1" dirty="0"/>
              <a:t>a high level of </a:t>
            </a:r>
            <a:r>
              <a:rPr lang="en-US" sz="2200" i="1" dirty="0" err="1"/>
              <a:t>D&amp;I</a:t>
            </a:r>
            <a:r>
              <a:rPr lang="en-US" sz="2200" i="1" dirty="0"/>
              <a:t> competence.</a:t>
            </a:r>
          </a:p>
          <a:p>
            <a:pPr algn="l">
              <a:spcAft>
                <a:spcPts val="2400"/>
              </a:spcAft>
            </a:pPr>
            <a:r>
              <a:rPr lang="en-US" sz="2000" dirty="0"/>
              <a:t>☐ </a:t>
            </a:r>
            <a:r>
              <a:rPr lang="en-US" sz="2000" b="1" dirty="0"/>
              <a:t>7.1 </a:t>
            </a:r>
            <a:r>
              <a:rPr lang="en-US" sz="2000" dirty="0" err="1"/>
              <a:t>D&amp;I</a:t>
            </a:r>
            <a:r>
              <a:rPr lang="en-US" sz="2000" dirty="0"/>
              <a:t> is integrated into all learning and advances the organization’s strategy.</a:t>
            </a:r>
          </a:p>
          <a:p>
            <a:pPr lvl="0" algn="l"/>
            <a:r>
              <a:rPr lang="en-US" sz="2000" dirty="0"/>
              <a:t>☐ </a:t>
            </a:r>
            <a:r>
              <a:rPr lang="en-US" sz="2000" b="1" dirty="0"/>
              <a:t>7.4 </a:t>
            </a:r>
            <a:r>
              <a:rPr lang="en-US" sz="2000" dirty="0"/>
              <a:t>Challenging and sometimes controversial issues such as racism, sexism, ageism, classism, heterosexism, religious bias, stereotype threat, and unconscious bias are effectively addressed with sensitivity, fairness, conviction, and compassion.</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7:  </a:t>
            </a:r>
            <a:r>
              <a:rPr lang="en-US" sz="3200" b="1" dirty="0" err="1"/>
              <a:t>D&amp;I</a:t>
            </a:r>
            <a:r>
              <a:rPr lang="en-US" sz="3200" b="1" dirty="0"/>
              <a:t> Learning and Education</a:t>
            </a:r>
            <a:endParaRPr lang="en-US" sz="3600" dirty="0"/>
          </a:p>
        </p:txBody>
      </p:sp>
      <p:grpSp>
        <p:nvGrpSpPr>
          <p:cNvPr id="64" name="Group 63"/>
          <p:cNvGrpSpPr>
            <a:grpSpLocks/>
          </p:cNvGrpSpPr>
          <p:nvPr/>
        </p:nvGrpSpPr>
        <p:grpSpPr bwMode="auto">
          <a:xfrm>
            <a:off x="7738408" y="5220327"/>
            <a:ext cx="1251618" cy="1043437"/>
            <a:chOff x="1185" y="1328"/>
            <a:chExt cx="9869" cy="7672"/>
          </a:xfrm>
        </p:grpSpPr>
        <p:grpSp>
          <p:nvGrpSpPr>
            <p:cNvPr id="65" name="Group 64"/>
            <p:cNvGrpSpPr>
              <a:grpSpLocks/>
            </p:cNvGrpSpPr>
            <p:nvPr/>
          </p:nvGrpSpPr>
          <p:grpSpPr bwMode="auto">
            <a:xfrm>
              <a:off x="1185" y="1339"/>
              <a:ext cx="9869" cy="7554"/>
              <a:chOff x="1185" y="1339"/>
              <a:chExt cx="9869" cy="7554"/>
            </a:xfrm>
          </p:grpSpPr>
          <p:sp>
            <p:nvSpPr>
              <p:cNvPr id="91" name="Freeform 90"/>
              <p:cNvSpPr>
                <a:spLocks/>
              </p:cNvSpPr>
              <p:nvPr/>
            </p:nvSpPr>
            <p:spPr bwMode="auto">
              <a:xfrm>
                <a:off x="1185" y="1339"/>
                <a:ext cx="9869" cy="7554"/>
              </a:xfrm>
              <a:custGeom>
                <a:avLst/>
                <a:gdLst>
                  <a:gd name="T0" fmla="+- 0 6160 1185"/>
                  <a:gd name="T1" fmla="*/ T0 w 9869"/>
                  <a:gd name="T2" fmla="+- 0 1339 1339"/>
                  <a:gd name="T3" fmla="*/ 1339 h 7554"/>
                  <a:gd name="T4" fmla="+- 0 6095 1185"/>
                  <a:gd name="T5" fmla="*/ T4 w 9869"/>
                  <a:gd name="T6" fmla="+- 0 1364 1339"/>
                  <a:gd name="T7" fmla="*/ 1364 h 7554"/>
                  <a:gd name="T8" fmla="+- 0 6023 1185"/>
                  <a:gd name="T9" fmla="*/ T8 w 9869"/>
                  <a:gd name="T10" fmla="+- 0 1442 1339"/>
                  <a:gd name="T11" fmla="*/ 1442 h 7554"/>
                  <a:gd name="T12" fmla="+- 0 5981 1185"/>
                  <a:gd name="T13" fmla="*/ T12 w 9869"/>
                  <a:gd name="T14" fmla="+- 0 1500 1339"/>
                  <a:gd name="T15" fmla="*/ 1500 h 7554"/>
                  <a:gd name="T16" fmla="+- 0 5934 1185"/>
                  <a:gd name="T17" fmla="*/ T16 w 9869"/>
                  <a:gd name="T18" fmla="+- 0 1571 1339"/>
                  <a:gd name="T19" fmla="*/ 1571 h 7554"/>
                  <a:gd name="T20" fmla="+- 0 5882 1185"/>
                  <a:gd name="T21" fmla="*/ T20 w 9869"/>
                  <a:gd name="T22" fmla="+- 0 1654 1339"/>
                  <a:gd name="T23" fmla="*/ 1654 h 7554"/>
                  <a:gd name="T24" fmla="+- 0 5822 1185"/>
                  <a:gd name="T25" fmla="*/ T24 w 9869"/>
                  <a:gd name="T26" fmla="+- 0 1751 1339"/>
                  <a:gd name="T27" fmla="*/ 1751 h 7554"/>
                  <a:gd name="T28" fmla="+- 0 1577 1185"/>
                  <a:gd name="T29" fmla="*/ T28 w 9869"/>
                  <a:gd name="T30" fmla="+- 0 8094 1339"/>
                  <a:gd name="T31" fmla="*/ 8094 h 7554"/>
                  <a:gd name="T32" fmla="+- 0 1504 1185"/>
                  <a:gd name="T33" fmla="*/ T32 w 9869"/>
                  <a:gd name="T34" fmla="+- 0 8198 1339"/>
                  <a:gd name="T35" fmla="*/ 8198 h 7554"/>
                  <a:gd name="T36" fmla="+- 0 1439 1185"/>
                  <a:gd name="T37" fmla="*/ T36 w 9869"/>
                  <a:gd name="T38" fmla="+- 0 8292 1339"/>
                  <a:gd name="T39" fmla="*/ 8292 h 7554"/>
                  <a:gd name="T40" fmla="+- 0 1380 1185"/>
                  <a:gd name="T41" fmla="*/ T40 w 9869"/>
                  <a:gd name="T42" fmla="+- 0 8378 1339"/>
                  <a:gd name="T43" fmla="*/ 8378 h 7554"/>
                  <a:gd name="T44" fmla="+- 0 1329 1185"/>
                  <a:gd name="T45" fmla="*/ T44 w 9869"/>
                  <a:gd name="T46" fmla="+- 0 8455 1339"/>
                  <a:gd name="T47" fmla="*/ 8455 h 7554"/>
                  <a:gd name="T48" fmla="+- 0 1286 1185"/>
                  <a:gd name="T49" fmla="*/ T48 w 9869"/>
                  <a:gd name="T50" fmla="+- 0 8524 1339"/>
                  <a:gd name="T51" fmla="*/ 8524 h 7554"/>
                  <a:gd name="T52" fmla="+- 0 1250 1185"/>
                  <a:gd name="T53" fmla="*/ T52 w 9869"/>
                  <a:gd name="T54" fmla="+- 0 8585 1339"/>
                  <a:gd name="T55" fmla="*/ 8585 h 7554"/>
                  <a:gd name="T56" fmla="+- 0 1222 1185"/>
                  <a:gd name="T57" fmla="*/ T56 w 9869"/>
                  <a:gd name="T58" fmla="+- 0 8639 1339"/>
                  <a:gd name="T59" fmla="*/ 8639 h 7554"/>
                  <a:gd name="T60" fmla="+- 0 1189 1185"/>
                  <a:gd name="T61" fmla="*/ T60 w 9869"/>
                  <a:gd name="T62" fmla="+- 0 8727 1339"/>
                  <a:gd name="T63" fmla="*/ 8727 h 7554"/>
                  <a:gd name="T64" fmla="+- 0 1185 1185"/>
                  <a:gd name="T65" fmla="*/ T64 w 9869"/>
                  <a:gd name="T66" fmla="+- 0 8762 1339"/>
                  <a:gd name="T67" fmla="*/ 8762 h 7554"/>
                  <a:gd name="T68" fmla="+- 0 1189 1185"/>
                  <a:gd name="T69" fmla="*/ T68 w 9869"/>
                  <a:gd name="T70" fmla="+- 0 8792 1339"/>
                  <a:gd name="T71" fmla="*/ 8792 h 7554"/>
                  <a:gd name="T72" fmla="+- 0 1253 1185"/>
                  <a:gd name="T73" fmla="*/ T72 w 9869"/>
                  <a:gd name="T74" fmla="+- 0 8853 1339"/>
                  <a:gd name="T75" fmla="*/ 8853 h 7554"/>
                  <a:gd name="T76" fmla="+- 0 1339 1185"/>
                  <a:gd name="T77" fmla="*/ T76 w 9869"/>
                  <a:gd name="T78" fmla="+- 0 8876 1339"/>
                  <a:gd name="T79" fmla="*/ 8876 h 7554"/>
                  <a:gd name="T80" fmla="+- 0 1462 1185"/>
                  <a:gd name="T81" fmla="*/ T80 w 9869"/>
                  <a:gd name="T82" fmla="+- 0 8887 1339"/>
                  <a:gd name="T83" fmla="*/ 8887 h 7554"/>
                  <a:gd name="T84" fmla="+- 0 1538 1185"/>
                  <a:gd name="T85" fmla="*/ T84 w 9869"/>
                  <a:gd name="T86" fmla="+- 0 8890 1339"/>
                  <a:gd name="T87" fmla="*/ 8890 h 7554"/>
                  <a:gd name="T88" fmla="+- 0 1623 1185"/>
                  <a:gd name="T89" fmla="*/ T88 w 9869"/>
                  <a:gd name="T90" fmla="+- 0 8891 1339"/>
                  <a:gd name="T91" fmla="*/ 8891 h 7554"/>
                  <a:gd name="T92" fmla="+- 0 10488 1185"/>
                  <a:gd name="T93" fmla="*/ T92 w 9869"/>
                  <a:gd name="T94" fmla="+- 0 8892 1339"/>
                  <a:gd name="T95" fmla="*/ 8892 h 7554"/>
                  <a:gd name="T96" fmla="+- 0 10663 1185"/>
                  <a:gd name="T97" fmla="*/ T96 w 9869"/>
                  <a:gd name="T98" fmla="+- 0 8877 1339"/>
                  <a:gd name="T99" fmla="*/ 8877 h 7554"/>
                  <a:gd name="T100" fmla="+- 0 10738 1185"/>
                  <a:gd name="T101" fmla="*/ T100 w 9869"/>
                  <a:gd name="T102" fmla="+- 0 8869 1339"/>
                  <a:gd name="T103" fmla="*/ 8869 h 7554"/>
                  <a:gd name="T104" fmla="+- 0 10806 1185"/>
                  <a:gd name="T105" fmla="*/ T104 w 9869"/>
                  <a:gd name="T106" fmla="+- 0 8860 1339"/>
                  <a:gd name="T107" fmla="*/ 8860 h 7554"/>
                  <a:gd name="T108" fmla="+- 0 10915 1185"/>
                  <a:gd name="T109" fmla="*/ T108 w 9869"/>
                  <a:gd name="T110" fmla="+- 0 8838 1339"/>
                  <a:gd name="T111" fmla="*/ 8838 h 7554"/>
                  <a:gd name="T112" fmla="+- 0 10993 1185"/>
                  <a:gd name="T113" fmla="*/ T112 w 9869"/>
                  <a:gd name="T114" fmla="+- 0 8808 1339"/>
                  <a:gd name="T115" fmla="*/ 8808 h 7554"/>
                  <a:gd name="T116" fmla="+- 0 11039 1185"/>
                  <a:gd name="T117" fmla="*/ T116 w 9869"/>
                  <a:gd name="T118" fmla="+- 0 8764 1339"/>
                  <a:gd name="T119" fmla="*/ 8764 h 7554"/>
                  <a:gd name="T120" fmla="+- 0 11054 1185"/>
                  <a:gd name="T121" fmla="*/ T120 w 9869"/>
                  <a:gd name="T122" fmla="+- 0 8703 1339"/>
                  <a:gd name="T123" fmla="*/ 8703 h 7554"/>
                  <a:gd name="T124" fmla="+- 0 11049 1185"/>
                  <a:gd name="T125" fmla="*/ T124 w 9869"/>
                  <a:gd name="T126" fmla="+- 0 8666 1339"/>
                  <a:gd name="T127" fmla="*/ 8666 h 7554"/>
                  <a:gd name="T128" fmla="+- 0 11017 1185"/>
                  <a:gd name="T129" fmla="*/ T128 w 9869"/>
                  <a:gd name="T130" fmla="+- 0 8572 1339"/>
                  <a:gd name="T131" fmla="*/ 8572 h 7554"/>
                  <a:gd name="T132" fmla="+- 0 10990 1185"/>
                  <a:gd name="T133" fmla="*/ T132 w 9869"/>
                  <a:gd name="T134" fmla="+- 0 8515 1339"/>
                  <a:gd name="T135" fmla="*/ 8515 h 7554"/>
                  <a:gd name="T136" fmla="+- 0 10955 1185"/>
                  <a:gd name="T137" fmla="*/ T136 w 9869"/>
                  <a:gd name="T138" fmla="+- 0 8451 1339"/>
                  <a:gd name="T139" fmla="*/ 8451 h 7554"/>
                  <a:gd name="T140" fmla="+- 0 10913 1185"/>
                  <a:gd name="T141" fmla="*/ T140 w 9869"/>
                  <a:gd name="T142" fmla="+- 0 8380 1339"/>
                  <a:gd name="T143" fmla="*/ 8380 h 7554"/>
                  <a:gd name="T144" fmla="+- 0 10863 1185"/>
                  <a:gd name="T145" fmla="*/ T144 w 9869"/>
                  <a:gd name="T146" fmla="+- 0 8300 1339"/>
                  <a:gd name="T147" fmla="*/ 8300 h 7554"/>
                  <a:gd name="T148" fmla="+- 0 10805 1185"/>
                  <a:gd name="T149" fmla="*/ T148 w 9869"/>
                  <a:gd name="T150" fmla="+- 0 8212 1339"/>
                  <a:gd name="T151" fmla="*/ 8212 h 7554"/>
                  <a:gd name="T152" fmla="+- 0 10741 1185"/>
                  <a:gd name="T153" fmla="*/ T152 w 9869"/>
                  <a:gd name="T154" fmla="+- 0 8114 1339"/>
                  <a:gd name="T155" fmla="*/ 8114 h 7554"/>
                  <a:gd name="T156" fmla="+- 0 6498 1185"/>
                  <a:gd name="T157" fmla="*/ T156 w 9869"/>
                  <a:gd name="T158" fmla="+- 0 1751 1339"/>
                  <a:gd name="T159" fmla="*/ 1751 h 7554"/>
                  <a:gd name="T160" fmla="+- 0 6438 1185"/>
                  <a:gd name="T161" fmla="*/ T160 w 9869"/>
                  <a:gd name="T162" fmla="+- 0 1654 1339"/>
                  <a:gd name="T163" fmla="*/ 1654 h 7554"/>
                  <a:gd name="T164" fmla="+- 0 6385 1185"/>
                  <a:gd name="T165" fmla="*/ T164 w 9869"/>
                  <a:gd name="T166" fmla="+- 0 1571 1339"/>
                  <a:gd name="T167" fmla="*/ 1571 h 7554"/>
                  <a:gd name="T168" fmla="+- 0 6339 1185"/>
                  <a:gd name="T169" fmla="*/ T168 w 9869"/>
                  <a:gd name="T170" fmla="+- 0 1500 1339"/>
                  <a:gd name="T171" fmla="*/ 1500 h 7554"/>
                  <a:gd name="T172" fmla="+- 0 6297 1185"/>
                  <a:gd name="T173" fmla="*/ T172 w 9869"/>
                  <a:gd name="T174" fmla="+- 0 1442 1339"/>
                  <a:gd name="T175" fmla="*/ 1442 h 7554"/>
                  <a:gd name="T176" fmla="+- 0 6224 1185"/>
                  <a:gd name="T177" fmla="*/ T176 w 9869"/>
                  <a:gd name="T178" fmla="+- 0 1364 1339"/>
                  <a:gd name="T179" fmla="*/ 1364 h 7554"/>
                  <a:gd name="T180" fmla="+- 0 6192 1185"/>
                  <a:gd name="T181" fmla="*/ T180 w 9869"/>
                  <a:gd name="T182" fmla="+- 0 1345 1339"/>
                  <a:gd name="T183" fmla="*/ 1345 h 7554"/>
                  <a:gd name="T184" fmla="+- 0 6160 1185"/>
                  <a:gd name="T185" fmla="*/ T184 w 9869"/>
                  <a:gd name="T186" fmla="+- 0 1339 1339"/>
                  <a:gd name="T187" fmla="*/ 1339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5"/>
                    </a:lnTo>
                    <a:lnTo>
                      <a:pt x="4838" y="103"/>
                    </a:lnTo>
                    <a:lnTo>
                      <a:pt x="4796" y="161"/>
                    </a:lnTo>
                    <a:lnTo>
                      <a:pt x="4749" y="232"/>
                    </a:lnTo>
                    <a:lnTo>
                      <a:pt x="4697" y="315"/>
                    </a:lnTo>
                    <a:lnTo>
                      <a:pt x="4637" y="412"/>
                    </a:lnTo>
                    <a:lnTo>
                      <a:pt x="392" y="6755"/>
                    </a:lnTo>
                    <a:lnTo>
                      <a:pt x="319" y="6859"/>
                    </a:lnTo>
                    <a:lnTo>
                      <a:pt x="254" y="6953"/>
                    </a:lnTo>
                    <a:lnTo>
                      <a:pt x="195" y="7039"/>
                    </a:lnTo>
                    <a:lnTo>
                      <a:pt x="144" y="7116"/>
                    </a:lnTo>
                    <a:lnTo>
                      <a:pt x="101" y="7185"/>
                    </a:lnTo>
                    <a:lnTo>
                      <a:pt x="65" y="7246"/>
                    </a:lnTo>
                    <a:lnTo>
                      <a:pt x="37" y="7300"/>
                    </a:lnTo>
                    <a:lnTo>
                      <a:pt x="4" y="7388"/>
                    </a:lnTo>
                    <a:lnTo>
                      <a:pt x="0" y="7423"/>
                    </a:lnTo>
                    <a:lnTo>
                      <a:pt x="4" y="7453"/>
                    </a:lnTo>
                    <a:lnTo>
                      <a:pt x="68" y="7514"/>
                    </a:lnTo>
                    <a:lnTo>
                      <a:pt x="154" y="7537"/>
                    </a:lnTo>
                    <a:lnTo>
                      <a:pt x="277" y="7548"/>
                    </a:lnTo>
                    <a:lnTo>
                      <a:pt x="353" y="7551"/>
                    </a:lnTo>
                    <a:lnTo>
                      <a:pt x="438" y="7552"/>
                    </a:lnTo>
                    <a:lnTo>
                      <a:pt x="9303" y="7553"/>
                    </a:lnTo>
                    <a:lnTo>
                      <a:pt x="9478" y="7538"/>
                    </a:lnTo>
                    <a:lnTo>
                      <a:pt x="9553" y="7530"/>
                    </a:lnTo>
                    <a:lnTo>
                      <a:pt x="9621" y="7521"/>
                    </a:lnTo>
                    <a:lnTo>
                      <a:pt x="9730" y="7499"/>
                    </a:lnTo>
                    <a:lnTo>
                      <a:pt x="9808" y="7469"/>
                    </a:lnTo>
                    <a:lnTo>
                      <a:pt x="9854" y="7425"/>
                    </a:lnTo>
                    <a:lnTo>
                      <a:pt x="9869" y="7364"/>
                    </a:lnTo>
                    <a:lnTo>
                      <a:pt x="9864" y="7327"/>
                    </a:lnTo>
                    <a:lnTo>
                      <a:pt x="9832" y="7233"/>
                    </a:lnTo>
                    <a:lnTo>
                      <a:pt x="9805" y="7176"/>
                    </a:lnTo>
                    <a:lnTo>
                      <a:pt x="9770" y="7112"/>
                    </a:lnTo>
                    <a:lnTo>
                      <a:pt x="9728" y="7041"/>
                    </a:lnTo>
                    <a:lnTo>
                      <a:pt x="9678" y="6961"/>
                    </a:lnTo>
                    <a:lnTo>
                      <a:pt x="9620" y="6873"/>
                    </a:lnTo>
                    <a:lnTo>
                      <a:pt x="9556" y="6775"/>
                    </a:lnTo>
                    <a:lnTo>
                      <a:pt x="5313" y="412"/>
                    </a:lnTo>
                    <a:lnTo>
                      <a:pt x="5253" y="315"/>
                    </a:lnTo>
                    <a:lnTo>
                      <a:pt x="5200" y="232"/>
                    </a:lnTo>
                    <a:lnTo>
                      <a:pt x="5154" y="161"/>
                    </a:lnTo>
                    <a:lnTo>
                      <a:pt x="5112" y="103"/>
                    </a:lnTo>
                    <a:lnTo>
                      <a:pt x="5039" y="25"/>
                    </a:lnTo>
                    <a:lnTo>
                      <a:pt x="5007" y="6"/>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6" name="Group 65"/>
            <p:cNvGrpSpPr>
              <a:grpSpLocks/>
            </p:cNvGrpSpPr>
            <p:nvPr/>
          </p:nvGrpSpPr>
          <p:grpSpPr bwMode="auto">
            <a:xfrm>
              <a:off x="1185" y="1339"/>
              <a:ext cx="9869" cy="7554"/>
              <a:chOff x="1185" y="1339"/>
              <a:chExt cx="9869" cy="7554"/>
            </a:xfrm>
          </p:grpSpPr>
          <p:sp>
            <p:nvSpPr>
              <p:cNvPr id="90" name="Freeform 89"/>
              <p:cNvSpPr>
                <a:spLocks/>
              </p:cNvSpPr>
              <p:nvPr/>
            </p:nvSpPr>
            <p:spPr bwMode="auto">
              <a:xfrm>
                <a:off x="1185" y="1339"/>
                <a:ext cx="9869" cy="7554"/>
              </a:xfrm>
              <a:custGeom>
                <a:avLst/>
                <a:gdLst>
                  <a:gd name="T0" fmla="+- 0 1504 1185"/>
                  <a:gd name="T1" fmla="*/ T0 w 9869"/>
                  <a:gd name="T2" fmla="+- 0 8198 1339"/>
                  <a:gd name="T3" fmla="*/ 8198 h 7554"/>
                  <a:gd name="T4" fmla="+- 0 1329 1185"/>
                  <a:gd name="T5" fmla="*/ T4 w 9869"/>
                  <a:gd name="T6" fmla="+- 0 8455 1339"/>
                  <a:gd name="T7" fmla="*/ 8455 h 7554"/>
                  <a:gd name="T8" fmla="+- 0 1222 1185"/>
                  <a:gd name="T9" fmla="*/ T8 w 9869"/>
                  <a:gd name="T10" fmla="+- 0 8639 1339"/>
                  <a:gd name="T11" fmla="*/ 8639 h 7554"/>
                  <a:gd name="T12" fmla="+- 0 1189 1185"/>
                  <a:gd name="T13" fmla="*/ T12 w 9869"/>
                  <a:gd name="T14" fmla="+- 0 8792 1339"/>
                  <a:gd name="T15" fmla="*/ 8792 h 7554"/>
                  <a:gd name="T16" fmla="+- 0 1462 1185"/>
                  <a:gd name="T17" fmla="*/ T16 w 9869"/>
                  <a:gd name="T18" fmla="+- 0 8887 1339"/>
                  <a:gd name="T19" fmla="*/ 8887 h 7554"/>
                  <a:gd name="T20" fmla="+- 0 1718 1185"/>
                  <a:gd name="T21" fmla="*/ T20 w 9869"/>
                  <a:gd name="T22" fmla="+- 0 8892 1339"/>
                  <a:gd name="T23" fmla="*/ 8892 h 7554"/>
                  <a:gd name="T24" fmla="+- 0 10579 1185"/>
                  <a:gd name="T25" fmla="*/ T24 w 9869"/>
                  <a:gd name="T26" fmla="+- 0 8884 1339"/>
                  <a:gd name="T27" fmla="*/ 8884 h 7554"/>
                  <a:gd name="T28" fmla="+- 0 10806 1185"/>
                  <a:gd name="T29" fmla="*/ T28 w 9869"/>
                  <a:gd name="T30" fmla="+- 0 8860 1339"/>
                  <a:gd name="T31" fmla="*/ 8860 h 7554"/>
                  <a:gd name="T32" fmla="+- 0 11039 1185"/>
                  <a:gd name="T33" fmla="*/ T32 w 9869"/>
                  <a:gd name="T34" fmla="+- 0 8764 1339"/>
                  <a:gd name="T35" fmla="*/ 8764 h 7554"/>
                  <a:gd name="T36" fmla="+- 0 11017 1185"/>
                  <a:gd name="T37" fmla="*/ T36 w 9869"/>
                  <a:gd name="T38" fmla="+- 0 8572 1339"/>
                  <a:gd name="T39" fmla="*/ 8572 h 7554"/>
                  <a:gd name="T40" fmla="+- 0 10913 1185"/>
                  <a:gd name="T41" fmla="*/ T40 w 9869"/>
                  <a:gd name="T42" fmla="+- 0 8380 1339"/>
                  <a:gd name="T43" fmla="*/ 8380 h 7554"/>
                  <a:gd name="T44" fmla="+- 0 10741 1185"/>
                  <a:gd name="T45" fmla="*/ T44 w 9869"/>
                  <a:gd name="T46" fmla="+- 0 8114 1339"/>
                  <a:gd name="T47" fmla="*/ 8114 h 7554"/>
                  <a:gd name="T48" fmla="+- 0 10568 1185"/>
                  <a:gd name="T49" fmla="*/ T48 w 9869"/>
                  <a:gd name="T50" fmla="+- 0 7857 1339"/>
                  <a:gd name="T51" fmla="*/ 7857 h 7554"/>
                  <a:gd name="T52" fmla="+- 0 10431 1185"/>
                  <a:gd name="T53" fmla="*/ T52 w 9869"/>
                  <a:gd name="T54" fmla="+- 0 7653 1339"/>
                  <a:gd name="T55" fmla="*/ 7653 h 7554"/>
                  <a:gd name="T56" fmla="+- 0 10291 1185"/>
                  <a:gd name="T57" fmla="*/ T56 w 9869"/>
                  <a:gd name="T58" fmla="+- 0 7444 1339"/>
                  <a:gd name="T59" fmla="*/ 7444 h 7554"/>
                  <a:gd name="T60" fmla="+- 0 10170 1185"/>
                  <a:gd name="T61" fmla="*/ T60 w 9869"/>
                  <a:gd name="T62" fmla="+- 0 7262 1339"/>
                  <a:gd name="T63" fmla="*/ 7262 h 7554"/>
                  <a:gd name="T64" fmla="+- 0 10036 1185"/>
                  <a:gd name="T65" fmla="*/ T64 w 9869"/>
                  <a:gd name="T66" fmla="+- 0 7062 1339"/>
                  <a:gd name="T67" fmla="*/ 7062 h 7554"/>
                  <a:gd name="T68" fmla="+- 0 9891 1185"/>
                  <a:gd name="T69" fmla="*/ T68 w 9869"/>
                  <a:gd name="T70" fmla="+- 0 6845 1339"/>
                  <a:gd name="T71" fmla="*/ 6845 h 7554"/>
                  <a:gd name="T72" fmla="+- 0 9736 1185"/>
                  <a:gd name="T73" fmla="*/ T72 w 9869"/>
                  <a:gd name="T74" fmla="+- 0 6613 1339"/>
                  <a:gd name="T75" fmla="*/ 6613 h 7554"/>
                  <a:gd name="T76" fmla="+- 0 9573 1185"/>
                  <a:gd name="T77" fmla="*/ T76 w 9869"/>
                  <a:gd name="T78" fmla="+- 0 6369 1339"/>
                  <a:gd name="T79" fmla="*/ 6369 h 7554"/>
                  <a:gd name="T80" fmla="+- 0 9403 1185"/>
                  <a:gd name="T81" fmla="*/ T80 w 9869"/>
                  <a:gd name="T82" fmla="+- 0 6114 1339"/>
                  <a:gd name="T83" fmla="*/ 6114 h 7554"/>
                  <a:gd name="T84" fmla="+- 0 9227 1185"/>
                  <a:gd name="T85" fmla="*/ T84 w 9869"/>
                  <a:gd name="T86" fmla="+- 0 5850 1339"/>
                  <a:gd name="T87" fmla="*/ 5850 h 7554"/>
                  <a:gd name="T88" fmla="+- 0 9047 1185"/>
                  <a:gd name="T89" fmla="*/ T88 w 9869"/>
                  <a:gd name="T90" fmla="+- 0 5579 1339"/>
                  <a:gd name="T91" fmla="*/ 5579 h 7554"/>
                  <a:gd name="T92" fmla="+- 0 8863 1185"/>
                  <a:gd name="T93" fmla="*/ T92 w 9869"/>
                  <a:gd name="T94" fmla="+- 0 5304 1339"/>
                  <a:gd name="T95" fmla="*/ 5304 h 7554"/>
                  <a:gd name="T96" fmla="+- 0 8678 1185"/>
                  <a:gd name="T97" fmla="*/ T96 w 9869"/>
                  <a:gd name="T98" fmla="+- 0 5025 1339"/>
                  <a:gd name="T99" fmla="*/ 5025 h 7554"/>
                  <a:gd name="T100" fmla="+- 0 8491 1185"/>
                  <a:gd name="T101" fmla="*/ T100 w 9869"/>
                  <a:gd name="T102" fmla="+- 0 4746 1339"/>
                  <a:gd name="T103" fmla="*/ 4746 h 7554"/>
                  <a:gd name="T104" fmla="+- 0 8306 1185"/>
                  <a:gd name="T105" fmla="*/ T104 w 9869"/>
                  <a:gd name="T106" fmla="+- 0 4467 1339"/>
                  <a:gd name="T107" fmla="*/ 4467 h 7554"/>
                  <a:gd name="T108" fmla="+- 0 8122 1185"/>
                  <a:gd name="T109" fmla="*/ T108 w 9869"/>
                  <a:gd name="T110" fmla="+- 0 4192 1339"/>
                  <a:gd name="T111" fmla="*/ 4192 h 7554"/>
                  <a:gd name="T112" fmla="+- 0 7942 1185"/>
                  <a:gd name="T113" fmla="*/ T112 w 9869"/>
                  <a:gd name="T114" fmla="+- 0 3921 1339"/>
                  <a:gd name="T115" fmla="*/ 3921 h 7554"/>
                  <a:gd name="T116" fmla="+- 0 7767 1185"/>
                  <a:gd name="T117" fmla="*/ T116 w 9869"/>
                  <a:gd name="T118" fmla="+- 0 3658 1339"/>
                  <a:gd name="T119" fmla="*/ 3658 h 7554"/>
                  <a:gd name="T120" fmla="+- 0 7597 1185"/>
                  <a:gd name="T121" fmla="*/ T120 w 9869"/>
                  <a:gd name="T122" fmla="+- 0 3403 1339"/>
                  <a:gd name="T123" fmla="*/ 3403 h 7554"/>
                  <a:gd name="T124" fmla="+- 0 7435 1185"/>
                  <a:gd name="T125" fmla="*/ T124 w 9869"/>
                  <a:gd name="T126" fmla="+- 0 3160 1339"/>
                  <a:gd name="T127" fmla="*/ 3160 h 7554"/>
                  <a:gd name="T128" fmla="+- 0 7281 1185"/>
                  <a:gd name="T129" fmla="*/ T128 w 9869"/>
                  <a:gd name="T130" fmla="+- 0 2929 1339"/>
                  <a:gd name="T131" fmla="*/ 2929 h 7554"/>
                  <a:gd name="T132" fmla="+- 0 7138 1185"/>
                  <a:gd name="T133" fmla="*/ T132 w 9869"/>
                  <a:gd name="T134" fmla="+- 0 2713 1339"/>
                  <a:gd name="T135" fmla="*/ 2713 h 7554"/>
                  <a:gd name="T136" fmla="+- 0 7005 1185"/>
                  <a:gd name="T137" fmla="*/ T136 w 9869"/>
                  <a:gd name="T138" fmla="+- 0 2513 1339"/>
                  <a:gd name="T139" fmla="*/ 2513 h 7554"/>
                  <a:gd name="T140" fmla="+- 0 6885 1185"/>
                  <a:gd name="T141" fmla="*/ T140 w 9869"/>
                  <a:gd name="T142" fmla="+- 0 2333 1339"/>
                  <a:gd name="T143" fmla="*/ 2333 h 7554"/>
                  <a:gd name="T144" fmla="+- 0 6778 1185"/>
                  <a:gd name="T145" fmla="*/ T144 w 9869"/>
                  <a:gd name="T146" fmla="+- 0 2173 1339"/>
                  <a:gd name="T147" fmla="*/ 2173 h 7554"/>
                  <a:gd name="T148" fmla="+- 0 6612 1185"/>
                  <a:gd name="T149" fmla="*/ T148 w 9869"/>
                  <a:gd name="T150" fmla="+- 0 1923 1339"/>
                  <a:gd name="T151" fmla="*/ 1923 h 7554"/>
                  <a:gd name="T152" fmla="+- 0 6438 1185"/>
                  <a:gd name="T153" fmla="*/ T152 w 9869"/>
                  <a:gd name="T154" fmla="+- 0 1654 1339"/>
                  <a:gd name="T155" fmla="*/ 1654 h 7554"/>
                  <a:gd name="T156" fmla="+- 0 6297 1185"/>
                  <a:gd name="T157" fmla="*/ T156 w 9869"/>
                  <a:gd name="T158" fmla="+- 0 1442 1339"/>
                  <a:gd name="T159" fmla="*/ 1442 h 7554"/>
                  <a:gd name="T160" fmla="+- 0 6128 1185"/>
                  <a:gd name="T161" fmla="*/ T160 w 9869"/>
                  <a:gd name="T162" fmla="+- 0 1345 1339"/>
                  <a:gd name="T163" fmla="*/ 1345 h 7554"/>
                  <a:gd name="T164" fmla="+- 0 5934 1185"/>
                  <a:gd name="T165" fmla="*/ T164 w 9869"/>
                  <a:gd name="T166" fmla="+- 0 1571 1339"/>
                  <a:gd name="T167" fmla="*/ 1571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2"/>
                    </a:moveTo>
                    <a:lnTo>
                      <a:pt x="392" y="6755"/>
                    </a:lnTo>
                    <a:lnTo>
                      <a:pt x="319" y="6859"/>
                    </a:lnTo>
                    <a:lnTo>
                      <a:pt x="254" y="6953"/>
                    </a:lnTo>
                    <a:lnTo>
                      <a:pt x="195" y="7039"/>
                    </a:lnTo>
                    <a:lnTo>
                      <a:pt x="144" y="7116"/>
                    </a:lnTo>
                    <a:lnTo>
                      <a:pt x="101" y="7185"/>
                    </a:lnTo>
                    <a:lnTo>
                      <a:pt x="65" y="7246"/>
                    </a:lnTo>
                    <a:lnTo>
                      <a:pt x="37" y="7300"/>
                    </a:lnTo>
                    <a:lnTo>
                      <a:pt x="4" y="7388"/>
                    </a:lnTo>
                    <a:lnTo>
                      <a:pt x="0" y="7423"/>
                    </a:lnTo>
                    <a:lnTo>
                      <a:pt x="4" y="7453"/>
                    </a:lnTo>
                    <a:lnTo>
                      <a:pt x="68" y="7514"/>
                    </a:lnTo>
                    <a:lnTo>
                      <a:pt x="154" y="7537"/>
                    </a:lnTo>
                    <a:lnTo>
                      <a:pt x="277" y="7548"/>
                    </a:lnTo>
                    <a:lnTo>
                      <a:pt x="353" y="7551"/>
                    </a:lnTo>
                    <a:lnTo>
                      <a:pt x="438" y="7552"/>
                    </a:lnTo>
                    <a:lnTo>
                      <a:pt x="533" y="7553"/>
                    </a:lnTo>
                    <a:lnTo>
                      <a:pt x="637" y="7553"/>
                    </a:lnTo>
                    <a:lnTo>
                      <a:pt x="9303" y="7553"/>
                    </a:lnTo>
                    <a:lnTo>
                      <a:pt x="9394" y="7545"/>
                    </a:lnTo>
                    <a:lnTo>
                      <a:pt x="9478" y="7538"/>
                    </a:lnTo>
                    <a:lnTo>
                      <a:pt x="9553" y="7530"/>
                    </a:lnTo>
                    <a:lnTo>
                      <a:pt x="9621" y="7521"/>
                    </a:lnTo>
                    <a:lnTo>
                      <a:pt x="9730" y="7499"/>
                    </a:lnTo>
                    <a:lnTo>
                      <a:pt x="9808" y="7469"/>
                    </a:lnTo>
                    <a:lnTo>
                      <a:pt x="9854" y="7425"/>
                    </a:lnTo>
                    <a:lnTo>
                      <a:pt x="9869" y="7364"/>
                    </a:lnTo>
                    <a:lnTo>
                      <a:pt x="9864" y="7327"/>
                    </a:lnTo>
                    <a:lnTo>
                      <a:pt x="9832" y="7233"/>
                    </a:lnTo>
                    <a:lnTo>
                      <a:pt x="9805" y="7176"/>
                    </a:lnTo>
                    <a:lnTo>
                      <a:pt x="9770" y="7112"/>
                    </a:lnTo>
                    <a:lnTo>
                      <a:pt x="9728" y="7041"/>
                    </a:lnTo>
                    <a:lnTo>
                      <a:pt x="9678" y="6961"/>
                    </a:lnTo>
                    <a:lnTo>
                      <a:pt x="9620" y="6873"/>
                    </a:lnTo>
                    <a:lnTo>
                      <a:pt x="9556" y="6775"/>
                    </a:lnTo>
                    <a:lnTo>
                      <a:pt x="9484" y="6668"/>
                    </a:lnTo>
                    <a:lnTo>
                      <a:pt x="9405" y="6550"/>
                    </a:lnTo>
                    <a:lnTo>
                      <a:pt x="9383" y="6518"/>
                    </a:lnTo>
                    <a:lnTo>
                      <a:pt x="9360" y="6483"/>
                    </a:lnTo>
                    <a:lnTo>
                      <a:pt x="9307" y="6404"/>
                    </a:lnTo>
                    <a:lnTo>
                      <a:pt x="9246" y="6314"/>
                    </a:lnTo>
                    <a:lnTo>
                      <a:pt x="9179" y="6214"/>
                    </a:lnTo>
                    <a:lnTo>
                      <a:pt x="9144" y="6161"/>
                    </a:lnTo>
                    <a:lnTo>
                      <a:pt x="9106" y="6105"/>
                    </a:lnTo>
                    <a:lnTo>
                      <a:pt x="9067" y="6046"/>
                    </a:lnTo>
                    <a:lnTo>
                      <a:pt x="9026" y="5986"/>
                    </a:lnTo>
                    <a:lnTo>
                      <a:pt x="8985" y="5923"/>
                    </a:lnTo>
                    <a:lnTo>
                      <a:pt x="8941" y="5858"/>
                    </a:lnTo>
                    <a:lnTo>
                      <a:pt x="8897" y="5791"/>
                    </a:lnTo>
                    <a:lnTo>
                      <a:pt x="8851" y="5723"/>
                    </a:lnTo>
                    <a:lnTo>
                      <a:pt x="8804" y="5652"/>
                    </a:lnTo>
                    <a:lnTo>
                      <a:pt x="8755" y="5580"/>
                    </a:lnTo>
                    <a:lnTo>
                      <a:pt x="8706" y="5506"/>
                    </a:lnTo>
                    <a:lnTo>
                      <a:pt x="8655" y="5430"/>
                    </a:lnTo>
                    <a:lnTo>
                      <a:pt x="8604" y="5353"/>
                    </a:lnTo>
                    <a:lnTo>
                      <a:pt x="8551" y="5274"/>
                    </a:lnTo>
                    <a:lnTo>
                      <a:pt x="8498" y="5194"/>
                    </a:lnTo>
                    <a:lnTo>
                      <a:pt x="8444" y="5113"/>
                    </a:lnTo>
                    <a:lnTo>
                      <a:pt x="8388" y="5030"/>
                    </a:lnTo>
                    <a:lnTo>
                      <a:pt x="8332" y="4946"/>
                    </a:lnTo>
                    <a:lnTo>
                      <a:pt x="8276" y="4861"/>
                    </a:lnTo>
                    <a:lnTo>
                      <a:pt x="8218" y="4775"/>
                    </a:lnTo>
                    <a:lnTo>
                      <a:pt x="8160" y="4688"/>
                    </a:lnTo>
                    <a:lnTo>
                      <a:pt x="8101" y="4600"/>
                    </a:lnTo>
                    <a:lnTo>
                      <a:pt x="8042" y="4511"/>
                    </a:lnTo>
                    <a:lnTo>
                      <a:pt x="7982" y="4421"/>
                    </a:lnTo>
                    <a:lnTo>
                      <a:pt x="7922" y="4331"/>
                    </a:lnTo>
                    <a:lnTo>
                      <a:pt x="7862" y="4240"/>
                    </a:lnTo>
                    <a:lnTo>
                      <a:pt x="7801" y="4149"/>
                    </a:lnTo>
                    <a:lnTo>
                      <a:pt x="7740" y="4057"/>
                    </a:lnTo>
                    <a:lnTo>
                      <a:pt x="7678" y="3965"/>
                    </a:lnTo>
                    <a:lnTo>
                      <a:pt x="7616" y="3872"/>
                    </a:lnTo>
                    <a:lnTo>
                      <a:pt x="7554" y="3779"/>
                    </a:lnTo>
                    <a:lnTo>
                      <a:pt x="7493" y="3686"/>
                    </a:lnTo>
                    <a:lnTo>
                      <a:pt x="7430" y="3593"/>
                    </a:lnTo>
                    <a:lnTo>
                      <a:pt x="7368" y="3500"/>
                    </a:lnTo>
                    <a:lnTo>
                      <a:pt x="7306" y="3407"/>
                    </a:lnTo>
                    <a:lnTo>
                      <a:pt x="7244" y="3314"/>
                    </a:lnTo>
                    <a:lnTo>
                      <a:pt x="7183" y="3221"/>
                    </a:lnTo>
                    <a:lnTo>
                      <a:pt x="7121" y="3128"/>
                    </a:lnTo>
                    <a:lnTo>
                      <a:pt x="7059" y="3036"/>
                    </a:lnTo>
                    <a:lnTo>
                      <a:pt x="6998" y="2944"/>
                    </a:lnTo>
                    <a:lnTo>
                      <a:pt x="6937" y="2853"/>
                    </a:lnTo>
                    <a:lnTo>
                      <a:pt x="6877" y="2762"/>
                    </a:lnTo>
                    <a:lnTo>
                      <a:pt x="6817" y="2672"/>
                    </a:lnTo>
                    <a:lnTo>
                      <a:pt x="6757" y="2582"/>
                    </a:lnTo>
                    <a:lnTo>
                      <a:pt x="6698" y="2494"/>
                    </a:lnTo>
                    <a:lnTo>
                      <a:pt x="6640" y="2406"/>
                    </a:lnTo>
                    <a:lnTo>
                      <a:pt x="6582" y="2319"/>
                    </a:lnTo>
                    <a:lnTo>
                      <a:pt x="6525" y="2233"/>
                    </a:lnTo>
                    <a:lnTo>
                      <a:pt x="6468" y="2148"/>
                    </a:lnTo>
                    <a:lnTo>
                      <a:pt x="6412" y="2064"/>
                    </a:lnTo>
                    <a:lnTo>
                      <a:pt x="6357" y="1982"/>
                    </a:lnTo>
                    <a:lnTo>
                      <a:pt x="6303" y="1901"/>
                    </a:lnTo>
                    <a:lnTo>
                      <a:pt x="6250" y="1821"/>
                    </a:lnTo>
                    <a:lnTo>
                      <a:pt x="6198" y="1742"/>
                    </a:lnTo>
                    <a:lnTo>
                      <a:pt x="6147" y="1665"/>
                    </a:lnTo>
                    <a:lnTo>
                      <a:pt x="6096" y="1590"/>
                    </a:lnTo>
                    <a:lnTo>
                      <a:pt x="6047" y="1516"/>
                    </a:lnTo>
                    <a:lnTo>
                      <a:pt x="5999" y="1444"/>
                    </a:lnTo>
                    <a:lnTo>
                      <a:pt x="5953" y="1374"/>
                    </a:lnTo>
                    <a:lnTo>
                      <a:pt x="5907" y="1305"/>
                    </a:lnTo>
                    <a:lnTo>
                      <a:pt x="5863" y="1239"/>
                    </a:lnTo>
                    <a:lnTo>
                      <a:pt x="5820" y="1174"/>
                    </a:lnTo>
                    <a:lnTo>
                      <a:pt x="5778" y="1112"/>
                    </a:lnTo>
                    <a:lnTo>
                      <a:pt x="5738" y="1052"/>
                    </a:lnTo>
                    <a:lnTo>
                      <a:pt x="5700" y="994"/>
                    </a:lnTo>
                    <a:lnTo>
                      <a:pt x="5663" y="938"/>
                    </a:lnTo>
                    <a:lnTo>
                      <a:pt x="5627" y="885"/>
                    </a:lnTo>
                    <a:lnTo>
                      <a:pt x="5593" y="834"/>
                    </a:lnTo>
                    <a:lnTo>
                      <a:pt x="5531" y="740"/>
                    </a:lnTo>
                    <a:lnTo>
                      <a:pt x="5475" y="656"/>
                    </a:lnTo>
                    <a:lnTo>
                      <a:pt x="5427" y="584"/>
                    </a:lnTo>
                    <a:lnTo>
                      <a:pt x="5387" y="524"/>
                    </a:lnTo>
                    <a:lnTo>
                      <a:pt x="5342" y="457"/>
                    </a:lnTo>
                    <a:lnTo>
                      <a:pt x="5253" y="315"/>
                    </a:lnTo>
                    <a:lnTo>
                      <a:pt x="5200" y="232"/>
                    </a:lnTo>
                    <a:lnTo>
                      <a:pt x="5154" y="161"/>
                    </a:lnTo>
                    <a:lnTo>
                      <a:pt x="5112" y="103"/>
                    </a:lnTo>
                    <a:lnTo>
                      <a:pt x="5039" y="25"/>
                    </a:lnTo>
                    <a:lnTo>
                      <a:pt x="4975" y="0"/>
                    </a:lnTo>
                    <a:lnTo>
                      <a:pt x="4943" y="6"/>
                    </a:lnTo>
                    <a:lnTo>
                      <a:pt x="4875" y="58"/>
                    </a:lnTo>
                    <a:lnTo>
                      <a:pt x="4796" y="161"/>
                    </a:lnTo>
                    <a:lnTo>
                      <a:pt x="4749" y="232"/>
                    </a:lnTo>
                    <a:lnTo>
                      <a:pt x="4697" y="315"/>
                    </a:lnTo>
                    <a:lnTo>
                      <a:pt x="4637" y="412"/>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7" name="Group 66"/>
            <p:cNvGrpSpPr>
              <a:grpSpLocks/>
            </p:cNvGrpSpPr>
            <p:nvPr/>
          </p:nvGrpSpPr>
          <p:grpSpPr bwMode="auto">
            <a:xfrm>
              <a:off x="7419" y="6713"/>
              <a:ext cx="3270" cy="2032"/>
              <a:chOff x="7419" y="6713"/>
              <a:chExt cx="3270" cy="2032"/>
            </a:xfrm>
          </p:grpSpPr>
          <p:sp>
            <p:nvSpPr>
              <p:cNvPr id="89" name="Freeform 88"/>
              <p:cNvSpPr>
                <a:spLocks/>
              </p:cNvSpPr>
              <p:nvPr/>
            </p:nvSpPr>
            <p:spPr bwMode="auto">
              <a:xfrm>
                <a:off x="7419" y="6713"/>
                <a:ext cx="3270" cy="2032"/>
              </a:xfrm>
              <a:custGeom>
                <a:avLst/>
                <a:gdLst>
                  <a:gd name="T0" fmla="+- 0 7419 7419"/>
                  <a:gd name="T1" fmla="*/ T0 w 3270"/>
                  <a:gd name="T2" fmla="+- 0 6713 6713"/>
                  <a:gd name="T3" fmla="*/ 6713 h 2032"/>
                  <a:gd name="T4" fmla="+- 0 10688 7419"/>
                  <a:gd name="T5" fmla="*/ T4 w 3270"/>
                  <a:gd name="T6" fmla="+- 0 8744 6713"/>
                  <a:gd name="T7" fmla="*/ 8744 h 2032"/>
                </a:gdLst>
                <a:ahLst/>
                <a:cxnLst>
                  <a:cxn ang="0">
                    <a:pos x="T1" y="T3"/>
                  </a:cxn>
                  <a:cxn ang="0">
                    <a:pos x="T5" y="T7"/>
                  </a:cxn>
                </a:cxnLst>
                <a:rect l="0" t="0" r="r" b="b"/>
                <a:pathLst>
                  <a:path w="3270" h="2032">
                    <a:moveTo>
                      <a:pt x="0" y="0"/>
                    </a:moveTo>
                    <a:lnTo>
                      <a:pt x="3269" y="2031"/>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8" name="Group 67"/>
            <p:cNvGrpSpPr>
              <a:grpSpLocks/>
            </p:cNvGrpSpPr>
            <p:nvPr/>
          </p:nvGrpSpPr>
          <p:grpSpPr bwMode="auto">
            <a:xfrm>
              <a:off x="1548" y="6821"/>
              <a:ext cx="3339" cy="1936"/>
              <a:chOff x="1548" y="6821"/>
              <a:chExt cx="3339" cy="1936"/>
            </a:xfrm>
          </p:grpSpPr>
          <p:sp>
            <p:nvSpPr>
              <p:cNvPr id="88" name="Freeform 87"/>
              <p:cNvSpPr>
                <a:spLocks/>
              </p:cNvSpPr>
              <p:nvPr/>
            </p:nvSpPr>
            <p:spPr bwMode="auto">
              <a:xfrm>
                <a:off x="1548" y="6821"/>
                <a:ext cx="3339" cy="1936"/>
              </a:xfrm>
              <a:custGeom>
                <a:avLst/>
                <a:gdLst>
                  <a:gd name="T0" fmla="+- 0 1548 1548"/>
                  <a:gd name="T1" fmla="*/ T0 w 3339"/>
                  <a:gd name="T2" fmla="+- 0 8756 6821"/>
                  <a:gd name="T3" fmla="*/ 8756 h 1936"/>
                  <a:gd name="T4" fmla="+- 0 4887 1548"/>
                  <a:gd name="T5" fmla="*/ T4 w 3339"/>
                  <a:gd name="T6" fmla="+- 0 6821 6821"/>
                  <a:gd name="T7" fmla="*/ 6821 h 1936"/>
                </a:gdLst>
                <a:ahLst/>
                <a:cxnLst>
                  <a:cxn ang="0">
                    <a:pos x="T1" y="T3"/>
                  </a:cxn>
                  <a:cxn ang="0">
                    <a:pos x="T5" y="T7"/>
                  </a:cxn>
                </a:cxnLst>
                <a:rect l="0" t="0" r="r" b="b"/>
                <a:pathLst>
                  <a:path w="3339" h="1936">
                    <a:moveTo>
                      <a:pt x="0" y="1935"/>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9" name="Group 68"/>
            <p:cNvGrpSpPr>
              <a:grpSpLocks/>
            </p:cNvGrpSpPr>
            <p:nvPr/>
          </p:nvGrpSpPr>
          <p:grpSpPr bwMode="auto">
            <a:xfrm>
              <a:off x="6132" y="1637"/>
              <a:ext cx="2" cy="3335"/>
              <a:chOff x="6132" y="1637"/>
              <a:chExt cx="2" cy="3335"/>
            </a:xfrm>
          </p:grpSpPr>
          <p:sp>
            <p:nvSpPr>
              <p:cNvPr id="87" name="Freeform 86"/>
              <p:cNvSpPr>
                <a:spLocks/>
              </p:cNvSpPr>
              <p:nvPr/>
            </p:nvSpPr>
            <p:spPr bwMode="auto">
              <a:xfrm>
                <a:off x="6132" y="1637"/>
                <a:ext cx="2" cy="3335"/>
              </a:xfrm>
              <a:custGeom>
                <a:avLst/>
                <a:gdLst>
                  <a:gd name="T0" fmla="+- 0 1637 1637"/>
                  <a:gd name="T1" fmla="*/ 1637 h 3335"/>
                  <a:gd name="T2" fmla="+- 0 4971 1637"/>
                  <a:gd name="T3" fmla="*/ 4971 h 3335"/>
                </a:gdLst>
                <a:ahLst/>
                <a:cxnLst>
                  <a:cxn ang="0">
                    <a:pos x="0" y="T1"/>
                  </a:cxn>
                  <a:cxn ang="0">
                    <a:pos x="0" y="T3"/>
                  </a:cxn>
                </a:cxnLst>
                <a:rect l="0" t="0" r="r" b="b"/>
                <a:pathLst>
                  <a:path h="3335">
                    <a:moveTo>
                      <a:pt x="0" y="0"/>
                    </a:moveTo>
                    <a:lnTo>
                      <a:pt x="0" y="3334"/>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0" name="Group 69"/>
            <p:cNvGrpSpPr>
              <a:grpSpLocks/>
            </p:cNvGrpSpPr>
            <p:nvPr/>
          </p:nvGrpSpPr>
          <p:grpSpPr bwMode="auto">
            <a:xfrm>
              <a:off x="6528" y="6548"/>
              <a:ext cx="853" cy="950"/>
              <a:chOff x="6528" y="6548"/>
              <a:chExt cx="853" cy="950"/>
            </a:xfrm>
          </p:grpSpPr>
          <p:sp>
            <p:nvSpPr>
              <p:cNvPr id="86" name="Freeform 85"/>
              <p:cNvSpPr>
                <a:spLocks/>
              </p:cNvSpPr>
              <p:nvPr/>
            </p:nvSpPr>
            <p:spPr bwMode="auto">
              <a:xfrm>
                <a:off x="6528" y="6548"/>
                <a:ext cx="853" cy="950"/>
              </a:xfrm>
              <a:custGeom>
                <a:avLst/>
                <a:gdLst>
                  <a:gd name="T0" fmla="+- 0 6528 6528"/>
                  <a:gd name="T1" fmla="*/ T0 w 853"/>
                  <a:gd name="T2" fmla="+- 0 7498 6548"/>
                  <a:gd name="T3" fmla="*/ 7498 h 950"/>
                  <a:gd name="T4" fmla="+- 0 6602 6528"/>
                  <a:gd name="T5" fmla="*/ T4 w 853"/>
                  <a:gd name="T6" fmla="+- 0 7470 6548"/>
                  <a:gd name="T7" fmla="*/ 7470 h 950"/>
                  <a:gd name="T8" fmla="+- 0 6675 6528"/>
                  <a:gd name="T9" fmla="*/ T8 w 853"/>
                  <a:gd name="T10" fmla="+- 0 7438 6548"/>
                  <a:gd name="T11" fmla="*/ 7438 h 950"/>
                  <a:gd name="T12" fmla="+- 0 6744 6528"/>
                  <a:gd name="T13" fmla="*/ T12 w 853"/>
                  <a:gd name="T14" fmla="+- 0 7402 6548"/>
                  <a:gd name="T15" fmla="*/ 7402 h 950"/>
                  <a:gd name="T16" fmla="+- 0 6811 6528"/>
                  <a:gd name="T17" fmla="*/ T16 w 853"/>
                  <a:gd name="T18" fmla="+- 0 7362 6548"/>
                  <a:gd name="T19" fmla="*/ 7362 h 950"/>
                  <a:gd name="T20" fmla="+- 0 6876 6528"/>
                  <a:gd name="T21" fmla="*/ T20 w 853"/>
                  <a:gd name="T22" fmla="+- 0 7318 6548"/>
                  <a:gd name="T23" fmla="*/ 7318 h 950"/>
                  <a:gd name="T24" fmla="+- 0 6938 6528"/>
                  <a:gd name="T25" fmla="*/ T24 w 853"/>
                  <a:gd name="T26" fmla="+- 0 7271 6548"/>
                  <a:gd name="T27" fmla="*/ 7271 h 950"/>
                  <a:gd name="T28" fmla="+- 0 6996 6528"/>
                  <a:gd name="T29" fmla="*/ T28 w 853"/>
                  <a:gd name="T30" fmla="+- 0 7220 6548"/>
                  <a:gd name="T31" fmla="*/ 7220 h 950"/>
                  <a:gd name="T32" fmla="+- 0 7052 6528"/>
                  <a:gd name="T33" fmla="*/ T32 w 853"/>
                  <a:gd name="T34" fmla="+- 0 7165 6548"/>
                  <a:gd name="T35" fmla="*/ 7165 h 950"/>
                  <a:gd name="T36" fmla="+- 0 7104 6528"/>
                  <a:gd name="T37" fmla="*/ T36 w 853"/>
                  <a:gd name="T38" fmla="+- 0 7107 6548"/>
                  <a:gd name="T39" fmla="*/ 7107 h 950"/>
                  <a:gd name="T40" fmla="+- 0 7152 6528"/>
                  <a:gd name="T41" fmla="*/ T40 w 853"/>
                  <a:gd name="T42" fmla="+- 0 7047 6548"/>
                  <a:gd name="T43" fmla="*/ 7047 h 950"/>
                  <a:gd name="T44" fmla="+- 0 7197 6528"/>
                  <a:gd name="T45" fmla="*/ T44 w 853"/>
                  <a:gd name="T46" fmla="+- 0 6983 6548"/>
                  <a:gd name="T47" fmla="*/ 6983 h 950"/>
                  <a:gd name="T48" fmla="+- 0 7238 6528"/>
                  <a:gd name="T49" fmla="*/ T48 w 853"/>
                  <a:gd name="T50" fmla="+- 0 6916 6548"/>
                  <a:gd name="T51" fmla="*/ 6916 h 950"/>
                  <a:gd name="T52" fmla="+- 0 7275 6528"/>
                  <a:gd name="T53" fmla="*/ T52 w 853"/>
                  <a:gd name="T54" fmla="+- 0 6847 6548"/>
                  <a:gd name="T55" fmla="*/ 6847 h 950"/>
                  <a:gd name="T56" fmla="+- 0 7308 6528"/>
                  <a:gd name="T57" fmla="*/ T56 w 853"/>
                  <a:gd name="T58" fmla="+- 0 6776 6548"/>
                  <a:gd name="T59" fmla="*/ 6776 h 950"/>
                  <a:gd name="T60" fmla="+- 0 7337 6528"/>
                  <a:gd name="T61" fmla="*/ T60 w 853"/>
                  <a:gd name="T62" fmla="+- 0 6702 6548"/>
                  <a:gd name="T63" fmla="*/ 6702 h 950"/>
                  <a:gd name="T64" fmla="+- 0 7361 6528"/>
                  <a:gd name="T65" fmla="*/ T64 w 853"/>
                  <a:gd name="T66" fmla="+- 0 6626 6548"/>
                  <a:gd name="T67" fmla="*/ 6626 h 950"/>
                  <a:gd name="T68" fmla="+- 0 7380 6528"/>
                  <a:gd name="T69" fmla="*/ T68 w 853"/>
                  <a:gd name="T70" fmla="+- 0 6548 6548"/>
                  <a:gd name="T71" fmla="*/ 6548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50"/>
                    </a:moveTo>
                    <a:lnTo>
                      <a:pt x="74" y="922"/>
                    </a:lnTo>
                    <a:lnTo>
                      <a:pt x="147" y="890"/>
                    </a:lnTo>
                    <a:lnTo>
                      <a:pt x="216" y="854"/>
                    </a:lnTo>
                    <a:lnTo>
                      <a:pt x="283" y="814"/>
                    </a:lnTo>
                    <a:lnTo>
                      <a:pt x="348" y="770"/>
                    </a:lnTo>
                    <a:lnTo>
                      <a:pt x="410" y="723"/>
                    </a:lnTo>
                    <a:lnTo>
                      <a:pt x="468" y="672"/>
                    </a:lnTo>
                    <a:lnTo>
                      <a:pt x="524" y="617"/>
                    </a:lnTo>
                    <a:lnTo>
                      <a:pt x="576" y="559"/>
                    </a:lnTo>
                    <a:lnTo>
                      <a:pt x="624" y="499"/>
                    </a:lnTo>
                    <a:lnTo>
                      <a:pt x="669" y="435"/>
                    </a:lnTo>
                    <a:lnTo>
                      <a:pt x="710" y="368"/>
                    </a:lnTo>
                    <a:lnTo>
                      <a:pt x="747" y="299"/>
                    </a:lnTo>
                    <a:lnTo>
                      <a:pt x="780" y="228"/>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1" name="Group 70"/>
            <p:cNvGrpSpPr>
              <a:grpSpLocks/>
            </p:cNvGrpSpPr>
            <p:nvPr/>
          </p:nvGrpSpPr>
          <p:grpSpPr bwMode="auto">
            <a:xfrm>
              <a:off x="6394" y="5010"/>
              <a:ext cx="950" cy="853"/>
              <a:chOff x="6394" y="5010"/>
              <a:chExt cx="950" cy="853"/>
            </a:xfrm>
          </p:grpSpPr>
          <p:sp>
            <p:nvSpPr>
              <p:cNvPr id="85" name="Freeform 84"/>
              <p:cNvSpPr>
                <a:spLocks/>
              </p:cNvSpPr>
              <p:nvPr/>
            </p:nvSpPr>
            <p:spPr bwMode="auto">
              <a:xfrm>
                <a:off x="6394" y="5010"/>
                <a:ext cx="950" cy="853"/>
              </a:xfrm>
              <a:custGeom>
                <a:avLst/>
                <a:gdLst>
                  <a:gd name="T0" fmla="+- 0 7343 6394"/>
                  <a:gd name="T1" fmla="*/ T0 w 950"/>
                  <a:gd name="T2" fmla="+- 0 5862 5010"/>
                  <a:gd name="T3" fmla="*/ 5862 h 853"/>
                  <a:gd name="T4" fmla="+- 0 7316 6394"/>
                  <a:gd name="T5" fmla="*/ T4 w 950"/>
                  <a:gd name="T6" fmla="+- 0 5787 5010"/>
                  <a:gd name="T7" fmla="*/ 5787 h 853"/>
                  <a:gd name="T8" fmla="+- 0 7284 6394"/>
                  <a:gd name="T9" fmla="*/ T8 w 950"/>
                  <a:gd name="T10" fmla="+- 0 5715 5010"/>
                  <a:gd name="T11" fmla="*/ 5715 h 853"/>
                  <a:gd name="T12" fmla="+- 0 7248 6394"/>
                  <a:gd name="T13" fmla="*/ T12 w 950"/>
                  <a:gd name="T14" fmla="+- 0 5646 5010"/>
                  <a:gd name="T15" fmla="*/ 5646 h 853"/>
                  <a:gd name="T16" fmla="+- 0 7208 6394"/>
                  <a:gd name="T17" fmla="*/ T16 w 950"/>
                  <a:gd name="T18" fmla="+- 0 5578 5010"/>
                  <a:gd name="T19" fmla="*/ 5578 h 853"/>
                  <a:gd name="T20" fmla="+- 0 7164 6394"/>
                  <a:gd name="T21" fmla="*/ T20 w 950"/>
                  <a:gd name="T22" fmla="+- 0 5514 5010"/>
                  <a:gd name="T23" fmla="*/ 5514 h 853"/>
                  <a:gd name="T24" fmla="+- 0 7117 6394"/>
                  <a:gd name="T25" fmla="*/ T24 w 950"/>
                  <a:gd name="T26" fmla="+- 0 5452 5010"/>
                  <a:gd name="T27" fmla="*/ 5452 h 853"/>
                  <a:gd name="T28" fmla="+- 0 7065 6394"/>
                  <a:gd name="T29" fmla="*/ T28 w 950"/>
                  <a:gd name="T30" fmla="+- 0 5394 5010"/>
                  <a:gd name="T31" fmla="*/ 5394 h 853"/>
                  <a:gd name="T32" fmla="+- 0 7011 6394"/>
                  <a:gd name="T33" fmla="*/ T32 w 950"/>
                  <a:gd name="T34" fmla="+- 0 5338 5010"/>
                  <a:gd name="T35" fmla="*/ 5338 h 853"/>
                  <a:gd name="T36" fmla="+- 0 6953 6394"/>
                  <a:gd name="T37" fmla="*/ T36 w 950"/>
                  <a:gd name="T38" fmla="+- 0 5286 5010"/>
                  <a:gd name="T39" fmla="*/ 5286 h 853"/>
                  <a:gd name="T40" fmla="+- 0 6892 6394"/>
                  <a:gd name="T41" fmla="*/ T40 w 950"/>
                  <a:gd name="T42" fmla="+- 0 5238 5010"/>
                  <a:gd name="T43" fmla="*/ 5238 h 853"/>
                  <a:gd name="T44" fmla="+- 0 6829 6394"/>
                  <a:gd name="T45" fmla="*/ T44 w 950"/>
                  <a:gd name="T46" fmla="+- 0 5193 5010"/>
                  <a:gd name="T47" fmla="*/ 5193 h 853"/>
                  <a:gd name="T48" fmla="+- 0 6762 6394"/>
                  <a:gd name="T49" fmla="*/ T48 w 950"/>
                  <a:gd name="T50" fmla="+- 0 5152 5010"/>
                  <a:gd name="T51" fmla="*/ 5152 h 853"/>
                  <a:gd name="T52" fmla="+- 0 6693 6394"/>
                  <a:gd name="T53" fmla="*/ T52 w 950"/>
                  <a:gd name="T54" fmla="+- 0 5115 5010"/>
                  <a:gd name="T55" fmla="*/ 5115 h 853"/>
                  <a:gd name="T56" fmla="+- 0 6622 6394"/>
                  <a:gd name="T57" fmla="*/ T56 w 950"/>
                  <a:gd name="T58" fmla="+- 0 5082 5010"/>
                  <a:gd name="T59" fmla="*/ 5082 h 853"/>
                  <a:gd name="T60" fmla="+- 0 6548 6394"/>
                  <a:gd name="T61" fmla="*/ T60 w 950"/>
                  <a:gd name="T62" fmla="+- 0 5053 5010"/>
                  <a:gd name="T63" fmla="*/ 5053 h 853"/>
                  <a:gd name="T64" fmla="+- 0 6472 6394"/>
                  <a:gd name="T65" fmla="*/ T64 w 950"/>
                  <a:gd name="T66" fmla="+- 0 5029 5010"/>
                  <a:gd name="T67" fmla="*/ 5029 h 853"/>
                  <a:gd name="T68" fmla="+- 0 6394 6394"/>
                  <a:gd name="T69" fmla="*/ T68 w 950"/>
                  <a:gd name="T70" fmla="+- 0 5010 5010"/>
                  <a:gd name="T71" fmla="*/ 5010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7"/>
                    </a:lnTo>
                    <a:lnTo>
                      <a:pt x="890" y="705"/>
                    </a:lnTo>
                    <a:lnTo>
                      <a:pt x="854" y="636"/>
                    </a:lnTo>
                    <a:lnTo>
                      <a:pt x="814" y="568"/>
                    </a:lnTo>
                    <a:lnTo>
                      <a:pt x="770" y="504"/>
                    </a:lnTo>
                    <a:lnTo>
                      <a:pt x="723" y="442"/>
                    </a:lnTo>
                    <a:lnTo>
                      <a:pt x="671" y="384"/>
                    </a:lnTo>
                    <a:lnTo>
                      <a:pt x="617" y="328"/>
                    </a:lnTo>
                    <a:lnTo>
                      <a:pt x="559" y="276"/>
                    </a:lnTo>
                    <a:lnTo>
                      <a:pt x="498" y="228"/>
                    </a:lnTo>
                    <a:lnTo>
                      <a:pt x="435" y="183"/>
                    </a:lnTo>
                    <a:lnTo>
                      <a:pt x="368" y="142"/>
                    </a:lnTo>
                    <a:lnTo>
                      <a:pt x="299" y="105"/>
                    </a:lnTo>
                    <a:lnTo>
                      <a:pt x="228" y="72"/>
                    </a:lnTo>
                    <a:lnTo>
                      <a:pt x="154" y="43"/>
                    </a:lnTo>
                    <a:lnTo>
                      <a:pt x="78" y="19"/>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2" name="Group 71"/>
            <p:cNvGrpSpPr>
              <a:grpSpLocks/>
            </p:cNvGrpSpPr>
            <p:nvPr/>
          </p:nvGrpSpPr>
          <p:grpSpPr bwMode="auto">
            <a:xfrm>
              <a:off x="4855" y="5047"/>
              <a:ext cx="853" cy="950"/>
              <a:chOff x="4855" y="5047"/>
              <a:chExt cx="853" cy="950"/>
            </a:xfrm>
          </p:grpSpPr>
          <p:sp>
            <p:nvSpPr>
              <p:cNvPr id="84" name="Freeform 83"/>
              <p:cNvSpPr>
                <a:spLocks/>
              </p:cNvSpPr>
              <p:nvPr/>
            </p:nvSpPr>
            <p:spPr bwMode="auto">
              <a:xfrm>
                <a:off x="4855" y="5047"/>
                <a:ext cx="853" cy="950"/>
              </a:xfrm>
              <a:custGeom>
                <a:avLst/>
                <a:gdLst>
                  <a:gd name="T0" fmla="+- 0 5708 4855"/>
                  <a:gd name="T1" fmla="*/ T0 w 853"/>
                  <a:gd name="T2" fmla="+- 0 5047 5047"/>
                  <a:gd name="T3" fmla="*/ 5047 h 950"/>
                  <a:gd name="T4" fmla="+- 0 5633 4855"/>
                  <a:gd name="T5" fmla="*/ T4 w 853"/>
                  <a:gd name="T6" fmla="+- 0 5074 5047"/>
                  <a:gd name="T7" fmla="*/ 5074 h 950"/>
                  <a:gd name="T8" fmla="+- 0 5561 4855"/>
                  <a:gd name="T9" fmla="*/ T8 w 853"/>
                  <a:gd name="T10" fmla="+- 0 5106 5047"/>
                  <a:gd name="T11" fmla="*/ 5106 h 950"/>
                  <a:gd name="T12" fmla="+- 0 5491 4855"/>
                  <a:gd name="T13" fmla="*/ T12 w 853"/>
                  <a:gd name="T14" fmla="+- 0 5142 5047"/>
                  <a:gd name="T15" fmla="*/ 5142 h 950"/>
                  <a:gd name="T16" fmla="+- 0 5424 4855"/>
                  <a:gd name="T17" fmla="*/ T16 w 853"/>
                  <a:gd name="T18" fmla="+- 0 5182 5047"/>
                  <a:gd name="T19" fmla="*/ 5182 h 950"/>
                  <a:gd name="T20" fmla="+- 0 5360 4855"/>
                  <a:gd name="T21" fmla="*/ T20 w 853"/>
                  <a:gd name="T22" fmla="+- 0 5226 5047"/>
                  <a:gd name="T23" fmla="*/ 5226 h 950"/>
                  <a:gd name="T24" fmla="+- 0 5298 4855"/>
                  <a:gd name="T25" fmla="*/ T24 w 853"/>
                  <a:gd name="T26" fmla="+- 0 5273 5047"/>
                  <a:gd name="T27" fmla="*/ 5273 h 950"/>
                  <a:gd name="T28" fmla="+- 0 5240 4855"/>
                  <a:gd name="T29" fmla="*/ T28 w 853"/>
                  <a:gd name="T30" fmla="+- 0 5324 5047"/>
                  <a:gd name="T31" fmla="*/ 5324 h 950"/>
                  <a:gd name="T32" fmla="+- 0 5184 4855"/>
                  <a:gd name="T33" fmla="*/ T32 w 853"/>
                  <a:gd name="T34" fmla="+- 0 5379 5047"/>
                  <a:gd name="T35" fmla="*/ 5379 h 950"/>
                  <a:gd name="T36" fmla="+- 0 5132 4855"/>
                  <a:gd name="T37" fmla="*/ T36 w 853"/>
                  <a:gd name="T38" fmla="+- 0 5437 5047"/>
                  <a:gd name="T39" fmla="*/ 5437 h 950"/>
                  <a:gd name="T40" fmla="+- 0 5084 4855"/>
                  <a:gd name="T41" fmla="*/ T40 w 853"/>
                  <a:gd name="T42" fmla="+- 0 5498 5047"/>
                  <a:gd name="T43" fmla="*/ 5498 h 950"/>
                  <a:gd name="T44" fmla="+- 0 5039 4855"/>
                  <a:gd name="T45" fmla="*/ T44 w 853"/>
                  <a:gd name="T46" fmla="+- 0 5561 5047"/>
                  <a:gd name="T47" fmla="*/ 5561 h 950"/>
                  <a:gd name="T48" fmla="+- 0 4998 4855"/>
                  <a:gd name="T49" fmla="*/ T48 w 853"/>
                  <a:gd name="T50" fmla="+- 0 5628 5047"/>
                  <a:gd name="T51" fmla="*/ 5628 h 950"/>
                  <a:gd name="T52" fmla="+- 0 4961 4855"/>
                  <a:gd name="T53" fmla="*/ T52 w 853"/>
                  <a:gd name="T54" fmla="+- 0 5697 5047"/>
                  <a:gd name="T55" fmla="*/ 5697 h 950"/>
                  <a:gd name="T56" fmla="+- 0 4928 4855"/>
                  <a:gd name="T57" fmla="*/ T56 w 853"/>
                  <a:gd name="T58" fmla="+- 0 5768 5047"/>
                  <a:gd name="T59" fmla="*/ 5768 h 950"/>
                  <a:gd name="T60" fmla="+- 0 4899 4855"/>
                  <a:gd name="T61" fmla="*/ T60 w 853"/>
                  <a:gd name="T62" fmla="+- 0 5842 5047"/>
                  <a:gd name="T63" fmla="*/ 5842 h 950"/>
                  <a:gd name="T64" fmla="+- 0 4875 4855"/>
                  <a:gd name="T65" fmla="*/ T64 w 853"/>
                  <a:gd name="T66" fmla="+- 0 5918 5047"/>
                  <a:gd name="T67" fmla="*/ 5918 h 950"/>
                  <a:gd name="T68" fmla="+- 0 4855 4855"/>
                  <a:gd name="T69" fmla="*/ T68 w 853"/>
                  <a:gd name="T70" fmla="+- 0 5996 5047"/>
                  <a:gd name="T71" fmla="*/ 5996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3" y="0"/>
                    </a:moveTo>
                    <a:lnTo>
                      <a:pt x="778" y="27"/>
                    </a:lnTo>
                    <a:lnTo>
                      <a:pt x="706" y="59"/>
                    </a:lnTo>
                    <a:lnTo>
                      <a:pt x="636" y="95"/>
                    </a:lnTo>
                    <a:lnTo>
                      <a:pt x="569" y="135"/>
                    </a:lnTo>
                    <a:lnTo>
                      <a:pt x="505" y="179"/>
                    </a:lnTo>
                    <a:lnTo>
                      <a:pt x="443" y="226"/>
                    </a:lnTo>
                    <a:lnTo>
                      <a:pt x="385" y="277"/>
                    </a:lnTo>
                    <a:lnTo>
                      <a:pt x="329" y="332"/>
                    </a:lnTo>
                    <a:lnTo>
                      <a:pt x="277" y="390"/>
                    </a:lnTo>
                    <a:lnTo>
                      <a:pt x="229" y="451"/>
                    </a:lnTo>
                    <a:lnTo>
                      <a:pt x="184" y="514"/>
                    </a:lnTo>
                    <a:lnTo>
                      <a:pt x="143" y="581"/>
                    </a:lnTo>
                    <a:lnTo>
                      <a:pt x="106" y="650"/>
                    </a:lnTo>
                    <a:lnTo>
                      <a:pt x="73" y="721"/>
                    </a:lnTo>
                    <a:lnTo>
                      <a:pt x="44" y="795"/>
                    </a:lnTo>
                    <a:lnTo>
                      <a:pt x="20" y="871"/>
                    </a:lnTo>
                    <a:lnTo>
                      <a:pt x="0" y="949"/>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3" name="Group 72"/>
            <p:cNvGrpSpPr>
              <a:grpSpLocks/>
            </p:cNvGrpSpPr>
            <p:nvPr/>
          </p:nvGrpSpPr>
          <p:grpSpPr bwMode="auto">
            <a:xfrm>
              <a:off x="4892" y="6682"/>
              <a:ext cx="950" cy="853"/>
              <a:chOff x="4892" y="6682"/>
              <a:chExt cx="950" cy="853"/>
            </a:xfrm>
          </p:grpSpPr>
          <p:sp>
            <p:nvSpPr>
              <p:cNvPr id="83" name="Freeform 82"/>
              <p:cNvSpPr>
                <a:spLocks/>
              </p:cNvSpPr>
              <p:nvPr/>
            </p:nvSpPr>
            <p:spPr bwMode="auto">
              <a:xfrm>
                <a:off x="4892" y="6682"/>
                <a:ext cx="950" cy="853"/>
              </a:xfrm>
              <a:custGeom>
                <a:avLst/>
                <a:gdLst>
                  <a:gd name="T0" fmla="+- 0 4892 4892"/>
                  <a:gd name="T1" fmla="*/ T0 w 950"/>
                  <a:gd name="T2" fmla="+- 0 6682 6682"/>
                  <a:gd name="T3" fmla="*/ 6682 h 853"/>
                  <a:gd name="T4" fmla="+- 0 4920 4892"/>
                  <a:gd name="T5" fmla="*/ T4 w 950"/>
                  <a:gd name="T6" fmla="+- 0 6757 6682"/>
                  <a:gd name="T7" fmla="*/ 6757 h 853"/>
                  <a:gd name="T8" fmla="+- 0 4952 4892"/>
                  <a:gd name="T9" fmla="*/ T8 w 950"/>
                  <a:gd name="T10" fmla="+- 0 6829 6682"/>
                  <a:gd name="T11" fmla="*/ 6829 h 853"/>
                  <a:gd name="T12" fmla="+- 0 4988 4892"/>
                  <a:gd name="T13" fmla="*/ T12 w 950"/>
                  <a:gd name="T14" fmla="+- 0 6898 6682"/>
                  <a:gd name="T15" fmla="*/ 6898 h 853"/>
                  <a:gd name="T16" fmla="+- 0 5028 4892"/>
                  <a:gd name="T17" fmla="*/ T16 w 950"/>
                  <a:gd name="T18" fmla="+- 0 6966 6682"/>
                  <a:gd name="T19" fmla="*/ 6966 h 853"/>
                  <a:gd name="T20" fmla="+- 0 5072 4892"/>
                  <a:gd name="T21" fmla="*/ T20 w 950"/>
                  <a:gd name="T22" fmla="+- 0 7030 6682"/>
                  <a:gd name="T23" fmla="*/ 7030 h 853"/>
                  <a:gd name="T24" fmla="+- 0 5119 4892"/>
                  <a:gd name="T25" fmla="*/ T24 w 950"/>
                  <a:gd name="T26" fmla="+- 0 7092 6682"/>
                  <a:gd name="T27" fmla="*/ 7092 h 853"/>
                  <a:gd name="T28" fmla="+- 0 5170 4892"/>
                  <a:gd name="T29" fmla="*/ T28 w 950"/>
                  <a:gd name="T30" fmla="+- 0 7150 6682"/>
                  <a:gd name="T31" fmla="*/ 7150 h 853"/>
                  <a:gd name="T32" fmla="+- 0 5225 4892"/>
                  <a:gd name="T33" fmla="*/ T32 w 950"/>
                  <a:gd name="T34" fmla="+- 0 7206 6682"/>
                  <a:gd name="T35" fmla="*/ 7206 h 853"/>
                  <a:gd name="T36" fmla="+- 0 5283 4892"/>
                  <a:gd name="T37" fmla="*/ T36 w 950"/>
                  <a:gd name="T38" fmla="+- 0 7258 6682"/>
                  <a:gd name="T39" fmla="*/ 7258 h 853"/>
                  <a:gd name="T40" fmla="+- 0 5343 4892"/>
                  <a:gd name="T41" fmla="*/ T40 w 950"/>
                  <a:gd name="T42" fmla="+- 0 7306 6682"/>
                  <a:gd name="T43" fmla="*/ 7306 h 853"/>
                  <a:gd name="T44" fmla="+- 0 5407 4892"/>
                  <a:gd name="T45" fmla="*/ T44 w 950"/>
                  <a:gd name="T46" fmla="+- 0 7351 6682"/>
                  <a:gd name="T47" fmla="*/ 7351 h 853"/>
                  <a:gd name="T48" fmla="+- 0 5474 4892"/>
                  <a:gd name="T49" fmla="*/ T48 w 950"/>
                  <a:gd name="T50" fmla="+- 0 7392 6682"/>
                  <a:gd name="T51" fmla="*/ 7392 h 853"/>
                  <a:gd name="T52" fmla="+- 0 5543 4892"/>
                  <a:gd name="T53" fmla="*/ T52 w 950"/>
                  <a:gd name="T54" fmla="+- 0 7429 6682"/>
                  <a:gd name="T55" fmla="*/ 7429 h 853"/>
                  <a:gd name="T56" fmla="+- 0 5614 4892"/>
                  <a:gd name="T57" fmla="*/ T56 w 950"/>
                  <a:gd name="T58" fmla="+- 0 7462 6682"/>
                  <a:gd name="T59" fmla="*/ 7462 h 853"/>
                  <a:gd name="T60" fmla="+- 0 5688 4892"/>
                  <a:gd name="T61" fmla="*/ T60 w 950"/>
                  <a:gd name="T62" fmla="+- 0 7491 6682"/>
                  <a:gd name="T63" fmla="*/ 7491 h 853"/>
                  <a:gd name="T64" fmla="+- 0 5764 4892"/>
                  <a:gd name="T65" fmla="*/ T64 w 950"/>
                  <a:gd name="T66" fmla="+- 0 7515 6682"/>
                  <a:gd name="T67" fmla="*/ 7515 h 853"/>
                  <a:gd name="T68" fmla="+- 0 5842 4892"/>
                  <a:gd name="T69" fmla="*/ T68 w 950"/>
                  <a:gd name="T70" fmla="+- 0 7534 6682"/>
                  <a:gd name="T71" fmla="*/ 7534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5"/>
                    </a:lnTo>
                    <a:lnTo>
                      <a:pt x="60" y="147"/>
                    </a:lnTo>
                    <a:lnTo>
                      <a:pt x="96" y="216"/>
                    </a:lnTo>
                    <a:lnTo>
                      <a:pt x="136" y="284"/>
                    </a:lnTo>
                    <a:lnTo>
                      <a:pt x="180" y="348"/>
                    </a:lnTo>
                    <a:lnTo>
                      <a:pt x="227" y="410"/>
                    </a:lnTo>
                    <a:lnTo>
                      <a:pt x="278" y="468"/>
                    </a:lnTo>
                    <a:lnTo>
                      <a:pt x="333" y="524"/>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4" name="Group 73"/>
            <p:cNvGrpSpPr>
              <a:grpSpLocks/>
            </p:cNvGrpSpPr>
            <p:nvPr/>
          </p:nvGrpSpPr>
          <p:grpSpPr bwMode="auto">
            <a:xfrm>
              <a:off x="7402" y="6133"/>
              <a:ext cx="8" cy="278"/>
              <a:chOff x="7402" y="6133"/>
              <a:chExt cx="8" cy="278"/>
            </a:xfrm>
          </p:grpSpPr>
          <p:sp>
            <p:nvSpPr>
              <p:cNvPr id="82" name="Freeform 81"/>
              <p:cNvSpPr>
                <a:spLocks/>
              </p:cNvSpPr>
              <p:nvPr/>
            </p:nvSpPr>
            <p:spPr bwMode="auto">
              <a:xfrm>
                <a:off x="7402" y="6133"/>
                <a:ext cx="8" cy="278"/>
              </a:xfrm>
              <a:custGeom>
                <a:avLst/>
                <a:gdLst>
                  <a:gd name="T0" fmla="+- 0 7402 7402"/>
                  <a:gd name="T1" fmla="*/ T0 w 8"/>
                  <a:gd name="T2" fmla="+- 0 6411 6133"/>
                  <a:gd name="T3" fmla="*/ 6411 h 278"/>
                  <a:gd name="T4" fmla="+- 0 7406 7402"/>
                  <a:gd name="T5" fmla="*/ T4 w 8"/>
                  <a:gd name="T6" fmla="+- 0 6377 6133"/>
                  <a:gd name="T7" fmla="*/ 6377 h 278"/>
                  <a:gd name="T8" fmla="+- 0 7408 7402"/>
                  <a:gd name="T9" fmla="*/ T8 w 8"/>
                  <a:gd name="T10" fmla="+- 0 6342 6133"/>
                  <a:gd name="T11" fmla="*/ 6342 h 278"/>
                  <a:gd name="T12" fmla="+- 0 7409 7402"/>
                  <a:gd name="T13" fmla="*/ T12 w 8"/>
                  <a:gd name="T14" fmla="+- 0 6307 6133"/>
                  <a:gd name="T15" fmla="*/ 6307 h 278"/>
                  <a:gd name="T16" fmla="+- 0 7410 7402"/>
                  <a:gd name="T17" fmla="*/ T16 w 8"/>
                  <a:gd name="T18" fmla="+- 0 6272 6133"/>
                  <a:gd name="T19" fmla="*/ 6272 h 278"/>
                  <a:gd name="T20" fmla="+- 0 7409 7402"/>
                  <a:gd name="T21" fmla="*/ T20 w 8"/>
                  <a:gd name="T22" fmla="+- 0 6237 6133"/>
                  <a:gd name="T23" fmla="*/ 6237 h 278"/>
                  <a:gd name="T24" fmla="+- 0 7408 7402"/>
                  <a:gd name="T25" fmla="*/ T24 w 8"/>
                  <a:gd name="T26" fmla="+- 0 6202 6133"/>
                  <a:gd name="T27" fmla="*/ 6202 h 278"/>
                  <a:gd name="T28" fmla="+- 0 7406 7402"/>
                  <a:gd name="T29" fmla="*/ T28 w 8"/>
                  <a:gd name="T30" fmla="+- 0 6168 6133"/>
                  <a:gd name="T31" fmla="*/ 6168 h 278"/>
                  <a:gd name="T32" fmla="+- 0 7402 7402"/>
                  <a:gd name="T33" fmla="*/ T32 w 8"/>
                  <a:gd name="T34" fmla="+- 0 6133 6133"/>
                  <a:gd name="T35" fmla="*/ 6133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4" y="244"/>
                    </a:lnTo>
                    <a:lnTo>
                      <a:pt x="6" y="209"/>
                    </a:lnTo>
                    <a:lnTo>
                      <a:pt x="7" y="174"/>
                    </a:lnTo>
                    <a:lnTo>
                      <a:pt x="8" y="139"/>
                    </a:lnTo>
                    <a:lnTo>
                      <a:pt x="7" y="104"/>
                    </a:lnTo>
                    <a:lnTo>
                      <a:pt x="6" y="69"/>
                    </a:lnTo>
                    <a:lnTo>
                      <a:pt x="4" y="35"/>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5" name="Group 74"/>
            <p:cNvGrpSpPr>
              <a:grpSpLocks/>
            </p:cNvGrpSpPr>
            <p:nvPr/>
          </p:nvGrpSpPr>
          <p:grpSpPr bwMode="auto">
            <a:xfrm>
              <a:off x="5979" y="4980"/>
              <a:ext cx="278" cy="8"/>
              <a:chOff x="5979" y="4980"/>
              <a:chExt cx="278" cy="8"/>
            </a:xfrm>
          </p:grpSpPr>
          <p:sp>
            <p:nvSpPr>
              <p:cNvPr id="81" name="Freeform 80"/>
              <p:cNvSpPr>
                <a:spLocks/>
              </p:cNvSpPr>
              <p:nvPr/>
            </p:nvSpPr>
            <p:spPr bwMode="auto">
              <a:xfrm>
                <a:off x="5979" y="4980"/>
                <a:ext cx="278" cy="8"/>
              </a:xfrm>
              <a:custGeom>
                <a:avLst/>
                <a:gdLst>
                  <a:gd name="T0" fmla="+- 0 6257 5979"/>
                  <a:gd name="T1" fmla="*/ T0 w 278"/>
                  <a:gd name="T2" fmla="+- 0 4987 4980"/>
                  <a:gd name="T3" fmla="*/ 4987 h 8"/>
                  <a:gd name="T4" fmla="+- 0 6222 5979"/>
                  <a:gd name="T5" fmla="*/ T4 w 278"/>
                  <a:gd name="T6" fmla="+- 0 4984 4980"/>
                  <a:gd name="T7" fmla="*/ 4984 h 8"/>
                  <a:gd name="T8" fmla="+- 0 6188 5979"/>
                  <a:gd name="T9" fmla="*/ T8 w 278"/>
                  <a:gd name="T10" fmla="+- 0 4982 4980"/>
                  <a:gd name="T11" fmla="*/ 4982 h 8"/>
                  <a:gd name="T12" fmla="+- 0 6153 5979"/>
                  <a:gd name="T13" fmla="*/ T12 w 278"/>
                  <a:gd name="T14" fmla="+- 0 4981 4980"/>
                  <a:gd name="T15" fmla="*/ 4981 h 8"/>
                  <a:gd name="T16" fmla="+- 0 6118 5979"/>
                  <a:gd name="T17" fmla="*/ T16 w 278"/>
                  <a:gd name="T18" fmla="+- 0 4980 4980"/>
                  <a:gd name="T19" fmla="*/ 4980 h 8"/>
                  <a:gd name="T20" fmla="+- 0 6083 5979"/>
                  <a:gd name="T21" fmla="*/ T20 w 278"/>
                  <a:gd name="T22" fmla="+- 0 4981 4980"/>
                  <a:gd name="T23" fmla="*/ 4981 h 8"/>
                  <a:gd name="T24" fmla="+- 0 6048 5979"/>
                  <a:gd name="T25" fmla="*/ T24 w 278"/>
                  <a:gd name="T26" fmla="+- 0 4982 4980"/>
                  <a:gd name="T27" fmla="*/ 4982 h 8"/>
                  <a:gd name="T28" fmla="+- 0 6013 5979"/>
                  <a:gd name="T29" fmla="*/ T28 w 278"/>
                  <a:gd name="T30" fmla="+- 0 4984 4980"/>
                  <a:gd name="T31" fmla="*/ 4984 h 8"/>
                  <a:gd name="T32" fmla="+- 0 5979 5979"/>
                  <a:gd name="T33" fmla="*/ T32 w 278"/>
                  <a:gd name="T34" fmla="+- 0 4987 4980"/>
                  <a:gd name="T35" fmla="*/ 4987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1"/>
                    </a:lnTo>
                    <a:lnTo>
                      <a:pt x="139" y="0"/>
                    </a:lnTo>
                    <a:lnTo>
                      <a:pt x="104" y="1"/>
                    </a:lnTo>
                    <a:lnTo>
                      <a:pt x="69" y="2"/>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6" name="Group 75"/>
            <p:cNvGrpSpPr>
              <a:grpSpLocks/>
            </p:cNvGrpSpPr>
            <p:nvPr/>
          </p:nvGrpSpPr>
          <p:grpSpPr bwMode="auto">
            <a:xfrm>
              <a:off x="4826" y="6133"/>
              <a:ext cx="8" cy="278"/>
              <a:chOff x="4826" y="6133"/>
              <a:chExt cx="8" cy="278"/>
            </a:xfrm>
          </p:grpSpPr>
          <p:sp>
            <p:nvSpPr>
              <p:cNvPr id="80" name="Freeform 79"/>
              <p:cNvSpPr>
                <a:spLocks/>
              </p:cNvSpPr>
              <p:nvPr/>
            </p:nvSpPr>
            <p:spPr bwMode="auto">
              <a:xfrm>
                <a:off x="4826" y="6133"/>
                <a:ext cx="8" cy="278"/>
              </a:xfrm>
              <a:custGeom>
                <a:avLst/>
                <a:gdLst>
                  <a:gd name="T0" fmla="+- 0 4833 4826"/>
                  <a:gd name="T1" fmla="*/ T0 w 8"/>
                  <a:gd name="T2" fmla="+- 0 6133 6133"/>
                  <a:gd name="T3" fmla="*/ 6133 h 278"/>
                  <a:gd name="T4" fmla="+- 0 4830 4826"/>
                  <a:gd name="T5" fmla="*/ T4 w 8"/>
                  <a:gd name="T6" fmla="+- 0 6168 6133"/>
                  <a:gd name="T7" fmla="*/ 6168 h 278"/>
                  <a:gd name="T8" fmla="+- 0 4828 4826"/>
                  <a:gd name="T9" fmla="*/ T8 w 8"/>
                  <a:gd name="T10" fmla="+- 0 6202 6133"/>
                  <a:gd name="T11" fmla="*/ 6202 h 278"/>
                  <a:gd name="T12" fmla="+- 0 4826 4826"/>
                  <a:gd name="T13" fmla="*/ T12 w 8"/>
                  <a:gd name="T14" fmla="+- 0 6237 6133"/>
                  <a:gd name="T15" fmla="*/ 6237 h 278"/>
                  <a:gd name="T16" fmla="+- 0 4826 4826"/>
                  <a:gd name="T17" fmla="*/ T16 w 8"/>
                  <a:gd name="T18" fmla="+- 0 6272 6133"/>
                  <a:gd name="T19" fmla="*/ 6272 h 278"/>
                  <a:gd name="T20" fmla="+- 0 4826 4826"/>
                  <a:gd name="T21" fmla="*/ T20 w 8"/>
                  <a:gd name="T22" fmla="+- 0 6307 6133"/>
                  <a:gd name="T23" fmla="*/ 6307 h 278"/>
                  <a:gd name="T24" fmla="+- 0 4828 4826"/>
                  <a:gd name="T25" fmla="*/ T24 w 8"/>
                  <a:gd name="T26" fmla="+- 0 6342 6133"/>
                  <a:gd name="T27" fmla="*/ 6342 h 278"/>
                  <a:gd name="T28" fmla="+- 0 4830 4826"/>
                  <a:gd name="T29" fmla="*/ T28 w 8"/>
                  <a:gd name="T30" fmla="+- 0 6377 6133"/>
                  <a:gd name="T31" fmla="*/ 6377 h 278"/>
                  <a:gd name="T32" fmla="+- 0 4833 4826"/>
                  <a:gd name="T33" fmla="*/ T32 w 8"/>
                  <a:gd name="T34" fmla="+- 0 6411 6133"/>
                  <a:gd name="T35" fmla="*/ 6411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5"/>
                    </a:lnTo>
                    <a:lnTo>
                      <a:pt x="2" y="69"/>
                    </a:lnTo>
                    <a:lnTo>
                      <a:pt x="0" y="104"/>
                    </a:lnTo>
                    <a:lnTo>
                      <a:pt x="0" y="139"/>
                    </a:lnTo>
                    <a:lnTo>
                      <a:pt x="0" y="174"/>
                    </a:lnTo>
                    <a:lnTo>
                      <a:pt x="2" y="209"/>
                    </a:lnTo>
                    <a:lnTo>
                      <a:pt x="4" y="244"/>
                    </a:lnTo>
                    <a:lnTo>
                      <a:pt x="7" y="278"/>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7" name="Group 76"/>
            <p:cNvGrpSpPr>
              <a:grpSpLocks/>
            </p:cNvGrpSpPr>
            <p:nvPr/>
          </p:nvGrpSpPr>
          <p:grpSpPr bwMode="auto">
            <a:xfrm>
              <a:off x="1261" y="1328"/>
              <a:ext cx="9718" cy="7672"/>
              <a:chOff x="1261" y="1328"/>
              <a:chExt cx="9718" cy="7672"/>
            </a:xfrm>
          </p:grpSpPr>
          <p:sp>
            <p:nvSpPr>
              <p:cNvPr id="78" name="Freeform 77"/>
              <p:cNvSpPr>
                <a:spLocks/>
              </p:cNvSpPr>
              <p:nvPr/>
            </p:nvSpPr>
            <p:spPr bwMode="auto">
              <a:xfrm>
                <a:off x="5979" y="7557"/>
                <a:ext cx="278" cy="8"/>
              </a:xfrm>
              <a:custGeom>
                <a:avLst/>
                <a:gdLst>
                  <a:gd name="T0" fmla="+- 0 5979 5979"/>
                  <a:gd name="T1" fmla="*/ T0 w 278"/>
                  <a:gd name="T2" fmla="+- 0 7557 7557"/>
                  <a:gd name="T3" fmla="*/ 7557 h 8"/>
                  <a:gd name="T4" fmla="+- 0 6013 5979"/>
                  <a:gd name="T5" fmla="*/ T4 w 278"/>
                  <a:gd name="T6" fmla="+- 0 7560 7557"/>
                  <a:gd name="T7" fmla="*/ 7560 h 8"/>
                  <a:gd name="T8" fmla="+- 0 6048 5979"/>
                  <a:gd name="T9" fmla="*/ T8 w 278"/>
                  <a:gd name="T10" fmla="+- 0 7562 7557"/>
                  <a:gd name="T11" fmla="*/ 7562 h 8"/>
                  <a:gd name="T12" fmla="+- 0 6083 5979"/>
                  <a:gd name="T13" fmla="*/ T12 w 278"/>
                  <a:gd name="T14" fmla="+- 0 7564 7557"/>
                  <a:gd name="T15" fmla="*/ 7564 h 8"/>
                  <a:gd name="T16" fmla="+- 0 6118 5979"/>
                  <a:gd name="T17" fmla="*/ T16 w 278"/>
                  <a:gd name="T18" fmla="+- 0 7564 7557"/>
                  <a:gd name="T19" fmla="*/ 7564 h 8"/>
                  <a:gd name="T20" fmla="+- 0 6153 5979"/>
                  <a:gd name="T21" fmla="*/ T20 w 278"/>
                  <a:gd name="T22" fmla="+- 0 7564 7557"/>
                  <a:gd name="T23" fmla="*/ 7564 h 8"/>
                  <a:gd name="T24" fmla="+- 0 6188 5979"/>
                  <a:gd name="T25" fmla="*/ T24 w 278"/>
                  <a:gd name="T26" fmla="+- 0 7562 7557"/>
                  <a:gd name="T27" fmla="*/ 7562 h 8"/>
                  <a:gd name="T28" fmla="+- 0 6222 5979"/>
                  <a:gd name="T29" fmla="*/ T28 w 278"/>
                  <a:gd name="T30" fmla="+- 0 7560 7557"/>
                  <a:gd name="T31" fmla="*/ 7560 h 8"/>
                  <a:gd name="T32" fmla="+- 0 6257 5979"/>
                  <a:gd name="T33" fmla="*/ T32 w 278"/>
                  <a:gd name="T34" fmla="+- 0 7557 7557"/>
                  <a:gd name="T35" fmla="*/ 7557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5"/>
                    </a:lnTo>
                    <a:lnTo>
                      <a:pt x="104" y="7"/>
                    </a:lnTo>
                    <a:lnTo>
                      <a:pt x="139" y="7"/>
                    </a:lnTo>
                    <a:lnTo>
                      <a:pt x="174" y="7"/>
                    </a:lnTo>
                    <a:lnTo>
                      <a:pt x="209" y="5"/>
                    </a:lnTo>
                    <a:lnTo>
                      <a:pt x="243" y="3"/>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79" name="Picture 78" descr="Another image of the model similar to the one described on page 13, but only the Internal section on the left side of the equilateral triangle is visible. The wording for the other 3 groups is not visible. In the Internal section it says: Attract &amp; Retain People. Recruitment &amp; Development. Benefits. Compensation. Lear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 y="1328"/>
                <a:ext cx="9718"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
        <p:nvSpPr>
          <p:cNvPr id="2" name="Rectangle 1"/>
          <p:cNvSpPr/>
          <p:nvPr/>
        </p:nvSpPr>
        <p:spPr>
          <a:xfrm>
            <a:off x="4180706" y="3275112"/>
            <a:ext cx="782587" cy="307777"/>
          </a:xfrm>
          <a:prstGeom prst="rect">
            <a:avLst/>
          </a:prstGeom>
        </p:spPr>
        <p:txBody>
          <a:bodyPr wrap="none">
            <a:spAutoFit/>
          </a:bodyPr>
          <a:lstStyle/>
          <a:p>
            <a:r>
              <a:rPr lang="en-US" dirty="0">
                <a:latin typeface="MS Gothic" panose="020B0609070205080204" pitchFamily="49" charset="-128"/>
                <a:cs typeface="Menlo Regular"/>
              </a:rPr>
              <a:t>☐</a:t>
            </a:r>
            <a:r>
              <a:rPr lang="en-US" dirty="0">
                <a:solidFill>
                  <a:srgbClr val="414042"/>
                </a:solidFill>
                <a:latin typeface="Verdana" panose="020B0604030504040204" pitchFamily="34" charset="0"/>
                <a:ea typeface="Calibri" panose="020F0502020204030204" pitchFamily="34" charset="0"/>
                <a:cs typeface="Times New Roman" panose="02020603050405020304" pitchFamily="18" charset="0"/>
              </a:rPr>
              <a:t> </a:t>
            </a:r>
            <a:r>
              <a:rPr lang="en-US" b="1" dirty="0">
                <a:solidFill>
                  <a:srgbClr val="414042"/>
                </a:solidFill>
                <a:latin typeface="Verdana" panose="020B0604030504040204" pitchFamily="34" charset="0"/>
                <a:ea typeface="Verdana" panose="020B0604030504040204" pitchFamily="34" charset="0"/>
                <a:cs typeface="Verdana" panose="020B0604030504040204" pitchFamily="34" charset="0"/>
              </a:rPr>
              <a:t>6.3 </a:t>
            </a:r>
            <a:endParaRPr lang="en-US" dirty="0"/>
          </a:p>
        </p:txBody>
      </p:sp>
    </p:spTree>
    <p:extLst>
      <p:ext uri="{BB962C8B-B14F-4D97-AF65-F5344CB8AC3E}">
        <p14:creationId xmlns:p14="http://schemas.microsoft.com/office/powerpoint/2010/main" val="19457723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28799"/>
            <a:ext cx="8520600" cy="4380971"/>
          </a:xfrm>
        </p:spPr>
        <p:txBody>
          <a:bodyPr/>
          <a:lstStyle/>
          <a:p>
            <a:pPr>
              <a:spcAft>
                <a:spcPts val="2400"/>
              </a:spcAft>
            </a:pPr>
            <a:r>
              <a:rPr lang="en-US" sz="2200" i="1" dirty="0"/>
              <a:t>Action: Ensure that assessment, measurement, </a:t>
            </a:r>
            <a:br>
              <a:rPr lang="en-US" sz="2200" i="1" dirty="0"/>
            </a:br>
            <a:r>
              <a:rPr lang="en-US" sz="2200" i="1" dirty="0"/>
              <a:t>and research guide </a:t>
            </a:r>
            <a:r>
              <a:rPr lang="en-US" sz="2200" i="1" dirty="0" err="1"/>
              <a:t>D&amp;I</a:t>
            </a:r>
            <a:r>
              <a:rPr lang="en-US" sz="2200" i="1" dirty="0"/>
              <a:t> decisions.</a:t>
            </a:r>
          </a:p>
          <a:p>
            <a:pPr lvl="0" algn="l"/>
            <a:r>
              <a:rPr lang="en-US" sz="2000" dirty="0"/>
              <a:t>☐ </a:t>
            </a:r>
            <a:r>
              <a:rPr lang="en-US" sz="2000" b="1" dirty="0"/>
              <a:t>8.1 </a:t>
            </a:r>
            <a:r>
              <a:rPr lang="en-US" sz="2000" dirty="0"/>
              <a:t>In-depth </a:t>
            </a:r>
            <a:r>
              <a:rPr lang="en-US" sz="2000" dirty="0" err="1"/>
              <a:t>D&amp;I</a:t>
            </a:r>
            <a:r>
              <a:rPr lang="en-US" sz="2000" dirty="0"/>
              <a:t> assessments covering behavior, attitude, and perception are regularly conducted for the overall organization and within organizational units and feed into strategy and implementation.</a:t>
            </a:r>
          </a:p>
          <a:p>
            <a:pPr lvl="0" algn="l"/>
            <a:r>
              <a:rPr lang="en-US" sz="2000" dirty="0"/>
              <a:t>☐ </a:t>
            </a:r>
            <a:r>
              <a:rPr lang="en-US" sz="2000" b="1" dirty="0"/>
              <a:t>8.2 </a:t>
            </a:r>
            <a:r>
              <a:rPr lang="en-US" sz="2000" dirty="0" err="1"/>
              <a:t>D&amp;I</a:t>
            </a:r>
            <a:r>
              <a:rPr lang="en-US" sz="2000" dirty="0"/>
              <a:t> measurements are included as part of the organization’s overall performance, linked to the organizational strategy, and tied to compensation, and publically shared.</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8:  Assessment, Measurement, and Research</a:t>
            </a:r>
            <a:endParaRPr lang="en-US" sz="3600" dirty="0"/>
          </a:p>
        </p:txBody>
      </p:sp>
      <p:grpSp>
        <p:nvGrpSpPr>
          <p:cNvPr id="92" name="Group 91"/>
          <p:cNvGrpSpPr>
            <a:grpSpLocks/>
          </p:cNvGrpSpPr>
          <p:nvPr/>
        </p:nvGrpSpPr>
        <p:grpSpPr bwMode="auto">
          <a:xfrm>
            <a:off x="7700212" y="5220326"/>
            <a:ext cx="1280304" cy="1043437"/>
            <a:chOff x="1196" y="1682"/>
            <a:chExt cx="9869" cy="7672"/>
          </a:xfrm>
        </p:grpSpPr>
        <p:grpSp>
          <p:nvGrpSpPr>
            <p:cNvPr id="93" name="Group 92"/>
            <p:cNvGrpSpPr>
              <a:grpSpLocks/>
            </p:cNvGrpSpPr>
            <p:nvPr/>
          </p:nvGrpSpPr>
          <p:grpSpPr bwMode="auto">
            <a:xfrm>
              <a:off x="1196" y="1692"/>
              <a:ext cx="9869" cy="7554"/>
              <a:chOff x="1196" y="1692"/>
              <a:chExt cx="9869" cy="7554"/>
            </a:xfrm>
          </p:grpSpPr>
          <p:sp>
            <p:nvSpPr>
              <p:cNvPr id="119" name="Freeform 118"/>
              <p:cNvSpPr>
                <a:spLocks/>
              </p:cNvSpPr>
              <p:nvPr/>
            </p:nvSpPr>
            <p:spPr bwMode="auto">
              <a:xfrm>
                <a:off x="1196" y="1692"/>
                <a:ext cx="9869" cy="7554"/>
              </a:xfrm>
              <a:custGeom>
                <a:avLst/>
                <a:gdLst>
                  <a:gd name="T0" fmla="+- 0 6171 1196"/>
                  <a:gd name="T1" fmla="*/ T0 w 9869"/>
                  <a:gd name="T2" fmla="+- 0 1692 1692"/>
                  <a:gd name="T3" fmla="*/ 1692 h 7554"/>
                  <a:gd name="T4" fmla="+- 0 6106 1196"/>
                  <a:gd name="T5" fmla="*/ T4 w 9869"/>
                  <a:gd name="T6" fmla="+- 0 1718 1692"/>
                  <a:gd name="T7" fmla="*/ 1718 h 7554"/>
                  <a:gd name="T8" fmla="+- 0 6034 1196"/>
                  <a:gd name="T9" fmla="*/ T8 w 9869"/>
                  <a:gd name="T10" fmla="+- 0 1795 1692"/>
                  <a:gd name="T11" fmla="*/ 1795 h 7554"/>
                  <a:gd name="T12" fmla="+- 0 5992 1196"/>
                  <a:gd name="T13" fmla="*/ T12 w 9869"/>
                  <a:gd name="T14" fmla="+- 0 1853 1692"/>
                  <a:gd name="T15" fmla="*/ 1853 h 7554"/>
                  <a:gd name="T16" fmla="+- 0 5946 1196"/>
                  <a:gd name="T17" fmla="*/ T16 w 9869"/>
                  <a:gd name="T18" fmla="+- 0 1924 1692"/>
                  <a:gd name="T19" fmla="*/ 1924 h 7554"/>
                  <a:gd name="T20" fmla="+- 0 5893 1196"/>
                  <a:gd name="T21" fmla="*/ T20 w 9869"/>
                  <a:gd name="T22" fmla="+- 0 2008 1692"/>
                  <a:gd name="T23" fmla="*/ 2008 h 7554"/>
                  <a:gd name="T24" fmla="+- 0 5833 1196"/>
                  <a:gd name="T25" fmla="*/ T24 w 9869"/>
                  <a:gd name="T26" fmla="+- 0 2105 1692"/>
                  <a:gd name="T27" fmla="*/ 2105 h 7554"/>
                  <a:gd name="T28" fmla="+- 0 1588 1196"/>
                  <a:gd name="T29" fmla="*/ T28 w 9869"/>
                  <a:gd name="T30" fmla="+- 0 8448 1692"/>
                  <a:gd name="T31" fmla="*/ 8448 h 7554"/>
                  <a:gd name="T32" fmla="+- 0 1515 1196"/>
                  <a:gd name="T33" fmla="*/ T32 w 9869"/>
                  <a:gd name="T34" fmla="+- 0 8552 1692"/>
                  <a:gd name="T35" fmla="*/ 8552 h 7554"/>
                  <a:gd name="T36" fmla="+- 0 1450 1196"/>
                  <a:gd name="T37" fmla="*/ T36 w 9869"/>
                  <a:gd name="T38" fmla="+- 0 8646 1692"/>
                  <a:gd name="T39" fmla="*/ 8646 h 7554"/>
                  <a:gd name="T40" fmla="+- 0 1391 1196"/>
                  <a:gd name="T41" fmla="*/ T40 w 9869"/>
                  <a:gd name="T42" fmla="+- 0 8732 1692"/>
                  <a:gd name="T43" fmla="*/ 8732 h 7554"/>
                  <a:gd name="T44" fmla="+- 0 1340 1196"/>
                  <a:gd name="T45" fmla="*/ T44 w 9869"/>
                  <a:gd name="T46" fmla="+- 0 8809 1692"/>
                  <a:gd name="T47" fmla="*/ 8809 h 7554"/>
                  <a:gd name="T48" fmla="+- 0 1297 1196"/>
                  <a:gd name="T49" fmla="*/ T48 w 9869"/>
                  <a:gd name="T50" fmla="+- 0 8877 1692"/>
                  <a:gd name="T51" fmla="*/ 8877 h 7554"/>
                  <a:gd name="T52" fmla="+- 0 1261 1196"/>
                  <a:gd name="T53" fmla="*/ T52 w 9869"/>
                  <a:gd name="T54" fmla="+- 0 8939 1692"/>
                  <a:gd name="T55" fmla="*/ 8939 h 7554"/>
                  <a:gd name="T56" fmla="+- 0 1233 1196"/>
                  <a:gd name="T57" fmla="*/ T56 w 9869"/>
                  <a:gd name="T58" fmla="+- 0 8993 1692"/>
                  <a:gd name="T59" fmla="*/ 8993 h 7554"/>
                  <a:gd name="T60" fmla="+- 0 1200 1196"/>
                  <a:gd name="T61" fmla="*/ T60 w 9869"/>
                  <a:gd name="T62" fmla="+- 0 9081 1692"/>
                  <a:gd name="T63" fmla="*/ 9081 h 7554"/>
                  <a:gd name="T64" fmla="+- 0 1196 1196"/>
                  <a:gd name="T65" fmla="*/ T64 w 9869"/>
                  <a:gd name="T66" fmla="+- 0 9116 1692"/>
                  <a:gd name="T67" fmla="*/ 9116 h 7554"/>
                  <a:gd name="T68" fmla="+- 0 1200 1196"/>
                  <a:gd name="T69" fmla="*/ T68 w 9869"/>
                  <a:gd name="T70" fmla="+- 0 9146 1692"/>
                  <a:gd name="T71" fmla="*/ 9146 h 7554"/>
                  <a:gd name="T72" fmla="+- 0 1264 1196"/>
                  <a:gd name="T73" fmla="*/ T72 w 9869"/>
                  <a:gd name="T74" fmla="+- 0 9207 1692"/>
                  <a:gd name="T75" fmla="*/ 9207 h 7554"/>
                  <a:gd name="T76" fmla="+- 0 1350 1196"/>
                  <a:gd name="T77" fmla="*/ T76 w 9869"/>
                  <a:gd name="T78" fmla="+- 0 9229 1692"/>
                  <a:gd name="T79" fmla="*/ 9229 h 7554"/>
                  <a:gd name="T80" fmla="+- 0 1473 1196"/>
                  <a:gd name="T81" fmla="*/ T80 w 9869"/>
                  <a:gd name="T82" fmla="+- 0 9241 1692"/>
                  <a:gd name="T83" fmla="*/ 9241 h 7554"/>
                  <a:gd name="T84" fmla="+- 0 1549 1196"/>
                  <a:gd name="T85" fmla="*/ T84 w 9869"/>
                  <a:gd name="T86" fmla="+- 0 9244 1692"/>
                  <a:gd name="T87" fmla="*/ 9244 h 7554"/>
                  <a:gd name="T88" fmla="+- 0 1634 1196"/>
                  <a:gd name="T89" fmla="*/ T88 w 9869"/>
                  <a:gd name="T90" fmla="+- 0 9245 1692"/>
                  <a:gd name="T91" fmla="*/ 9245 h 7554"/>
                  <a:gd name="T92" fmla="+- 0 10499 1196"/>
                  <a:gd name="T93" fmla="*/ T92 w 9869"/>
                  <a:gd name="T94" fmla="+- 0 9246 1692"/>
                  <a:gd name="T95" fmla="*/ 9246 h 7554"/>
                  <a:gd name="T96" fmla="+- 0 10674 1196"/>
                  <a:gd name="T97" fmla="*/ T96 w 9869"/>
                  <a:gd name="T98" fmla="+- 0 9230 1692"/>
                  <a:gd name="T99" fmla="*/ 9230 h 7554"/>
                  <a:gd name="T100" fmla="+- 0 10749 1196"/>
                  <a:gd name="T101" fmla="*/ T100 w 9869"/>
                  <a:gd name="T102" fmla="+- 0 9222 1692"/>
                  <a:gd name="T103" fmla="*/ 9222 h 7554"/>
                  <a:gd name="T104" fmla="+- 0 10817 1196"/>
                  <a:gd name="T105" fmla="*/ T104 w 9869"/>
                  <a:gd name="T106" fmla="+- 0 9214 1692"/>
                  <a:gd name="T107" fmla="*/ 9214 h 7554"/>
                  <a:gd name="T108" fmla="+- 0 10927 1196"/>
                  <a:gd name="T109" fmla="*/ T108 w 9869"/>
                  <a:gd name="T110" fmla="+- 0 9192 1692"/>
                  <a:gd name="T111" fmla="*/ 9192 h 7554"/>
                  <a:gd name="T112" fmla="+- 0 11004 1196"/>
                  <a:gd name="T113" fmla="*/ T112 w 9869"/>
                  <a:gd name="T114" fmla="+- 0 9162 1692"/>
                  <a:gd name="T115" fmla="*/ 9162 h 7554"/>
                  <a:gd name="T116" fmla="+- 0 11050 1196"/>
                  <a:gd name="T117" fmla="*/ T116 w 9869"/>
                  <a:gd name="T118" fmla="+- 0 9118 1692"/>
                  <a:gd name="T119" fmla="*/ 9118 h 7554"/>
                  <a:gd name="T120" fmla="+- 0 11065 1196"/>
                  <a:gd name="T121" fmla="*/ T120 w 9869"/>
                  <a:gd name="T122" fmla="+- 0 9057 1692"/>
                  <a:gd name="T123" fmla="*/ 9057 h 7554"/>
                  <a:gd name="T124" fmla="+- 0 11060 1196"/>
                  <a:gd name="T125" fmla="*/ T124 w 9869"/>
                  <a:gd name="T126" fmla="+- 0 9019 1692"/>
                  <a:gd name="T127" fmla="*/ 9019 h 7554"/>
                  <a:gd name="T128" fmla="+- 0 11028 1196"/>
                  <a:gd name="T129" fmla="*/ T128 w 9869"/>
                  <a:gd name="T130" fmla="+- 0 8926 1692"/>
                  <a:gd name="T131" fmla="*/ 8926 h 7554"/>
                  <a:gd name="T132" fmla="+- 0 11001 1196"/>
                  <a:gd name="T133" fmla="*/ T132 w 9869"/>
                  <a:gd name="T134" fmla="+- 0 8869 1692"/>
                  <a:gd name="T135" fmla="*/ 8869 h 7554"/>
                  <a:gd name="T136" fmla="+- 0 10966 1196"/>
                  <a:gd name="T137" fmla="*/ T136 w 9869"/>
                  <a:gd name="T138" fmla="+- 0 8805 1692"/>
                  <a:gd name="T139" fmla="*/ 8805 h 7554"/>
                  <a:gd name="T140" fmla="+- 0 10924 1196"/>
                  <a:gd name="T141" fmla="*/ T140 w 9869"/>
                  <a:gd name="T142" fmla="+- 0 8734 1692"/>
                  <a:gd name="T143" fmla="*/ 8734 h 7554"/>
                  <a:gd name="T144" fmla="+- 0 10874 1196"/>
                  <a:gd name="T145" fmla="*/ T144 w 9869"/>
                  <a:gd name="T146" fmla="+- 0 8654 1692"/>
                  <a:gd name="T147" fmla="*/ 8654 h 7554"/>
                  <a:gd name="T148" fmla="+- 0 10817 1196"/>
                  <a:gd name="T149" fmla="*/ T148 w 9869"/>
                  <a:gd name="T150" fmla="+- 0 8565 1692"/>
                  <a:gd name="T151" fmla="*/ 8565 h 7554"/>
                  <a:gd name="T152" fmla="+- 0 10752 1196"/>
                  <a:gd name="T153" fmla="*/ T152 w 9869"/>
                  <a:gd name="T154" fmla="+- 0 8468 1692"/>
                  <a:gd name="T155" fmla="*/ 8468 h 7554"/>
                  <a:gd name="T156" fmla="+- 0 6509 1196"/>
                  <a:gd name="T157" fmla="*/ T156 w 9869"/>
                  <a:gd name="T158" fmla="+- 0 2105 1692"/>
                  <a:gd name="T159" fmla="*/ 2105 h 7554"/>
                  <a:gd name="T160" fmla="+- 0 6449 1196"/>
                  <a:gd name="T161" fmla="*/ T160 w 9869"/>
                  <a:gd name="T162" fmla="+- 0 2008 1692"/>
                  <a:gd name="T163" fmla="*/ 2008 h 7554"/>
                  <a:gd name="T164" fmla="+- 0 6397 1196"/>
                  <a:gd name="T165" fmla="*/ T164 w 9869"/>
                  <a:gd name="T166" fmla="+- 0 1924 1692"/>
                  <a:gd name="T167" fmla="*/ 1924 h 7554"/>
                  <a:gd name="T168" fmla="+- 0 6350 1196"/>
                  <a:gd name="T169" fmla="*/ T168 w 9869"/>
                  <a:gd name="T170" fmla="+- 0 1853 1692"/>
                  <a:gd name="T171" fmla="*/ 1853 h 7554"/>
                  <a:gd name="T172" fmla="+- 0 6308 1196"/>
                  <a:gd name="T173" fmla="*/ T172 w 9869"/>
                  <a:gd name="T174" fmla="+- 0 1795 1692"/>
                  <a:gd name="T175" fmla="*/ 1795 h 7554"/>
                  <a:gd name="T176" fmla="+- 0 6236 1196"/>
                  <a:gd name="T177" fmla="*/ T176 w 9869"/>
                  <a:gd name="T178" fmla="+- 0 1718 1692"/>
                  <a:gd name="T179" fmla="*/ 1718 h 7554"/>
                  <a:gd name="T180" fmla="+- 0 6203 1196"/>
                  <a:gd name="T181" fmla="*/ T180 w 9869"/>
                  <a:gd name="T182" fmla="+- 0 1699 1692"/>
                  <a:gd name="T183" fmla="*/ 1699 h 7554"/>
                  <a:gd name="T184" fmla="+- 0 6171 1196"/>
                  <a:gd name="T185" fmla="*/ T184 w 9869"/>
                  <a:gd name="T186" fmla="+- 0 1692 1692"/>
                  <a:gd name="T187" fmla="*/ 1692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3"/>
                    </a:lnTo>
                    <a:lnTo>
                      <a:pt x="4796" y="161"/>
                    </a:lnTo>
                    <a:lnTo>
                      <a:pt x="4750" y="232"/>
                    </a:lnTo>
                    <a:lnTo>
                      <a:pt x="4697" y="316"/>
                    </a:lnTo>
                    <a:lnTo>
                      <a:pt x="4637" y="413"/>
                    </a:lnTo>
                    <a:lnTo>
                      <a:pt x="392" y="6756"/>
                    </a:lnTo>
                    <a:lnTo>
                      <a:pt x="319" y="6860"/>
                    </a:lnTo>
                    <a:lnTo>
                      <a:pt x="254" y="6954"/>
                    </a:lnTo>
                    <a:lnTo>
                      <a:pt x="195" y="7040"/>
                    </a:lnTo>
                    <a:lnTo>
                      <a:pt x="144" y="7117"/>
                    </a:lnTo>
                    <a:lnTo>
                      <a:pt x="101" y="7185"/>
                    </a:lnTo>
                    <a:lnTo>
                      <a:pt x="65" y="7247"/>
                    </a:lnTo>
                    <a:lnTo>
                      <a:pt x="37" y="7301"/>
                    </a:lnTo>
                    <a:lnTo>
                      <a:pt x="4" y="7389"/>
                    </a:lnTo>
                    <a:lnTo>
                      <a:pt x="0" y="7424"/>
                    </a:lnTo>
                    <a:lnTo>
                      <a:pt x="4" y="7454"/>
                    </a:lnTo>
                    <a:lnTo>
                      <a:pt x="68" y="7515"/>
                    </a:lnTo>
                    <a:lnTo>
                      <a:pt x="154" y="7537"/>
                    </a:lnTo>
                    <a:lnTo>
                      <a:pt x="277" y="7549"/>
                    </a:lnTo>
                    <a:lnTo>
                      <a:pt x="353" y="7552"/>
                    </a:lnTo>
                    <a:lnTo>
                      <a:pt x="438" y="7553"/>
                    </a:lnTo>
                    <a:lnTo>
                      <a:pt x="9303" y="7554"/>
                    </a:lnTo>
                    <a:lnTo>
                      <a:pt x="9478" y="7538"/>
                    </a:lnTo>
                    <a:lnTo>
                      <a:pt x="9553" y="7530"/>
                    </a:lnTo>
                    <a:lnTo>
                      <a:pt x="9621" y="7522"/>
                    </a:lnTo>
                    <a:lnTo>
                      <a:pt x="9731" y="7500"/>
                    </a:lnTo>
                    <a:lnTo>
                      <a:pt x="9808" y="7470"/>
                    </a:lnTo>
                    <a:lnTo>
                      <a:pt x="9854" y="7426"/>
                    </a:lnTo>
                    <a:lnTo>
                      <a:pt x="9869" y="7365"/>
                    </a:lnTo>
                    <a:lnTo>
                      <a:pt x="9864" y="7327"/>
                    </a:lnTo>
                    <a:lnTo>
                      <a:pt x="9832" y="7234"/>
                    </a:lnTo>
                    <a:lnTo>
                      <a:pt x="9805" y="7177"/>
                    </a:lnTo>
                    <a:lnTo>
                      <a:pt x="9770" y="7113"/>
                    </a:lnTo>
                    <a:lnTo>
                      <a:pt x="9728" y="7042"/>
                    </a:lnTo>
                    <a:lnTo>
                      <a:pt x="9678" y="6962"/>
                    </a:lnTo>
                    <a:lnTo>
                      <a:pt x="9621" y="6873"/>
                    </a:lnTo>
                    <a:lnTo>
                      <a:pt x="9556" y="6776"/>
                    </a:lnTo>
                    <a:lnTo>
                      <a:pt x="5313" y="413"/>
                    </a:lnTo>
                    <a:lnTo>
                      <a:pt x="5253" y="316"/>
                    </a:lnTo>
                    <a:lnTo>
                      <a:pt x="5201" y="232"/>
                    </a:lnTo>
                    <a:lnTo>
                      <a:pt x="5154" y="161"/>
                    </a:lnTo>
                    <a:lnTo>
                      <a:pt x="5112" y="103"/>
                    </a:lnTo>
                    <a:lnTo>
                      <a:pt x="5040" y="26"/>
                    </a:lnTo>
                    <a:lnTo>
                      <a:pt x="5007" y="7"/>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4" name="Group 93"/>
            <p:cNvGrpSpPr>
              <a:grpSpLocks/>
            </p:cNvGrpSpPr>
            <p:nvPr/>
          </p:nvGrpSpPr>
          <p:grpSpPr bwMode="auto">
            <a:xfrm>
              <a:off x="1196" y="1692"/>
              <a:ext cx="9869" cy="7554"/>
              <a:chOff x="1196" y="1692"/>
              <a:chExt cx="9869" cy="7554"/>
            </a:xfrm>
          </p:grpSpPr>
          <p:sp>
            <p:nvSpPr>
              <p:cNvPr id="118" name="Freeform 117"/>
              <p:cNvSpPr>
                <a:spLocks/>
              </p:cNvSpPr>
              <p:nvPr/>
            </p:nvSpPr>
            <p:spPr bwMode="auto">
              <a:xfrm>
                <a:off x="1196" y="1692"/>
                <a:ext cx="9869" cy="7554"/>
              </a:xfrm>
              <a:custGeom>
                <a:avLst/>
                <a:gdLst>
                  <a:gd name="T0" fmla="+- 0 1515 1196"/>
                  <a:gd name="T1" fmla="*/ T0 w 9869"/>
                  <a:gd name="T2" fmla="+- 0 8552 1692"/>
                  <a:gd name="T3" fmla="*/ 8552 h 7554"/>
                  <a:gd name="T4" fmla="+- 0 1340 1196"/>
                  <a:gd name="T5" fmla="*/ T4 w 9869"/>
                  <a:gd name="T6" fmla="+- 0 8809 1692"/>
                  <a:gd name="T7" fmla="*/ 8809 h 7554"/>
                  <a:gd name="T8" fmla="+- 0 1233 1196"/>
                  <a:gd name="T9" fmla="*/ T8 w 9869"/>
                  <a:gd name="T10" fmla="+- 0 8993 1692"/>
                  <a:gd name="T11" fmla="*/ 8993 h 7554"/>
                  <a:gd name="T12" fmla="+- 0 1200 1196"/>
                  <a:gd name="T13" fmla="*/ T12 w 9869"/>
                  <a:gd name="T14" fmla="+- 0 9146 1692"/>
                  <a:gd name="T15" fmla="*/ 9146 h 7554"/>
                  <a:gd name="T16" fmla="+- 0 1473 1196"/>
                  <a:gd name="T17" fmla="*/ T16 w 9869"/>
                  <a:gd name="T18" fmla="+- 0 9241 1692"/>
                  <a:gd name="T19" fmla="*/ 9241 h 7554"/>
                  <a:gd name="T20" fmla="+- 0 1729 1196"/>
                  <a:gd name="T21" fmla="*/ T20 w 9869"/>
                  <a:gd name="T22" fmla="+- 0 9245 1692"/>
                  <a:gd name="T23" fmla="*/ 9245 h 7554"/>
                  <a:gd name="T24" fmla="+- 0 10591 1196"/>
                  <a:gd name="T25" fmla="*/ T24 w 9869"/>
                  <a:gd name="T26" fmla="+- 0 9238 1692"/>
                  <a:gd name="T27" fmla="*/ 9238 h 7554"/>
                  <a:gd name="T28" fmla="+- 0 10817 1196"/>
                  <a:gd name="T29" fmla="*/ T28 w 9869"/>
                  <a:gd name="T30" fmla="+- 0 9214 1692"/>
                  <a:gd name="T31" fmla="*/ 9214 h 7554"/>
                  <a:gd name="T32" fmla="+- 0 11050 1196"/>
                  <a:gd name="T33" fmla="*/ T32 w 9869"/>
                  <a:gd name="T34" fmla="+- 0 9118 1692"/>
                  <a:gd name="T35" fmla="*/ 9118 h 7554"/>
                  <a:gd name="T36" fmla="+- 0 11028 1196"/>
                  <a:gd name="T37" fmla="*/ T36 w 9869"/>
                  <a:gd name="T38" fmla="+- 0 8926 1692"/>
                  <a:gd name="T39" fmla="*/ 8926 h 7554"/>
                  <a:gd name="T40" fmla="+- 0 10924 1196"/>
                  <a:gd name="T41" fmla="*/ T40 w 9869"/>
                  <a:gd name="T42" fmla="+- 0 8734 1692"/>
                  <a:gd name="T43" fmla="*/ 8734 h 7554"/>
                  <a:gd name="T44" fmla="+- 0 10752 1196"/>
                  <a:gd name="T45" fmla="*/ T44 w 9869"/>
                  <a:gd name="T46" fmla="+- 0 8468 1692"/>
                  <a:gd name="T47" fmla="*/ 8468 h 7554"/>
                  <a:gd name="T48" fmla="+- 0 10579 1196"/>
                  <a:gd name="T49" fmla="*/ T48 w 9869"/>
                  <a:gd name="T50" fmla="+- 0 8211 1692"/>
                  <a:gd name="T51" fmla="*/ 8211 h 7554"/>
                  <a:gd name="T52" fmla="+- 0 10443 1196"/>
                  <a:gd name="T53" fmla="*/ T52 w 9869"/>
                  <a:gd name="T54" fmla="+- 0 8007 1692"/>
                  <a:gd name="T55" fmla="*/ 8007 h 7554"/>
                  <a:gd name="T56" fmla="+- 0 10302 1196"/>
                  <a:gd name="T57" fmla="*/ T56 w 9869"/>
                  <a:gd name="T58" fmla="+- 0 7797 1692"/>
                  <a:gd name="T59" fmla="*/ 7797 h 7554"/>
                  <a:gd name="T60" fmla="+- 0 10181 1196"/>
                  <a:gd name="T61" fmla="*/ T60 w 9869"/>
                  <a:gd name="T62" fmla="+- 0 7616 1692"/>
                  <a:gd name="T63" fmla="*/ 7616 h 7554"/>
                  <a:gd name="T64" fmla="+- 0 10047 1196"/>
                  <a:gd name="T65" fmla="*/ T64 w 9869"/>
                  <a:gd name="T66" fmla="+- 0 7416 1692"/>
                  <a:gd name="T67" fmla="*/ 7416 h 7554"/>
                  <a:gd name="T68" fmla="+- 0 9902 1196"/>
                  <a:gd name="T69" fmla="*/ T68 w 9869"/>
                  <a:gd name="T70" fmla="+- 0 7199 1692"/>
                  <a:gd name="T71" fmla="*/ 7199 h 7554"/>
                  <a:gd name="T72" fmla="+- 0 9747 1196"/>
                  <a:gd name="T73" fmla="*/ T72 w 9869"/>
                  <a:gd name="T74" fmla="+- 0 6967 1692"/>
                  <a:gd name="T75" fmla="*/ 6967 h 7554"/>
                  <a:gd name="T76" fmla="+- 0 9584 1196"/>
                  <a:gd name="T77" fmla="*/ T76 w 9869"/>
                  <a:gd name="T78" fmla="+- 0 6723 1692"/>
                  <a:gd name="T79" fmla="*/ 6723 h 7554"/>
                  <a:gd name="T80" fmla="+- 0 9414 1196"/>
                  <a:gd name="T81" fmla="*/ T80 w 9869"/>
                  <a:gd name="T82" fmla="+- 0 6468 1692"/>
                  <a:gd name="T83" fmla="*/ 6468 h 7554"/>
                  <a:gd name="T84" fmla="+- 0 9238 1196"/>
                  <a:gd name="T85" fmla="*/ T84 w 9869"/>
                  <a:gd name="T86" fmla="+- 0 6204 1692"/>
                  <a:gd name="T87" fmla="*/ 6204 h 7554"/>
                  <a:gd name="T88" fmla="+- 0 9058 1196"/>
                  <a:gd name="T89" fmla="*/ T88 w 9869"/>
                  <a:gd name="T90" fmla="+- 0 5933 1692"/>
                  <a:gd name="T91" fmla="*/ 5933 h 7554"/>
                  <a:gd name="T92" fmla="+- 0 8874 1196"/>
                  <a:gd name="T93" fmla="*/ T92 w 9869"/>
                  <a:gd name="T94" fmla="+- 0 5657 1692"/>
                  <a:gd name="T95" fmla="*/ 5657 h 7554"/>
                  <a:gd name="T96" fmla="+- 0 8689 1196"/>
                  <a:gd name="T97" fmla="*/ T96 w 9869"/>
                  <a:gd name="T98" fmla="+- 0 5379 1692"/>
                  <a:gd name="T99" fmla="*/ 5379 h 7554"/>
                  <a:gd name="T100" fmla="+- 0 8502 1196"/>
                  <a:gd name="T101" fmla="*/ T100 w 9869"/>
                  <a:gd name="T102" fmla="+- 0 5099 1692"/>
                  <a:gd name="T103" fmla="*/ 5099 h 7554"/>
                  <a:gd name="T104" fmla="+- 0 8317 1196"/>
                  <a:gd name="T105" fmla="*/ T104 w 9869"/>
                  <a:gd name="T106" fmla="+- 0 4821 1692"/>
                  <a:gd name="T107" fmla="*/ 4821 h 7554"/>
                  <a:gd name="T108" fmla="+- 0 8134 1196"/>
                  <a:gd name="T109" fmla="*/ T108 w 9869"/>
                  <a:gd name="T110" fmla="+- 0 4546 1692"/>
                  <a:gd name="T111" fmla="*/ 4546 h 7554"/>
                  <a:gd name="T112" fmla="+- 0 7953 1196"/>
                  <a:gd name="T113" fmla="*/ T112 w 9869"/>
                  <a:gd name="T114" fmla="+- 0 4275 1692"/>
                  <a:gd name="T115" fmla="*/ 4275 h 7554"/>
                  <a:gd name="T116" fmla="+- 0 7778 1196"/>
                  <a:gd name="T117" fmla="*/ T116 w 9869"/>
                  <a:gd name="T118" fmla="+- 0 4012 1692"/>
                  <a:gd name="T119" fmla="*/ 4012 h 7554"/>
                  <a:gd name="T120" fmla="+- 0 7608 1196"/>
                  <a:gd name="T121" fmla="*/ T120 w 9869"/>
                  <a:gd name="T122" fmla="+- 0 3757 1692"/>
                  <a:gd name="T123" fmla="*/ 3757 h 7554"/>
                  <a:gd name="T124" fmla="+- 0 7446 1196"/>
                  <a:gd name="T125" fmla="*/ T124 w 9869"/>
                  <a:gd name="T126" fmla="+- 0 3513 1692"/>
                  <a:gd name="T127" fmla="*/ 3513 h 7554"/>
                  <a:gd name="T128" fmla="+- 0 7293 1196"/>
                  <a:gd name="T129" fmla="*/ T128 w 9869"/>
                  <a:gd name="T130" fmla="+- 0 3283 1692"/>
                  <a:gd name="T131" fmla="*/ 3283 h 7554"/>
                  <a:gd name="T132" fmla="+- 0 7149 1196"/>
                  <a:gd name="T133" fmla="*/ T132 w 9869"/>
                  <a:gd name="T134" fmla="+- 0 3066 1692"/>
                  <a:gd name="T135" fmla="*/ 3066 h 7554"/>
                  <a:gd name="T136" fmla="+- 0 7016 1196"/>
                  <a:gd name="T137" fmla="*/ T136 w 9869"/>
                  <a:gd name="T138" fmla="+- 0 2867 1692"/>
                  <a:gd name="T139" fmla="*/ 2867 h 7554"/>
                  <a:gd name="T140" fmla="+- 0 6896 1196"/>
                  <a:gd name="T141" fmla="*/ T140 w 9869"/>
                  <a:gd name="T142" fmla="+- 0 2687 1692"/>
                  <a:gd name="T143" fmla="*/ 2687 h 7554"/>
                  <a:gd name="T144" fmla="+- 0 6789 1196"/>
                  <a:gd name="T145" fmla="*/ T144 w 9869"/>
                  <a:gd name="T146" fmla="+- 0 2527 1692"/>
                  <a:gd name="T147" fmla="*/ 2527 h 7554"/>
                  <a:gd name="T148" fmla="+- 0 6623 1196"/>
                  <a:gd name="T149" fmla="*/ T148 w 9869"/>
                  <a:gd name="T150" fmla="+- 0 2277 1692"/>
                  <a:gd name="T151" fmla="*/ 2277 h 7554"/>
                  <a:gd name="T152" fmla="+- 0 6449 1196"/>
                  <a:gd name="T153" fmla="*/ T152 w 9869"/>
                  <a:gd name="T154" fmla="+- 0 2008 1692"/>
                  <a:gd name="T155" fmla="*/ 2008 h 7554"/>
                  <a:gd name="T156" fmla="+- 0 6308 1196"/>
                  <a:gd name="T157" fmla="*/ T156 w 9869"/>
                  <a:gd name="T158" fmla="+- 0 1795 1692"/>
                  <a:gd name="T159" fmla="*/ 1795 h 7554"/>
                  <a:gd name="T160" fmla="+- 0 6139 1196"/>
                  <a:gd name="T161" fmla="*/ T160 w 9869"/>
                  <a:gd name="T162" fmla="+- 0 1699 1692"/>
                  <a:gd name="T163" fmla="*/ 1699 h 7554"/>
                  <a:gd name="T164" fmla="+- 0 5946 1196"/>
                  <a:gd name="T165" fmla="*/ T164 w 9869"/>
                  <a:gd name="T166" fmla="+- 0 1924 1692"/>
                  <a:gd name="T167" fmla="*/ 1924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6"/>
                    </a:lnTo>
                    <a:lnTo>
                      <a:pt x="319" y="6860"/>
                    </a:lnTo>
                    <a:lnTo>
                      <a:pt x="254" y="6954"/>
                    </a:lnTo>
                    <a:lnTo>
                      <a:pt x="195" y="7040"/>
                    </a:lnTo>
                    <a:lnTo>
                      <a:pt x="144" y="7117"/>
                    </a:lnTo>
                    <a:lnTo>
                      <a:pt x="101" y="7185"/>
                    </a:lnTo>
                    <a:lnTo>
                      <a:pt x="65" y="7247"/>
                    </a:lnTo>
                    <a:lnTo>
                      <a:pt x="37" y="7301"/>
                    </a:lnTo>
                    <a:lnTo>
                      <a:pt x="4" y="7389"/>
                    </a:lnTo>
                    <a:lnTo>
                      <a:pt x="0" y="7424"/>
                    </a:lnTo>
                    <a:lnTo>
                      <a:pt x="4" y="7454"/>
                    </a:lnTo>
                    <a:lnTo>
                      <a:pt x="68" y="7515"/>
                    </a:lnTo>
                    <a:lnTo>
                      <a:pt x="154" y="7537"/>
                    </a:lnTo>
                    <a:lnTo>
                      <a:pt x="277" y="7549"/>
                    </a:lnTo>
                    <a:lnTo>
                      <a:pt x="353" y="7552"/>
                    </a:lnTo>
                    <a:lnTo>
                      <a:pt x="438" y="7553"/>
                    </a:lnTo>
                    <a:lnTo>
                      <a:pt x="533" y="7553"/>
                    </a:lnTo>
                    <a:lnTo>
                      <a:pt x="637" y="7554"/>
                    </a:lnTo>
                    <a:lnTo>
                      <a:pt x="9303" y="7554"/>
                    </a:lnTo>
                    <a:lnTo>
                      <a:pt x="9395" y="7546"/>
                    </a:lnTo>
                    <a:lnTo>
                      <a:pt x="9478" y="7538"/>
                    </a:lnTo>
                    <a:lnTo>
                      <a:pt x="9553" y="7530"/>
                    </a:lnTo>
                    <a:lnTo>
                      <a:pt x="9621" y="7522"/>
                    </a:lnTo>
                    <a:lnTo>
                      <a:pt x="9731" y="7500"/>
                    </a:lnTo>
                    <a:lnTo>
                      <a:pt x="9808" y="7470"/>
                    </a:lnTo>
                    <a:lnTo>
                      <a:pt x="9854" y="7426"/>
                    </a:lnTo>
                    <a:lnTo>
                      <a:pt x="9869" y="7365"/>
                    </a:lnTo>
                    <a:lnTo>
                      <a:pt x="9864" y="7327"/>
                    </a:lnTo>
                    <a:lnTo>
                      <a:pt x="9832" y="7234"/>
                    </a:lnTo>
                    <a:lnTo>
                      <a:pt x="9805" y="7177"/>
                    </a:lnTo>
                    <a:lnTo>
                      <a:pt x="9770" y="7113"/>
                    </a:lnTo>
                    <a:lnTo>
                      <a:pt x="9728" y="7042"/>
                    </a:lnTo>
                    <a:lnTo>
                      <a:pt x="9678" y="6962"/>
                    </a:lnTo>
                    <a:lnTo>
                      <a:pt x="9621" y="6873"/>
                    </a:lnTo>
                    <a:lnTo>
                      <a:pt x="9556" y="6776"/>
                    </a:lnTo>
                    <a:lnTo>
                      <a:pt x="9484" y="6669"/>
                    </a:lnTo>
                    <a:lnTo>
                      <a:pt x="9405" y="6551"/>
                    </a:lnTo>
                    <a:lnTo>
                      <a:pt x="9383" y="6519"/>
                    </a:lnTo>
                    <a:lnTo>
                      <a:pt x="9360" y="6484"/>
                    </a:lnTo>
                    <a:lnTo>
                      <a:pt x="9307" y="6405"/>
                    </a:lnTo>
                    <a:lnTo>
                      <a:pt x="9247" y="6315"/>
                    </a:lnTo>
                    <a:lnTo>
                      <a:pt x="9180" y="6215"/>
                    </a:lnTo>
                    <a:lnTo>
                      <a:pt x="9144" y="6161"/>
                    </a:lnTo>
                    <a:lnTo>
                      <a:pt x="9106" y="6105"/>
                    </a:lnTo>
                    <a:lnTo>
                      <a:pt x="9067" y="6047"/>
                    </a:lnTo>
                    <a:lnTo>
                      <a:pt x="9027" y="5986"/>
                    </a:lnTo>
                    <a:lnTo>
                      <a:pt x="8985" y="5924"/>
                    </a:lnTo>
                    <a:lnTo>
                      <a:pt x="8941" y="5859"/>
                    </a:lnTo>
                    <a:lnTo>
                      <a:pt x="8897" y="5792"/>
                    </a:lnTo>
                    <a:lnTo>
                      <a:pt x="8851" y="5724"/>
                    </a:lnTo>
                    <a:lnTo>
                      <a:pt x="8804" y="5653"/>
                    </a:lnTo>
                    <a:lnTo>
                      <a:pt x="8755" y="5581"/>
                    </a:lnTo>
                    <a:lnTo>
                      <a:pt x="8706" y="5507"/>
                    </a:lnTo>
                    <a:lnTo>
                      <a:pt x="8655" y="5431"/>
                    </a:lnTo>
                    <a:lnTo>
                      <a:pt x="8604" y="5354"/>
                    </a:lnTo>
                    <a:lnTo>
                      <a:pt x="8551" y="5275"/>
                    </a:lnTo>
                    <a:lnTo>
                      <a:pt x="8498" y="5195"/>
                    </a:lnTo>
                    <a:lnTo>
                      <a:pt x="8444" y="5113"/>
                    </a:lnTo>
                    <a:lnTo>
                      <a:pt x="8388" y="5031"/>
                    </a:lnTo>
                    <a:lnTo>
                      <a:pt x="8332" y="4947"/>
                    </a:lnTo>
                    <a:lnTo>
                      <a:pt x="8276" y="4862"/>
                    </a:lnTo>
                    <a:lnTo>
                      <a:pt x="8218" y="4776"/>
                    </a:lnTo>
                    <a:lnTo>
                      <a:pt x="8160" y="4688"/>
                    </a:lnTo>
                    <a:lnTo>
                      <a:pt x="8101" y="4600"/>
                    </a:lnTo>
                    <a:lnTo>
                      <a:pt x="8042" y="4512"/>
                    </a:lnTo>
                    <a:lnTo>
                      <a:pt x="7983" y="4422"/>
                    </a:lnTo>
                    <a:lnTo>
                      <a:pt x="7922" y="4332"/>
                    </a:lnTo>
                    <a:lnTo>
                      <a:pt x="7862" y="4241"/>
                    </a:lnTo>
                    <a:lnTo>
                      <a:pt x="7801" y="4149"/>
                    </a:lnTo>
                    <a:lnTo>
                      <a:pt x="7740" y="4058"/>
                    </a:lnTo>
                    <a:lnTo>
                      <a:pt x="7678" y="3965"/>
                    </a:lnTo>
                    <a:lnTo>
                      <a:pt x="7616" y="3873"/>
                    </a:lnTo>
                    <a:lnTo>
                      <a:pt x="7555" y="3780"/>
                    </a:lnTo>
                    <a:lnTo>
                      <a:pt x="7493" y="3687"/>
                    </a:lnTo>
                    <a:lnTo>
                      <a:pt x="7431" y="3594"/>
                    </a:lnTo>
                    <a:lnTo>
                      <a:pt x="7368" y="3501"/>
                    </a:lnTo>
                    <a:lnTo>
                      <a:pt x="7306" y="3407"/>
                    </a:lnTo>
                    <a:lnTo>
                      <a:pt x="7244" y="3314"/>
                    </a:lnTo>
                    <a:lnTo>
                      <a:pt x="7183" y="3222"/>
                    </a:lnTo>
                    <a:lnTo>
                      <a:pt x="7121" y="3129"/>
                    </a:lnTo>
                    <a:lnTo>
                      <a:pt x="7060" y="3037"/>
                    </a:lnTo>
                    <a:lnTo>
                      <a:pt x="6998" y="2945"/>
                    </a:lnTo>
                    <a:lnTo>
                      <a:pt x="6938" y="2854"/>
                    </a:lnTo>
                    <a:lnTo>
                      <a:pt x="6877" y="2763"/>
                    </a:lnTo>
                    <a:lnTo>
                      <a:pt x="6817" y="2673"/>
                    </a:lnTo>
                    <a:lnTo>
                      <a:pt x="6757" y="2583"/>
                    </a:lnTo>
                    <a:lnTo>
                      <a:pt x="6698" y="2495"/>
                    </a:lnTo>
                    <a:lnTo>
                      <a:pt x="6640" y="2407"/>
                    </a:lnTo>
                    <a:lnTo>
                      <a:pt x="6582" y="2320"/>
                    </a:lnTo>
                    <a:lnTo>
                      <a:pt x="6525" y="2234"/>
                    </a:lnTo>
                    <a:lnTo>
                      <a:pt x="6468" y="2149"/>
                    </a:lnTo>
                    <a:lnTo>
                      <a:pt x="6412" y="2065"/>
                    </a:lnTo>
                    <a:lnTo>
                      <a:pt x="6358" y="1983"/>
                    </a:lnTo>
                    <a:lnTo>
                      <a:pt x="6303" y="1901"/>
                    </a:lnTo>
                    <a:lnTo>
                      <a:pt x="6250" y="1821"/>
                    </a:lnTo>
                    <a:lnTo>
                      <a:pt x="6198" y="1743"/>
                    </a:lnTo>
                    <a:lnTo>
                      <a:pt x="6147" y="1666"/>
                    </a:lnTo>
                    <a:lnTo>
                      <a:pt x="6097" y="1591"/>
                    </a:lnTo>
                    <a:lnTo>
                      <a:pt x="6047" y="1517"/>
                    </a:lnTo>
                    <a:lnTo>
                      <a:pt x="5999" y="1445"/>
                    </a:lnTo>
                    <a:lnTo>
                      <a:pt x="5953" y="1374"/>
                    </a:lnTo>
                    <a:lnTo>
                      <a:pt x="5907" y="1306"/>
                    </a:lnTo>
                    <a:lnTo>
                      <a:pt x="5863" y="1240"/>
                    </a:lnTo>
                    <a:lnTo>
                      <a:pt x="5820" y="1175"/>
                    </a:lnTo>
                    <a:lnTo>
                      <a:pt x="5779" y="1113"/>
                    </a:lnTo>
                    <a:lnTo>
                      <a:pt x="5738" y="1053"/>
                    </a:lnTo>
                    <a:lnTo>
                      <a:pt x="5700" y="995"/>
                    </a:lnTo>
                    <a:lnTo>
                      <a:pt x="5663" y="939"/>
                    </a:lnTo>
                    <a:lnTo>
                      <a:pt x="5627" y="886"/>
                    </a:lnTo>
                    <a:lnTo>
                      <a:pt x="5593" y="835"/>
                    </a:lnTo>
                    <a:lnTo>
                      <a:pt x="5531" y="741"/>
                    </a:lnTo>
                    <a:lnTo>
                      <a:pt x="5475" y="657"/>
                    </a:lnTo>
                    <a:lnTo>
                      <a:pt x="5427" y="585"/>
                    </a:lnTo>
                    <a:lnTo>
                      <a:pt x="5387" y="525"/>
                    </a:lnTo>
                    <a:lnTo>
                      <a:pt x="5342" y="457"/>
                    </a:lnTo>
                    <a:lnTo>
                      <a:pt x="5253" y="316"/>
                    </a:lnTo>
                    <a:lnTo>
                      <a:pt x="5201" y="232"/>
                    </a:lnTo>
                    <a:lnTo>
                      <a:pt x="5154" y="161"/>
                    </a:lnTo>
                    <a:lnTo>
                      <a:pt x="5112" y="103"/>
                    </a:lnTo>
                    <a:lnTo>
                      <a:pt x="5040" y="26"/>
                    </a:lnTo>
                    <a:lnTo>
                      <a:pt x="4975" y="0"/>
                    </a:lnTo>
                    <a:lnTo>
                      <a:pt x="4943" y="7"/>
                    </a:lnTo>
                    <a:lnTo>
                      <a:pt x="4876" y="58"/>
                    </a:lnTo>
                    <a:lnTo>
                      <a:pt x="4796" y="161"/>
                    </a:lnTo>
                    <a:lnTo>
                      <a:pt x="4750" y="232"/>
                    </a:lnTo>
                    <a:lnTo>
                      <a:pt x="4697" y="316"/>
                    </a:lnTo>
                    <a:lnTo>
                      <a:pt x="4637" y="413"/>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5" name="Group 94"/>
            <p:cNvGrpSpPr>
              <a:grpSpLocks/>
            </p:cNvGrpSpPr>
            <p:nvPr/>
          </p:nvGrpSpPr>
          <p:grpSpPr bwMode="auto">
            <a:xfrm>
              <a:off x="7430" y="7066"/>
              <a:ext cx="3270" cy="2032"/>
              <a:chOff x="7430" y="7066"/>
              <a:chExt cx="3270" cy="2032"/>
            </a:xfrm>
          </p:grpSpPr>
          <p:sp>
            <p:nvSpPr>
              <p:cNvPr id="117" name="Freeform 116"/>
              <p:cNvSpPr>
                <a:spLocks/>
              </p:cNvSpPr>
              <p:nvPr/>
            </p:nvSpPr>
            <p:spPr bwMode="auto">
              <a:xfrm>
                <a:off x="7430" y="7066"/>
                <a:ext cx="3270" cy="2032"/>
              </a:xfrm>
              <a:custGeom>
                <a:avLst/>
                <a:gdLst>
                  <a:gd name="T0" fmla="+- 0 7430 7430"/>
                  <a:gd name="T1" fmla="*/ T0 w 3270"/>
                  <a:gd name="T2" fmla="+- 0 7066 7066"/>
                  <a:gd name="T3" fmla="*/ 7066 h 2032"/>
                  <a:gd name="T4" fmla="+- 0 10699 7430"/>
                  <a:gd name="T5" fmla="*/ T4 w 3270"/>
                  <a:gd name="T6" fmla="+- 0 9098 7066"/>
                  <a:gd name="T7" fmla="*/ 9098 h 2032"/>
                </a:gdLst>
                <a:ahLst/>
                <a:cxnLst>
                  <a:cxn ang="0">
                    <a:pos x="T1" y="T3"/>
                  </a:cxn>
                  <a:cxn ang="0">
                    <a:pos x="T5" y="T7"/>
                  </a:cxn>
                </a:cxnLst>
                <a:rect l="0" t="0" r="r" b="b"/>
                <a:pathLst>
                  <a:path w="3270" h="2032">
                    <a:moveTo>
                      <a:pt x="0" y="0"/>
                    </a:moveTo>
                    <a:lnTo>
                      <a:pt x="3269" y="203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6" name="Group 95"/>
            <p:cNvGrpSpPr>
              <a:grpSpLocks/>
            </p:cNvGrpSpPr>
            <p:nvPr/>
          </p:nvGrpSpPr>
          <p:grpSpPr bwMode="auto">
            <a:xfrm>
              <a:off x="1559" y="7174"/>
              <a:ext cx="3339" cy="1936"/>
              <a:chOff x="1559" y="7174"/>
              <a:chExt cx="3339" cy="1936"/>
            </a:xfrm>
          </p:grpSpPr>
          <p:sp>
            <p:nvSpPr>
              <p:cNvPr id="116" name="Freeform 115"/>
              <p:cNvSpPr>
                <a:spLocks/>
              </p:cNvSpPr>
              <p:nvPr/>
            </p:nvSpPr>
            <p:spPr bwMode="auto">
              <a:xfrm>
                <a:off x="1559" y="7174"/>
                <a:ext cx="3339" cy="1936"/>
              </a:xfrm>
              <a:custGeom>
                <a:avLst/>
                <a:gdLst>
                  <a:gd name="T0" fmla="+- 0 1559 1559"/>
                  <a:gd name="T1" fmla="*/ T0 w 3339"/>
                  <a:gd name="T2" fmla="+- 0 9110 7174"/>
                  <a:gd name="T3" fmla="*/ 9110 h 1936"/>
                  <a:gd name="T4" fmla="+- 0 4898 1559"/>
                  <a:gd name="T5" fmla="*/ T4 w 3339"/>
                  <a:gd name="T6" fmla="+- 0 7174 7174"/>
                  <a:gd name="T7" fmla="*/ 7174 h 1936"/>
                </a:gdLst>
                <a:ahLst/>
                <a:cxnLst>
                  <a:cxn ang="0">
                    <a:pos x="T1" y="T3"/>
                  </a:cxn>
                  <a:cxn ang="0">
                    <a:pos x="T5" y="T7"/>
                  </a:cxn>
                </a:cxnLst>
                <a:rect l="0" t="0" r="r" b="b"/>
                <a:pathLst>
                  <a:path w="3339" h="1936">
                    <a:moveTo>
                      <a:pt x="0" y="1936"/>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7" name="Group 96"/>
            <p:cNvGrpSpPr>
              <a:grpSpLocks/>
            </p:cNvGrpSpPr>
            <p:nvPr/>
          </p:nvGrpSpPr>
          <p:grpSpPr bwMode="auto">
            <a:xfrm>
              <a:off x="6143" y="1990"/>
              <a:ext cx="2" cy="3335"/>
              <a:chOff x="6143" y="1990"/>
              <a:chExt cx="2" cy="3335"/>
            </a:xfrm>
          </p:grpSpPr>
          <p:sp>
            <p:nvSpPr>
              <p:cNvPr id="115" name="Freeform 114"/>
              <p:cNvSpPr>
                <a:spLocks/>
              </p:cNvSpPr>
              <p:nvPr/>
            </p:nvSpPr>
            <p:spPr bwMode="auto">
              <a:xfrm>
                <a:off x="6143" y="1990"/>
                <a:ext cx="2" cy="3335"/>
              </a:xfrm>
              <a:custGeom>
                <a:avLst/>
                <a:gdLst>
                  <a:gd name="T0" fmla="+- 0 1990 1990"/>
                  <a:gd name="T1" fmla="*/ 1990 h 3335"/>
                  <a:gd name="T2" fmla="+- 0 5325 1990"/>
                  <a:gd name="T3" fmla="*/ 5325 h 3335"/>
                </a:gdLst>
                <a:ahLst/>
                <a:cxnLst>
                  <a:cxn ang="0">
                    <a:pos x="0" y="T1"/>
                  </a:cxn>
                  <a:cxn ang="0">
                    <a:pos x="0" y="T3"/>
                  </a:cxn>
                </a:cxnLst>
                <a:rect l="0" t="0" r="r" b="b"/>
                <a:pathLst>
                  <a:path h="3335">
                    <a:moveTo>
                      <a:pt x="0" y="0"/>
                    </a:moveTo>
                    <a:lnTo>
                      <a:pt x="0" y="3335"/>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8" name="Group 97"/>
            <p:cNvGrpSpPr>
              <a:grpSpLocks/>
            </p:cNvGrpSpPr>
            <p:nvPr/>
          </p:nvGrpSpPr>
          <p:grpSpPr bwMode="auto">
            <a:xfrm>
              <a:off x="6539" y="6902"/>
              <a:ext cx="853" cy="950"/>
              <a:chOff x="6539" y="6902"/>
              <a:chExt cx="853" cy="950"/>
            </a:xfrm>
          </p:grpSpPr>
          <p:sp>
            <p:nvSpPr>
              <p:cNvPr id="114" name="Freeform 113"/>
              <p:cNvSpPr>
                <a:spLocks/>
              </p:cNvSpPr>
              <p:nvPr/>
            </p:nvSpPr>
            <p:spPr bwMode="auto">
              <a:xfrm>
                <a:off x="6539" y="6902"/>
                <a:ext cx="853" cy="950"/>
              </a:xfrm>
              <a:custGeom>
                <a:avLst/>
                <a:gdLst>
                  <a:gd name="T0" fmla="+- 0 6539 6539"/>
                  <a:gd name="T1" fmla="*/ T0 w 853"/>
                  <a:gd name="T2" fmla="+- 0 7851 6902"/>
                  <a:gd name="T3" fmla="*/ 7851 h 950"/>
                  <a:gd name="T4" fmla="+- 0 6614 6539"/>
                  <a:gd name="T5" fmla="*/ T4 w 853"/>
                  <a:gd name="T6" fmla="+- 0 7824 6902"/>
                  <a:gd name="T7" fmla="*/ 7824 h 950"/>
                  <a:gd name="T8" fmla="+- 0 6686 6539"/>
                  <a:gd name="T9" fmla="*/ T8 w 853"/>
                  <a:gd name="T10" fmla="+- 0 7792 6902"/>
                  <a:gd name="T11" fmla="*/ 7792 h 950"/>
                  <a:gd name="T12" fmla="+- 0 6755 6539"/>
                  <a:gd name="T13" fmla="*/ T12 w 853"/>
                  <a:gd name="T14" fmla="+- 0 7756 6902"/>
                  <a:gd name="T15" fmla="*/ 7756 h 950"/>
                  <a:gd name="T16" fmla="+- 0 6823 6539"/>
                  <a:gd name="T17" fmla="*/ T16 w 853"/>
                  <a:gd name="T18" fmla="+- 0 7716 6902"/>
                  <a:gd name="T19" fmla="*/ 7716 h 950"/>
                  <a:gd name="T20" fmla="+- 0 6887 6539"/>
                  <a:gd name="T21" fmla="*/ T20 w 853"/>
                  <a:gd name="T22" fmla="+- 0 7672 6902"/>
                  <a:gd name="T23" fmla="*/ 7672 h 950"/>
                  <a:gd name="T24" fmla="+- 0 6949 6539"/>
                  <a:gd name="T25" fmla="*/ T24 w 853"/>
                  <a:gd name="T26" fmla="+- 0 7625 6902"/>
                  <a:gd name="T27" fmla="*/ 7625 h 950"/>
                  <a:gd name="T28" fmla="+- 0 7007 6539"/>
                  <a:gd name="T29" fmla="*/ T28 w 853"/>
                  <a:gd name="T30" fmla="+- 0 7573 6902"/>
                  <a:gd name="T31" fmla="*/ 7573 h 950"/>
                  <a:gd name="T32" fmla="+- 0 7063 6539"/>
                  <a:gd name="T33" fmla="*/ T32 w 853"/>
                  <a:gd name="T34" fmla="+- 0 7519 6902"/>
                  <a:gd name="T35" fmla="*/ 7519 h 950"/>
                  <a:gd name="T36" fmla="+- 0 7115 6539"/>
                  <a:gd name="T37" fmla="*/ T36 w 853"/>
                  <a:gd name="T38" fmla="+- 0 7461 6902"/>
                  <a:gd name="T39" fmla="*/ 7461 h 950"/>
                  <a:gd name="T40" fmla="+- 0 7163 6539"/>
                  <a:gd name="T41" fmla="*/ T40 w 853"/>
                  <a:gd name="T42" fmla="+- 0 7400 6902"/>
                  <a:gd name="T43" fmla="*/ 7400 h 950"/>
                  <a:gd name="T44" fmla="+- 0 7208 6539"/>
                  <a:gd name="T45" fmla="*/ T44 w 853"/>
                  <a:gd name="T46" fmla="+- 0 7337 6902"/>
                  <a:gd name="T47" fmla="*/ 7337 h 950"/>
                  <a:gd name="T48" fmla="+- 0 7249 6539"/>
                  <a:gd name="T49" fmla="*/ T48 w 853"/>
                  <a:gd name="T50" fmla="+- 0 7270 6902"/>
                  <a:gd name="T51" fmla="*/ 7270 h 950"/>
                  <a:gd name="T52" fmla="+- 0 7286 6539"/>
                  <a:gd name="T53" fmla="*/ T52 w 853"/>
                  <a:gd name="T54" fmla="+- 0 7201 6902"/>
                  <a:gd name="T55" fmla="*/ 7201 h 950"/>
                  <a:gd name="T56" fmla="+- 0 7319 6539"/>
                  <a:gd name="T57" fmla="*/ T56 w 853"/>
                  <a:gd name="T58" fmla="+- 0 7129 6902"/>
                  <a:gd name="T59" fmla="*/ 7129 h 950"/>
                  <a:gd name="T60" fmla="+- 0 7348 6539"/>
                  <a:gd name="T61" fmla="*/ T60 w 853"/>
                  <a:gd name="T62" fmla="+- 0 7056 6902"/>
                  <a:gd name="T63" fmla="*/ 7056 h 950"/>
                  <a:gd name="T64" fmla="+- 0 7372 6539"/>
                  <a:gd name="T65" fmla="*/ T64 w 853"/>
                  <a:gd name="T66" fmla="+- 0 6980 6902"/>
                  <a:gd name="T67" fmla="*/ 6980 h 950"/>
                  <a:gd name="T68" fmla="+- 0 7391 6539"/>
                  <a:gd name="T69" fmla="*/ T68 w 853"/>
                  <a:gd name="T70" fmla="+- 0 6902 6902"/>
                  <a:gd name="T71" fmla="*/ 6902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5" y="922"/>
                    </a:lnTo>
                    <a:lnTo>
                      <a:pt x="147" y="890"/>
                    </a:lnTo>
                    <a:lnTo>
                      <a:pt x="216" y="854"/>
                    </a:lnTo>
                    <a:lnTo>
                      <a:pt x="284" y="814"/>
                    </a:lnTo>
                    <a:lnTo>
                      <a:pt x="348" y="770"/>
                    </a:lnTo>
                    <a:lnTo>
                      <a:pt x="410" y="723"/>
                    </a:lnTo>
                    <a:lnTo>
                      <a:pt x="468" y="671"/>
                    </a:lnTo>
                    <a:lnTo>
                      <a:pt x="524" y="617"/>
                    </a:lnTo>
                    <a:lnTo>
                      <a:pt x="576" y="559"/>
                    </a:lnTo>
                    <a:lnTo>
                      <a:pt x="624" y="498"/>
                    </a:lnTo>
                    <a:lnTo>
                      <a:pt x="669" y="435"/>
                    </a:lnTo>
                    <a:lnTo>
                      <a:pt x="710" y="368"/>
                    </a:lnTo>
                    <a:lnTo>
                      <a:pt x="747" y="299"/>
                    </a:lnTo>
                    <a:lnTo>
                      <a:pt x="780" y="227"/>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9" name="Group 98"/>
            <p:cNvGrpSpPr>
              <a:grpSpLocks/>
            </p:cNvGrpSpPr>
            <p:nvPr/>
          </p:nvGrpSpPr>
          <p:grpSpPr bwMode="auto">
            <a:xfrm>
              <a:off x="6405" y="5363"/>
              <a:ext cx="950" cy="853"/>
              <a:chOff x="6405" y="5363"/>
              <a:chExt cx="950" cy="853"/>
            </a:xfrm>
          </p:grpSpPr>
          <p:sp>
            <p:nvSpPr>
              <p:cNvPr id="113" name="Freeform 112"/>
              <p:cNvSpPr>
                <a:spLocks/>
              </p:cNvSpPr>
              <p:nvPr/>
            </p:nvSpPr>
            <p:spPr bwMode="auto">
              <a:xfrm>
                <a:off x="6405" y="5363"/>
                <a:ext cx="950" cy="853"/>
              </a:xfrm>
              <a:custGeom>
                <a:avLst/>
                <a:gdLst>
                  <a:gd name="T0" fmla="+- 0 7354 6405"/>
                  <a:gd name="T1" fmla="*/ T0 w 950"/>
                  <a:gd name="T2" fmla="+- 0 6216 5363"/>
                  <a:gd name="T3" fmla="*/ 6216 h 853"/>
                  <a:gd name="T4" fmla="+- 0 7327 6405"/>
                  <a:gd name="T5" fmla="*/ T4 w 950"/>
                  <a:gd name="T6" fmla="+- 0 6141 5363"/>
                  <a:gd name="T7" fmla="*/ 6141 h 853"/>
                  <a:gd name="T8" fmla="+- 0 7295 6405"/>
                  <a:gd name="T9" fmla="*/ T8 w 950"/>
                  <a:gd name="T10" fmla="+- 0 6069 5363"/>
                  <a:gd name="T11" fmla="*/ 6069 h 853"/>
                  <a:gd name="T12" fmla="+- 0 7259 6405"/>
                  <a:gd name="T13" fmla="*/ T12 w 950"/>
                  <a:gd name="T14" fmla="+- 0 5999 5363"/>
                  <a:gd name="T15" fmla="*/ 5999 h 853"/>
                  <a:gd name="T16" fmla="+- 0 7219 6405"/>
                  <a:gd name="T17" fmla="*/ T16 w 950"/>
                  <a:gd name="T18" fmla="+- 0 5932 5363"/>
                  <a:gd name="T19" fmla="*/ 5932 h 853"/>
                  <a:gd name="T20" fmla="+- 0 7175 6405"/>
                  <a:gd name="T21" fmla="*/ T20 w 950"/>
                  <a:gd name="T22" fmla="+- 0 5868 5363"/>
                  <a:gd name="T23" fmla="*/ 5868 h 853"/>
                  <a:gd name="T24" fmla="+- 0 7128 6405"/>
                  <a:gd name="T25" fmla="*/ T24 w 950"/>
                  <a:gd name="T26" fmla="+- 0 5806 5363"/>
                  <a:gd name="T27" fmla="*/ 5806 h 853"/>
                  <a:gd name="T28" fmla="+- 0 7077 6405"/>
                  <a:gd name="T29" fmla="*/ T28 w 950"/>
                  <a:gd name="T30" fmla="+- 0 5748 5363"/>
                  <a:gd name="T31" fmla="*/ 5748 h 853"/>
                  <a:gd name="T32" fmla="+- 0 7022 6405"/>
                  <a:gd name="T33" fmla="*/ T32 w 950"/>
                  <a:gd name="T34" fmla="+- 0 5692 5363"/>
                  <a:gd name="T35" fmla="*/ 5692 h 853"/>
                  <a:gd name="T36" fmla="+- 0 6964 6405"/>
                  <a:gd name="T37" fmla="*/ T36 w 950"/>
                  <a:gd name="T38" fmla="+- 0 5640 5363"/>
                  <a:gd name="T39" fmla="*/ 5640 h 853"/>
                  <a:gd name="T40" fmla="+- 0 6903 6405"/>
                  <a:gd name="T41" fmla="*/ T40 w 950"/>
                  <a:gd name="T42" fmla="+- 0 5592 5363"/>
                  <a:gd name="T43" fmla="*/ 5592 h 853"/>
                  <a:gd name="T44" fmla="+- 0 6840 6405"/>
                  <a:gd name="T45" fmla="*/ T44 w 950"/>
                  <a:gd name="T46" fmla="+- 0 5547 5363"/>
                  <a:gd name="T47" fmla="*/ 5547 h 853"/>
                  <a:gd name="T48" fmla="+- 0 6773 6405"/>
                  <a:gd name="T49" fmla="*/ T48 w 950"/>
                  <a:gd name="T50" fmla="+- 0 5506 5363"/>
                  <a:gd name="T51" fmla="*/ 5506 h 853"/>
                  <a:gd name="T52" fmla="+- 0 6704 6405"/>
                  <a:gd name="T53" fmla="*/ T52 w 950"/>
                  <a:gd name="T54" fmla="+- 0 5469 5363"/>
                  <a:gd name="T55" fmla="*/ 5469 h 853"/>
                  <a:gd name="T56" fmla="+- 0 6633 6405"/>
                  <a:gd name="T57" fmla="*/ T56 w 950"/>
                  <a:gd name="T58" fmla="+- 0 5436 5363"/>
                  <a:gd name="T59" fmla="*/ 5436 h 853"/>
                  <a:gd name="T60" fmla="+- 0 6559 6405"/>
                  <a:gd name="T61" fmla="*/ T60 w 950"/>
                  <a:gd name="T62" fmla="+- 0 5407 5363"/>
                  <a:gd name="T63" fmla="*/ 5407 h 853"/>
                  <a:gd name="T64" fmla="+- 0 6483 6405"/>
                  <a:gd name="T65" fmla="*/ T64 w 950"/>
                  <a:gd name="T66" fmla="+- 0 5383 5363"/>
                  <a:gd name="T67" fmla="*/ 5383 h 853"/>
                  <a:gd name="T68" fmla="+- 0 6405 6405"/>
                  <a:gd name="T69" fmla="*/ T68 w 950"/>
                  <a:gd name="T70" fmla="+- 0 5363 5363"/>
                  <a:gd name="T71" fmla="*/ 536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3"/>
                    </a:moveTo>
                    <a:lnTo>
                      <a:pt x="922" y="778"/>
                    </a:lnTo>
                    <a:lnTo>
                      <a:pt x="890" y="706"/>
                    </a:lnTo>
                    <a:lnTo>
                      <a:pt x="854" y="636"/>
                    </a:lnTo>
                    <a:lnTo>
                      <a:pt x="814" y="569"/>
                    </a:lnTo>
                    <a:lnTo>
                      <a:pt x="770" y="505"/>
                    </a:lnTo>
                    <a:lnTo>
                      <a:pt x="723" y="443"/>
                    </a:lnTo>
                    <a:lnTo>
                      <a:pt x="672" y="385"/>
                    </a:lnTo>
                    <a:lnTo>
                      <a:pt x="617" y="329"/>
                    </a:lnTo>
                    <a:lnTo>
                      <a:pt x="559" y="277"/>
                    </a:lnTo>
                    <a:lnTo>
                      <a:pt x="498" y="229"/>
                    </a:lnTo>
                    <a:lnTo>
                      <a:pt x="435" y="184"/>
                    </a:lnTo>
                    <a:lnTo>
                      <a:pt x="368" y="143"/>
                    </a:lnTo>
                    <a:lnTo>
                      <a:pt x="299" y="106"/>
                    </a:lnTo>
                    <a:lnTo>
                      <a:pt x="228" y="73"/>
                    </a:lnTo>
                    <a:lnTo>
                      <a:pt x="154" y="44"/>
                    </a:lnTo>
                    <a:lnTo>
                      <a:pt x="78" y="20"/>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0" name="Group 99"/>
            <p:cNvGrpSpPr>
              <a:grpSpLocks/>
            </p:cNvGrpSpPr>
            <p:nvPr/>
          </p:nvGrpSpPr>
          <p:grpSpPr bwMode="auto">
            <a:xfrm>
              <a:off x="4867" y="5400"/>
              <a:ext cx="853" cy="950"/>
              <a:chOff x="4867" y="5400"/>
              <a:chExt cx="853" cy="950"/>
            </a:xfrm>
          </p:grpSpPr>
          <p:sp>
            <p:nvSpPr>
              <p:cNvPr id="112" name="Freeform 111"/>
              <p:cNvSpPr>
                <a:spLocks/>
              </p:cNvSpPr>
              <p:nvPr/>
            </p:nvSpPr>
            <p:spPr bwMode="auto">
              <a:xfrm>
                <a:off x="4867" y="5400"/>
                <a:ext cx="853" cy="950"/>
              </a:xfrm>
              <a:custGeom>
                <a:avLst/>
                <a:gdLst>
                  <a:gd name="T0" fmla="+- 0 5719 4867"/>
                  <a:gd name="T1" fmla="*/ T0 w 853"/>
                  <a:gd name="T2" fmla="+- 0 5400 5400"/>
                  <a:gd name="T3" fmla="*/ 5400 h 950"/>
                  <a:gd name="T4" fmla="+- 0 5644 4867"/>
                  <a:gd name="T5" fmla="*/ T4 w 853"/>
                  <a:gd name="T6" fmla="+- 0 5428 5400"/>
                  <a:gd name="T7" fmla="*/ 5428 h 950"/>
                  <a:gd name="T8" fmla="+- 0 5572 4867"/>
                  <a:gd name="T9" fmla="*/ T8 w 853"/>
                  <a:gd name="T10" fmla="+- 0 5460 5400"/>
                  <a:gd name="T11" fmla="*/ 5460 h 950"/>
                  <a:gd name="T12" fmla="+- 0 5503 4867"/>
                  <a:gd name="T13" fmla="*/ T12 w 853"/>
                  <a:gd name="T14" fmla="+- 0 5496 5400"/>
                  <a:gd name="T15" fmla="*/ 5496 h 950"/>
                  <a:gd name="T16" fmla="+- 0 5435 4867"/>
                  <a:gd name="T17" fmla="*/ T16 w 853"/>
                  <a:gd name="T18" fmla="+- 0 5536 5400"/>
                  <a:gd name="T19" fmla="*/ 5536 h 950"/>
                  <a:gd name="T20" fmla="+- 0 5371 4867"/>
                  <a:gd name="T21" fmla="*/ T20 w 853"/>
                  <a:gd name="T22" fmla="+- 0 5580 5400"/>
                  <a:gd name="T23" fmla="*/ 5580 h 950"/>
                  <a:gd name="T24" fmla="+- 0 5309 4867"/>
                  <a:gd name="T25" fmla="*/ T24 w 853"/>
                  <a:gd name="T26" fmla="+- 0 5627 5400"/>
                  <a:gd name="T27" fmla="*/ 5627 h 950"/>
                  <a:gd name="T28" fmla="+- 0 5251 4867"/>
                  <a:gd name="T29" fmla="*/ T28 w 853"/>
                  <a:gd name="T30" fmla="+- 0 5678 5400"/>
                  <a:gd name="T31" fmla="*/ 5678 h 950"/>
                  <a:gd name="T32" fmla="+- 0 5195 4867"/>
                  <a:gd name="T33" fmla="*/ T32 w 853"/>
                  <a:gd name="T34" fmla="+- 0 5733 5400"/>
                  <a:gd name="T35" fmla="*/ 5733 h 950"/>
                  <a:gd name="T36" fmla="+- 0 5143 4867"/>
                  <a:gd name="T37" fmla="*/ T36 w 853"/>
                  <a:gd name="T38" fmla="+- 0 5791 5400"/>
                  <a:gd name="T39" fmla="*/ 5791 h 950"/>
                  <a:gd name="T40" fmla="+- 0 5095 4867"/>
                  <a:gd name="T41" fmla="*/ T40 w 853"/>
                  <a:gd name="T42" fmla="+- 0 5851 5400"/>
                  <a:gd name="T43" fmla="*/ 5851 h 950"/>
                  <a:gd name="T44" fmla="+- 0 5050 4867"/>
                  <a:gd name="T45" fmla="*/ T44 w 853"/>
                  <a:gd name="T46" fmla="+- 0 5915 5400"/>
                  <a:gd name="T47" fmla="*/ 5915 h 950"/>
                  <a:gd name="T48" fmla="+- 0 5009 4867"/>
                  <a:gd name="T49" fmla="*/ T48 w 853"/>
                  <a:gd name="T50" fmla="+- 0 5982 5400"/>
                  <a:gd name="T51" fmla="*/ 5982 h 950"/>
                  <a:gd name="T52" fmla="+- 0 4972 4867"/>
                  <a:gd name="T53" fmla="*/ T52 w 853"/>
                  <a:gd name="T54" fmla="+- 0 6051 5400"/>
                  <a:gd name="T55" fmla="*/ 6051 h 950"/>
                  <a:gd name="T56" fmla="+- 0 4939 4867"/>
                  <a:gd name="T57" fmla="*/ T56 w 853"/>
                  <a:gd name="T58" fmla="+- 0 6122 5400"/>
                  <a:gd name="T59" fmla="*/ 6122 h 950"/>
                  <a:gd name="T60" fmla="+- 0 4910 4867"/>
                  <a:gd name="T61" fmla="*/ T60 w 853"/>
                  <a:gd name="T62" fmla="+- 0 6196 5400"/>
                  <a:gd name="T63" fmla="*/ 6196 h 950"/>
                  <a:gd name="T64" fmla="+- 0 4886 4867"/>
                  <a:gd name="T65" fmla="*/ T64 w 853"/>
                  <a:gd name="T66" fmla="+- 0 6272 5400"/>
                  <a:gd name="T67" fmla="*/ 6272 h 950"/>
                  <a:gd name="T68" fmla="+- 0 4867 4867"/>
                  <a:gd name="T69" fmla="*/ T68 w 853"/>
                  <a:gd name="T70" fmla="+- 0 6350 5400"/>
                  <a:gd name="T71" fmla="*/ 6350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2" y="0"/>
                    </a:moveTo>
                    <a:lnTo>
                      <a:pt x="777" y="28"/>
                    </a:lnTo>
                    <a:lnTo>
                      <a:pt x="705" y="60"/>
                    </a:lnTo>
                    <a:lnTo>
                      <a:pt x="636" y="96"/>
                    </a:lnTo>
                    <a:lnTo>
                      <a:pt x="568" y="136"/>
                    </a:lnTo>
                    <a:lnTo>
                      <a:pt x="504" y="180"/>
                    </a:lnTo>
                    <a:lnTo>
                      <a:pt x="442" y="227"/>
                    </a:lnTo>
                    <a:lnTo>
                      <a:pt x="384" y="278"/>
                    </a:lnTo>
                    <a:lnTo>
                      <a:pt x="328" y="333"/>
                    </a:lnTo>
                    <a:lnTo>
                      <a:pt x="276" y="391"/>
                    </a:lnTo>
                    <a:lnTo>
                      <a:pt x="228" y="451"/>
                    </a:lnTo>
                    <a:lnTo>
                      <a:pt x="183" y="515"/>
                    </a:lnTo>
                    <a:lnTo>
                      <a:pt x="142" y="582"/>
                    </a:lnTo>
                    <a:lnTo>
                      <a:pt x="105" y="651"/>
                    </a:lnTo>
                    <a:lnTo>
                      <a:pt x="72" y="722"/>
                    </a:lnTo>
                    <a:lnTo>
                      <a:pt x="43" y="796"/>
                    </a:lnTo>
                    <a:lnTo>
                      <a:pt x="19" y="872"/>
                    </a:lnTo>
                    <a:lnTo>
                      <a:pt x="0" y="95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1" name="Group 100"/>
            <p:cNvGrpSpPr>
              <a:grpSpLocks/>
            </p:cNvGrpSpPr>
            <p:nvPr/>
          </p:nvGrpSpPr>
          <p:grpSpPr bwMode="auto">
            <a:xfrm>
              <a:off x="4903" y="7036"/>
              <a:ext cx="950" cy="853"/>
              <a:chOff x="4903" y="7036"/>
              <a:chExt cx="950" cy="853"/>
            </a:xfrm>
          </p:grpSpPr>
          <p:sp>
            <p:nvSpPr>
              <p:cNvPr id="111" name="Freeform 110"/>
              <p:cNvSpPr>
                <a:spLocks/>
              </p:cNvSpPr>
              <p:nvPr/>
            </p:nvSpPr>
            <p:spPr bwMode="auto">
              <a:xfrm>
                <a:off x="4903" y="7036"/>
                <a:ext cx="950" cy="853"/>
              </a:xfrm>
              <a:custGeom>
                <a:avLst/>
                <a:gdLst>
                  <a:gd name="T0" fmla="+- 0 4903 4903"/>
                  <a:gd name="T1" fmla="*/ T0 w 950"/>
                  <a:gd name="T2" fmla="+- 0 7036 7036"/>
                  <a:gd name="T3" fmla="*/ 7036 h 853"/>
                  <a:gd name="T4" fmla="+- 0 4931 4903"/>
                  <a:gd name="T5" fmla="*/ T4 w 950"/>
                  <a:gd name="T6" fmla="+- 0 7110 7036"/>
                  <a:gd name="T7" fmla="*/ 7110 h 853"/>
                  <a:gd name="T8" fmla="+- 0 4963 4903"/>
                  <a:gd name="T9" fmla="*/ T8 w 950"/>
                  <a:gd name="T10" fmla="+- 0 7183 7036"/>
                  <a:gd name="T11" fmla="*/ 7183 h 853"/>
                  <a:gd name="T12" fmla="+- 0 4999 4903"/>
                  <a:gd name="T13" fmla="*/ T12 w 950"/>
                  <a:gd name="T14" fmla="+- 0 7252 7036"/>
                  <a:gd name="T15" fmla="*/ 7252 h 853"/>
                  <a:gd name="T16" fmla="+- 0 5039 4903"/>
                  <a:gd name="T17" fmla="*/ T16 w 950"/>
                  <a:gd name="T18" fmla="+- 0 7319 7036"/>
                  <a:gd name="T19" fmla="*/ 7319 h 853"/>
                  <a:gd name="T20" fmla="+- 0 5083 4903"/>
                  <a:gd name="T21" fmla="*/ T20 w 950"/>
                  <a:gd name="T22" fmla="+- 0 7384 7036"/>
                  <a:gd name="T23" fmla="*/ 7384 h 853"/>
                  <a:gd name="T24" fmla="+- 0 5130 4903"/>
                  <a:gd name="T25" fmla="*/ T24 w 950"/>
                  <a:gd name="T26" fmla="+- 0 7446 7036"/>
                  <a:gd name="T27" fmla="*/ 7446 h 853"/>
                  <a:gd name="T28" fmla="+- 0 5181 4903"/>
                  <a:gd name="T29" fmla="*/ T28 w 950"/>
                  <a:gd name="T30" fmla="+- 0 7504 7036"/>
                  <a:gd name="T31" fmla="*/ 7504 h 853"/>
                  <a:gd name="T32" fmla="+- 0 5236 4903"/>
                  <a:gd name="T33" fmla="*/ T32 w 950"/>
                  <a:gd name="T34" fmla="+- 0 7559 7036"/>
                  <a:gd name="T35" fmla="*/ 7559 h 853"/>
                  <a:gd name="T36" fmla="+- 0 5294 4903"/>
                  <a:gd name="T37" fmla="*/ T36 w 950"/>
                  <a:gd name="T38" fmla="+- 0 7612 7036"/>
                  <a:gd name="T39" fmla="*/ 7612 h 853"/>
                  <a:gd name="T40" fmla="+- 0 5354 4903"/>
                  <a:gd name="T41" fmla="*/ T40 w 950"/>
                  <a:gd name="T42" fmla="+- 0 7660 7036"/>
                  <a:gd name="T43" fmla="*/ 7660 h 853"/>
                  <a:gd name="T44" fmla="+- 0 5418 4903"/>
                  <a:gd name="T45" fmla="*/ T44 w 950"/>
                  <a:gd name="T46" fmla="+- 0 7705 7036"/>
                  <a:gd name="T47" fmla="*/ 7705 h 853"/>
                  <a:gd name="T48" fmla="+- 0 5485 4903"/>
                  <a:gd name="T49" fmla="*/ T48 w 950"/>
                  <a:gd name="T50" fmla="+- 0 7746 7036"/>
                  <a:gd name="T51" fmla="*/ 7746 h 853"/>
                  <a:gd name="T52" fmla="+- 0 5554 4903"/>
                  <a:gd name="T53" fmla="*/ T52 w 950"/>
                  <a:gd name="T54" fmla="+- 0 7783 7036"/>
                  <a:gd name="T55" fmla="*/ 7783 h 853"/>
                  <a:gd name="T56" fmla="+- 0 5625 4903"/>
                  <a:gd name="T57" fmla="*/ T56 w 950"/>
                  <a:gd name="T58" fmla="+- 0 7816 7036"/>
                  <a:gd name="T59" fmla="*/ 7816 h 853"/>
                  <a:gd name="T60" fmla="+- 0 5699 4903"/>
                  <a:gd name="T61" fmla="*/ T60 w 950"/>
                  <a:gd name="T62" fmla="+- 0 7845 7036"/>
                  <a:gd name="T63" fmla="*/ 7845 h 853"/>
                  <a:gd name="T64" fmla="+- 0 5775 4903"/>
                  <a:gd name="T65" fmla="*/ T64 w 950"/>
                  <a:gd name="T66" fmla="+- 0 7869 7036"/>
                  <a:gd name="T67" fmla="*/ 7869 h 853"/>
                  <a:gd name="T68" fmla="+- 0 5853 4903"/>
                  <a:gd name="T69" fmla="*/ T68 w 950"/>
                  <a:gd name="T70" fmla="+- 0 7888 7036"/>
                  <a:gd name="T71" fmla="*/ 7888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4"/>
                    </a:lnTo>
                    <a:lnTo>
                      <a:pt x="60" y="147"/>
                    </a:lnTo>
                    <a:lnTo>
                      <a:pt x="96" y="216"/>
                    </a:lnTo>
                    <a:lnTo>
                      <a:pt x="136" y="283"/>
                    </a:lnTo>
                    <a:lnTo>
                      <a:pt x="180" y="348"/>
                    </a:lnTo>
                    <a:lnTo>
                      <a:pt x="227" y="410"/>
                    </a:lnTo>
                    <a:lnTo>
                      <a:pt x="278" y="468"/>
                    </a:lnTo>
                    <a:lnTo>
                      <a:pt x="333" y="523"/>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2" name="Group 101"/>
            <p:cNvGrpSpPr>
              <a:grpSpLocks/>
            </p:cNvGrpSpPr>
            <p:nvPr/>
          </p:nvGrpSpPr>
          <p:grpSpPr bwMode="auto">
            <a:xfrm>
              <a:off x="7414" y="6487"/>
              <a:ext cx="8" cy="278"/>
              <a:chOff x="7414" y="6487"/>
              <a:chExt cx="8" cy="278"/>
            </a:xfrm>
          </p:grpSpPr>
          <p:sp>
            <p:nvSpPr>
              <p:cNvPr id="110" name="Freeform 109"/>
              <p:cNvSpPr>
                <a:spLocks/>
              </p:cNvSpPr>
              <p:nvPr/>
            </p:nvSpPr>
            <p:spPr bwMode="auto">
              <a:xfrm>
                <a:off x="7414" y="6487"/>
                <a:ext cx="8" cy="278"/>
              </a:xfrm>
              <a:custGeom>
                <a:avLst/>
                <a:gdLst>
                  <a:gd name="T0" fmla="+- 0 7414 7414"/>
                  <a:gd name="T1" fmla="*/ T0 w 8"/>
                  <a:gd name="T2" fmla="+- 0 6765 6487"/>
                  <a:gd name="T3" fmla="*/ 6765 h 278"/>
                  <a:gd name="T4" fmla="+- 0 7417 7414"/>
                  <a:gd name="T5" fmla="*/ T4 w 8"/>
                  <a:gd name="T6" fmla="+- 0 6730 6487"/>
                  <a:gd name="T7" fmla="*/ 6730 h 278"/>
                  <a:gd name="T8" fmla="+- 0 7419 7414"/>
                  <a:gd name="T9" fmla="*/ T8 w 8"/>
                  <a:gd name="T10" fmla="+- 0 6696 6487"/>
                  <a:gd name="T11" fmla="*/ 6696 h 278"/>
                  <a:gd name="T12" fmla="+- 0 7420 7414"/>
                  <a:gd name="T13" fmla="*/ T12 w 8"/>
                  <a:gd name="T14" fmla="+- 0 6661 6487"/>
                  <a:gd name="T15" fmla="*/ 6661 h 278"/>
                  <a:gd name="T16" fmla="+- 0 7421 7414"/>
                  <a:gd name="T17" fmla="*/ T16 w 8"/>
                  <a:gd name="T18" fmla="+- 0 6626 6487"/>
                  <a:gd name="T19" fmla="*/ 6626 h 278"/>
                  <a:gd name="T20" fmla="+- 0 7420 7414"/>
                  <a:gd name="T21" fmla="*/ T20 w 8"/>
                  <a:gd name="T22" fmla="+- 0 6591 6487"/>
                  <a:gd name="T23" fmla="*/ 6591 h 278"/>
                  <a:gd name="T24" fmla="+- 0 7419 7414"/>
                  <a:gd name="T25" fmla="*/ T24 w 8"/>
                  <a:gd name="T26" fmla="+- 0 6556 6487"/>
                  <a:gd name="T27" fmla="*/ 6556 h 278"/>
                  <a:gd name="T28" fmla="+- 0 7417 7414"/>
                  <a:gd name="T29" fmla="*/ T28 w 8"/>
                  <a:gd name="T30" fmla="+- 0 6521 6487"/>
                  <a:gd name="T31" fmla="*/ 6521 h 278"/>
                  <a:gd name="T32" fmla="+- 0 7414 7414"/>
                  <a:gd name="T33" fmla="*/ T32 w 8"/>
                  <a:gd name="T34" fmla="+- 0 6487 6487"/>
                  <a:gd name="T35" fmla="*/ 6487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3" y="243"/>
                    </a:lnTo>
                    <a:lnTo>
                      <a:pt x="5" y="209"/>
                    </a:lnTo>
                    <a:lnTo>
                      <a:pt x="6" y="174"/>
                    </a:lnTo>
                    <a:lnTo>
                      <a:pt x="7" y="139"/>
                    </a:lnTo>
                    <a:lnTo>
                      <a:pt x="6" y="104"/>
                    </a:lnTo>
                    <a:lnTo>
                      <a:pt x="5" y="69"/>
                    </a:lnTo>
                    <a:lnTo>
                      <a:pt x="3" y="34"/>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3" name="Group 102"/>
            <p:cNvGrpSpPr>
              <a:grpSpLocks/>
            </p:cNvGrpSpPr>
            <p:nvPr/>
          </p:nvGrpSpPr>
          <p:grpSpPr bwMode="auto">
            <a:xfrm>
              <a:off x="5990" y="5334"/>
              <a:ext cx="278" cy="8"/>
              <a:chOff x="5990" y="5334"/>
              <a:chExt cx="278" cy="8"/>
            </a:xfrm>
          </p:grpSpPr>
          <p:sp>
            <p:nvSpPr>
              <p:cNvPr id="109" name="Freeform 108"/>
              <p:cNvSpPr>
                <a:spLocks/>
              </p:cNvSpPr>
              <p:nvPr/>
            </p:nvSpPr>
            <p:spPr bwMode="auto">
              <a:xfrm>
                <a:off x="5990" y="5334"/>
                <a:ext cx="278" cy="8"/>
              </a:xfrm>
              <a:custGeom>
                <a:avLst/>
                <a:gdLst>
                  <a:gd name="T0" fmla="+- 0 6268 5990"/>
                  <a:gd name="T1" fmla="*/ T0 w 278"/>
                  <a:gd name="T2" fmla="+- 0 5341 5334"/>
                  <a:gd name="T3" fmla="*/ 5341 h 8"/>
                  <a:gd name="T4" fmla="+- 0 6233 5990"/>
                  <a:gd name="T5" fmla="*/ T4 w 278"/>
                  <a:gd name="T6" fmla="+- 0 5338 5334"/>
                  <a:gd name="T7" fmla="*/ 5338 h 8"/>
                  <a:gd name="T8" fmla="+- 0 6199 5990"/>
                  <a:gd name="T9" fmla="*/ T8 w 278"/>
                  <a:gd name="T10" fmla="+- 0 5336 5334"/>
                  <a:gd name="T11" fmla="*/ 5336 h 8"/>
                  <a:gd name="T12" fmla="+- 0 6164 5990"/>
                  <a:gd name="T13" fmla="*/ T12 w 278"/>
                  <a:gd name="T14" fmla="+- 0 5334 5334"/>
                  <a:gd name="T15" fmla="*/ 5334 h 8"/>
                  <a:gd name="T16" fmla="+- 0 6129 5990"/>
                  <a:gd name="T17" fmla="*/ T16 w 278"/>
                  <a:gd name="T18" fmla="+- 0 5334 5334"/>
                  <a:gd name="T19" fmla="*/ 5334 h 8"/>
                  <a:gd name="T20" fmla="+- 0 6094 5990"/>
                  <a:gd name="T21" fmla="*/ T20 w 278"/>
                  <a:gd name="T22" fmla="+- 0 5334 5334"/>
                  <a:gd name="T23" fmla="*/ 5334 h 8"/>
                  <a:gd name="T24" fmla="+- 0 6059 5990"/>
                  <a:gd name="T25" fmla="*/ T24 w 278"/>
                  <a:gd name="T26" fmla="+- 0 5336 5334"/>
                  <a:gd name="T27" fmla="*/ 5336 h 8"/>
                  <a:gd name="T28" fmla="+- 0 6024 5990"/>
                  <a:gd name="T29" fmla="*/ T28 w 278"/>
                  <a:gd name="T30" fmla="+- 0 5338 5334"/>
                  <a:gd name="T31" fmla="*/ 5338 h 8"/>
                  <a:gd name="T32" fmla="+- 0 5990 5990"/>
                  <a:gd name="T33" fmla="*/ T32 w 278"/>
                  <a:gd name="T34" fmla="+- 0 5341 5334"/>
                  <a:gd name="T35" fmla="*/ 5341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0"/>
                    </a:lnTo>
                    <a:lnTo>
                      <a:pt x="139" y="0"/>
                    </a:lnTo>
                    <a:lnTo>
                      <a:pt x="104" y="0"/>
                    </a:lnTo>
                    <a:lnTo>
                      <a:pt x="69" y="2"/>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4" name="Group 103"/>
            <p:cNvGrpSpPr>
              <a:grpSpLocks/>
            </p:cNvGrpSpPr>
            <p:nvPr/>
          </p:nvGrpSpPr>
          <p:grpSpPr bwMode="auto">
            <a:xfrm>
              <a:off x="4837" y="6487"/>
              <a:ext cx="8" cy="278"/>
              <a:chOff x="4837" y="6487"/>
              <a:chExt cx="8" cy="278"/>
            </a:xfrm>
          </p:grpSpPr>
          <p:sp>
            <p:nvSpPr>
              <p:cNvPr id="108" name="Freeform 107"/>
              <p:cNvSpPr>
                <a:spLocks/>
              </p:cNvSpPr>
              <p:nvPr/>
            </p:nvSpPr>
            <p:spPr bwMode="auto">
              <a:xfrm>
                <a:off x="4837" y="6487"/>
                <a:ext cx="8" cy="278"/>
              </a:xfrm>
              <a:custGeom>
                <a:avLst/>
                <a:gdLst>
                  <a:gd name="T0" fmla="+- 0 4844 4837"/>
                  <a:gd name="T1" fmla="*/ T0 w 8"/>
                  <a:gd name="T2" fmla="+- 0 6487 6487"/>
                  <a:gd name="T3" fmla="*/ 6487 h 278"/>
                  <a:gd name="T4" fmla="+- 0 4841 4837"/>
                  <a:gd name="T5" fmla="*/ T4 w 8"/>
                  <a:gd name="T6" fmla="+- 0 6521 6487"/>
                  <a:gd name="T7" fmla="*/ 6521 h 278"/>
                  <a:gd name="T8" fmla="+- 0 4839 4837"/>
                  <a:gd name="T9" fmla="*/ T8 w 8"/>
                  <a:gd name="T10" fmla="+- 0 6556 6487"/>
                  <a:gd name="T11" fmla="*/ 6556 h 278"/>
                  <a:gd name="T12" fmla="+- 0 4837 4837"/>
                  <a:gd name="T13" fmla="*/ T12 w 8"/>
                  <a:gd name="T14" fmla="+- 0 6591 6487"/>
                  <a:gd name="T15" fmla="*/ 6591 h 278"/>
                  <a:gd name="T16" fmla="+- 0 4837 4837"/>
                  <a:gd name="T17" fmla="*/ T16 w 8"/>
                  <a:gd name="T18" fmla="+- 0 6626 6487"/>
                  <a:gd name="T19" fmla="*/ 6626 h 278"/>
                  <a:gd name="T20" fmla="+- 0 4837 4837"/>
                  <a:gd name="T21" fmla="*/ T20 w 8"/>
                  <a:gd name="T22" fmla="+- 0 6661 6487"/>
                  <a:gd name="T23" fmla="*/ 6661 h 278"/>
                  <a:gd name="T24" fmla="+- 0 4839 4837"/>
                  <a:gd name="T25" fmla="*/ T24 w 8"/>
                  <a:gd name="T26" fmla="+- 0 6696 6487"/>
                  <a:gd name="T27" fmla="*/ 6696 h 278"/>
                  <a:gd name="T28" fmla="+- 0 4841 4837"/>
                  <a:gd name="T29" fmla="*/ T28 w 8"/>
                  <a:gd name="T30" fmla="+- 0 6730 6487"/>
                  <a:gd name="T31" fmla="*/ 6730 h 278"/>
                  <a:gd name="T32" fmla="+- 0 4844 4837"/>
                  <a:gd name="T33" fmla="*/ T32 w 8"/>
                  <a:gd name="T34" fmla="+- 0 6765 6487"/>
                  <a:gd name="T35" fmla="*/ 6765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4"/>
                    </a:lnTo>
                    <a:lnTo>
                      <a:pt x="0" y="139"/>
                    </a:lnTo>
                    <a:lnTo>
                      <a:pt x="0" y="174"/>
                    </a:lnTo>
                    <a:lnTo>
                      <a:pt x="2" y="209"/>
                    </a:lnTo>
                    <a:lnTo>
                      <a:pt x="4" y="243"/>
                    </a:lnTo>
                    <a:lnTo>
                      <a:pt x="7" y="278"/>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5" name="Group 104"/>
            <p:cNvGrpSpPr>
              <a:grpSpLocks/>
            </p:cNvGrpSpPr>
            <p:nvPr/>
          </p:nvGrpSpPr>
          <p:grpSpPr bwMode="auto">
            <a:xfrm>
              <a:off x="1272" y="1682"/>
              <a:ext cx="9718" cy="7672"/>
              <a:chOff x="1272" y="1682"/>
              <a:chExt cx="9718" cy="7672"/>
            </a:xfrm>
          </p:grpSpPr>
          <p:sp>
            <p:nvSpPr>
              <p:cNvPr id="106" name="Freeform 105"/>
              <p:cNvSpPr>
                <a:spLocks/>
              </p:cNvSpPr>
              <p:nvPr/>
            </p:nvSpPr>
            <p:spPr bwMode="auto">
              <a:xfrm>
                <a:off x="5990" y="7910"/>
                <a:ext cx="278" cy="8"/>
              </a:xfrm>
              <a:custGeom>
                <a:avLst/>
                <a:gdLst>
                  <a:gd name="T0" fmla="+- 0 5990 5990"/>
                  <a:gd name="T1" fmla="*/ T0 w 278"/>
                  <a:gd name="T2" fmla="+- 0 7910 7910"/>
                  <a:gd name="T3" fmla="*/ 7910 h 8"/>
                  <a:gd name="T4" fmla="+- 0 6024 5990"/>
                  <a:gd name="T5" fmla="*/ T4 w 278"/>
                  <a:gd name="T6" fmla="+- 0 7914 7910"/>
                  <a:gd name="T7" fmla="*/ 7914 h 8"/>
                  <a:gd name="T8" fmla="+- 0 6059 5990"/>
                  <a:gd name="T9" fmla="*/ T8 w 278"/>
                  <a:gd name="T10" fmla="+- 0 7916 7910"/>
                  <a:gd name="T11" fmla="*/ 7916 h 8"/>
                  <a:gd name="T12" fmla="+- 0 6094 5990"/>
                  <a:gd name="T13" fmla="*/ T12 w 278"/>
                  <a:gd name="T14" fmla="+- 0 7917 7910"/>
                  <a:gd name="T15" fmla="*/ 7917 h 8"/>
                  <a:gd name="T16" fmla="+- 0 6129 5990"/>
                  <a:gd name="T17" fmla="*/ T16 w 278"/>
                  <a:gd name="T18" fmla="+- 0 7918 7910"/>
                  <a:gd name="T19" fmla="*/ 7918 h 8"/>
                  <a:gd name="T20" fmla="+- 0 6164 5990"/>
                  <a:gd name="T21" fmla="*/ T20 w 278"/>
                  <a:gd name="T22" fmla="+- 0 7917 7910"/>
                  <a:gd name="T23" fmla="*/ 7917 h 8"/>
                  <a:gd name="T24" fmla="+- 0 6199 5990"/>
                  <a:gd name="T25" fmla="*/ T24 w 278"/>
                  <a:gd name="T26" fmla="+- 0 7916 7910"/>
                  <a:gd name="T27" fmla="*/ 7916 h 8"/>
                  <a:gd name="T28" fmla="+- 0 6233 5990"/>
                  <a:gd name="T29" fmla="*/ T28 w 278"/>
                  <a:gd name="T30" fmla="+- 0 7914 7910"/>
                  <a:gd name="T31" fmla="*/ 7914 h 8"/>
                  <a:gd name="T32" fmla="+- 0 6268 5990"/>
                  <a:gd name="T33" fmla="*/ T32 w 278"/>
                  <a:gd name="T34" fmla="+- 0 7910 7910"/>
                  <a:gd name="T35" fmla="*/ 7910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4"/>
                    </a:lnTo>
                    <a:lnTo>
                      <a:pt x="69" y="6"/>
                    </a:lnTo>
                    <a:lnTo>
                      <a:pt x="104" y="7"/>
                    </a:lnTo>
                    <a:lnTo>
                      <a:pt x="139" y="8"/>
                    </a:lnTo>
                    <a:lnTo>
                      <a:pt x="174" y="7"/>
                    </a:lnTo>
                    <a:lnTo>
                      <a:pt x="209" y="6"/>
                    </a:lnTo>
                    <a:lnTo>
                      <a:pt x="243" y="4"/>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107" name="Picture 106" descr="Another image of the model similar to the one described on page 13, but only the Bridging section in a circle in the middle of the equilateral triangle is visible. The wording for the other 3 groups is not visible. In the Bridging section it says: Align &amp; Connect. Assessment. Communications.  Sustainabil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 y="1682"/>
                <a:ext cx="9718"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2829925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47087"/>
            <a:ext cx="8520600" cy="4380971"/>
          </a:xfrm>
        </p:spPr>
        <p:txBody>
          <a:bodyPr/>
          <a:lstStyle/>
          <a:p>
            <a:pPr>
              <a:spcAft>
                <a:spcPts val="2400"/>
              </a:spcAft>
            </a:pPr>
            <a:r>
              <a:rPr lang="en-US" sz="2200" i="1" dirty="0"/>
              <a:t>Action: Make communication a crucial force in </a:t>
            </a:r>
            <a:br>
              <a:rPr lang="en-US" sz="2200" i="1" dirty="0"/>
            </a:br>
            <a:r>
              <a:rPr lang="en-US" sz="2200" i="1" dirty="0"/>
              <a:t>achieving the organization’s </a:t>
            </a:r>
            <a:r>
              <a:rPr lang="en-US" sz="2200" i="1" dirty="0" err="1"/>
              <a:t>D&amp;I</a:t>
            </a:r>
            <a:r>
              <a:rPr lang="en-US" sz="2200" i="1" dirty="0"/>
              <a:t> goals.</a:t>
            </a:r>
          </a:p>
          <a:p>
            <a:pPr lvl="0" algn="l"/>
            <a:r>
              <a:rPr lang="en-US" sz="2000" dirty="0"/>
              <a:t>☐ </a:t>
            </a:r>
            <a:r>
              <a:rPr lang="en-US" sz="2000" b="1" dirty="0"/>
              <a:t>9.3 </a:t>
            </a:r>
            <a:r>
              <a:rPr lang="en-US" sz="2000" dirty="0" err="1"/>
              <a:t>D&amp;I</a:t>
            </a:r>
            <a:r>
              <a:rPr lang="en-US" sz="2000" dirty="0"/>
              <a:t> communication is frequent, ongoing, innovative, and contributes to an enhanced reputation for the organization. </a:t>
            </a:r>
          </a:p>
          <a:p>
            <a:pPr lvl="0" algn="l"/>
            <a:r>
              <a:rPr lang="en-US" sz="2000" dirty="0"/>
              <a:t>☐ </a:t>
            </a:r>
            <a:r>
              <a:rPr lang="en-US" sz="2000" b="1" dirty="0"/>
              <a:t>9.2 </a:t>
            </a:r>
            <a:r>
              <a:rPr lang="en-US" sz="2000" dirty="0" err="1"/>
              <a:t>D&amp;I</a:t>
            </a:r>
            <a:r>
              <a:rPr lang="en-US" sz="2000" dirty="0"/>
              <a:t> topics are easily and quickly located on the organization’s internal and external websites. Information is thorough, fully accessible, and regularly updated.</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9:  </a:t>
            </a:r>
            <a:r>
              <a:rPr lang="en-US" sz="3200" b="1" dirty="0" err="1"/>
              <a:t>D&amp;I</a:t>
            </a:r>
            <a:r>
              <a:rPr lang="en-US" sz="3200" b="1" dirty="0"/>
              <a:t> Communications</a:t>
            </a:r>
            <a:endParaRPr lang="en-US" sz="3600" dirty="0"/>
          </a:p>
        </p:txBody>
      </p:sp>
      <p:grpSp>
        <p:nvGrpSpPr>
          <p:cNvPr id="92" name="Group 91"/>
          <p:cNvGrpSpPr>
            <a:grpSpLocks/>
          </p:cNvGrpSpPr>
          <p:nvPr/>
        </p:nvGrpSpPr>
        <p:grpSpPr bwMode="auto">
          <a:xfrm>
            <a:off x="7700212" y="5220326"/>
            <a:ext cx="1280304" cy="1043437"/>
            <a:chOff x="1196" y="1682"/>
            <a:chExt cx="9869" cy="7672"/>
          </a:xfrm>
        </p:grpSpPr>
        <p:grpSp>
          <p:nvGrpSpPr>
            <p:cNvPr id="93" name="Group 92"/>
            <p:cNvGrpSpPr>
              <a:grpSpLocks/>
            </p:cNvGrpSpPr>
            <p:nvPr/>
          </p:nvGrpSpPr>
          <p:grpSpPr bwMode="auto">
            <a:xfrm>
              <a:off x="1196" y="1692"/>
              <a:ext cx="9869" cy="7554"/>
              <a:chOff x="1196" y="1692"/>
              <a:chExt cx="9869" cy="7554"/>
            </a:xfrm>
          </p:grpSpPr>
          <p:sp>
            <p:nvSpPr>
              <p:cNvPr id="119" name="Freeform 118"/>
              <p:cNvSpPr>
                <a:spLocks/>
              </p:cNvSpPr>
              <p:nvPr/>
            </p:nvSpPr>
            <p:spPr bwMode="auto">
              <a:xfrm>
                <a:off x="1196" y="1692"/>
                <a:ext cx="9869" cy="7554"/>
              </a:xfrm>
              <a:custGeom>
                <a:avLst/>
                <a:gdLst>
                  <a:gd name="T0" fmla="+- 0 6171 1196"/>
                  <a:gd name="T1" fmla="*/ T0 w 9869"/>
                  <a:gd name="T2" fmla="+- 0 1692 1692"/>
                  <a:gd name="T3" fmla="*/ 1692 h 7554"/>
                  <a:gd name="T4" fmla="+- 0 6106 1196"/>
                  <a:gd name="T5" fmla="*/ T4 w 9869"/>
                  <a:gd name="T6" fmla="+- 0 1718 1692"/>
                  <a:gd name="T7" fmla="*/ 1718 h 7554"/>
                  <a:gd name="T8" fmla="+- 0 6034 1196"/>
                  <a:gd name="T9" fmla="*/ T8 w 9869"/>
                  <a:gd name="T10" fmla="+- 0 1795 1692"/>
                  <a:gd name="T11" fmla="*/ 1795 h 7554"/>
                  <a:gd name="T12" fmla="+- 0 5992 1196"/>
                  <a:gd name="T13" fmla="*/ T12 w 9869"/>
                  <a:gd name="T14" fmla="+- 0 1853 1692"/>
                  <a:gd name="T15" fmla="*/ 1853 h 7554"/>
                  <a:gd name="T16" fmla="+- 0 5946 1196"/>
                  <a:gd name="T17" fmla="*/ T16 w 9869"/>
                  <a:gd name="T18" fmla="+- 0 1924 1692"/>
                  <a:gd name="T19" fmla="*/ 1924 h 7554"/>
                  <a:gd name="T20" fmla="+- 0 5893 1196"/>
                  <a:gd name="T21" fmla="*/ T20 w 9869"/>
                  <a:gd name="T22" fmla="+- 0 2008 1692"/>
                  <a:gd name="T23" fmla="*/ 2008 h 7554"/>
                  <a:gd name="T24" fmla="+- 0 5833 1196"/>
                  <a:gd name="T25" fmla="*/ T24 w 9869"/>
                  <a:gd name="T26" fmla="+- 0 2105 1692"/>
                  <a:gd name="T27" fmla="*/ 2105 h 7554"/>
                  <a:gd name="T28" fmla="+- 0 1588 1196"/>
                  <a:gd name="T29" fmla="*/ T28 w 9869"/>
                  <a:gd name="T30" fmla="+- 0 8448 1692"/>
                  <a:gd name="T31" fmla="*/ 8448 h 7554"/>
                  <a:gd name="T32" fmla="+- 0 1515 1196"/>
                  <a:gd name="T33" fmla="*/ T32 w 9869"/>
                  <a:gd name="T34" fmla="+- 0 8552 1692"/>
                  <a:gd name="T35" fmla="*/ 8552 h 7554"/>
                  <a:gd name="T36" fmla="+- 0 1450 1196"/>
                  <a:gd name="T37" fmla="*/ T36 w 9869"/>
                  <a:gd name="T38" fmla="+- 0 8646 1692"/>
                  <a:gd name="T39" fmla="*/ 8646 h 7554"/>
                  <a:gd name="T40" fmla="+- 0 1391 1196"/>
                  <a:gd name="T41" fmla="*/ T40 w 9869"/>
                  <a:gd name="T42" fmla="+- 0 8732 1692"/>
                  <a:gd name="T43" fmla="*/ 8732 h 7554"/>
                  <a:gd name="T44" fmla="+- 0 1340 1196"/>
                  <a:gd name="T45" fmla="*/ T44 w 9869"/>
                  <a:gd name="T46" fmla="+- 0 8809 1692"/>
                  <a:gd name="T47" fmla="*/ 8809 h 7554"/>
                  <a:gd name="T48" fmla="+- 0 1297 1196"/>
                  <a:gd name="T49" fmla="*/ T48 w 9869"/>
                  <a:gd name="T50" fmla="+- 0 8877 1692"/>
                  <a:gd name="T51" fmla="*/ 8877 h 7554"/>
                  <a:gd name="T52" fmla="+- 0 1261 1196"/>
                  <a:gd name="T53" fmla="*/ T52 w 9869"/>
                  <a:gd name="T54" fmla="+- 0 8939 1692"/>
                  <a:gd name="T55" fmla="*/ 8939 h 7554"/>
                  <a:gd name="T56" fmla="+- 0 1233 1196"/>
                  <a:gd name="T57" fmla="*/ T56 w 9869"/>
                  <a:gd name="T58" fmla="+- 0 8993 1692"/>
                  <a:gd name="T59" fmla="*/ 8993 h 7554"/>
                  <a:gd name="T60" fmla="+- 0 1200 1196"/>
                  <a:gd name="T61" fmla="*/ T60 w 9869"/>
                  <a:gd name="T62" fmla="+- 0 9081 1692"/>
                  <a:gd name="T63" fmla="*/ 9081 h 7554"/>
                  <a:gd name="T64" fmla="+- 0 1196 1196"/>
                  <a:gd name="T65" fmla="*/ T64 w 9869"/>
                  <a:gd name="T66" fmla="+- 0 9116 1692"/>
                  <a:gd name="T67" fmla="*/ 9116 h 7554"/>
                  <a:gd name="T68" fmla="+- 0 1200 1196"/>
                  <a:gd name="T69" fmla="*/ T68 w 9869"/>
                  <a:gd name="T70" fmla="+- 0 9146 1692"/>
                  <a:gd name="T71" fmla="*/ 9146 h 7554"/>
                  <a:gd name="T72" fmla="+- 0 1264 1196"/>
                  <a:gd name="T73" fmla="*/ T72 w 9869"/>
                  <a:gd name="T74" fmla="+- 0 9207 1692"/>
                  <a:gd name="T75" fmla="*/ 9207 h 7554"/>
                  <a:gd name="T76" fmla="+- 0 1350 1196"/>
                  <a:gd name="T77" fmla="*/ T76 w 9869"/>
                  <a:gd name="T78" fmla="+- 0 9229 1692"/>
                  <a:gd name="T79" fmla="*/ 9229 h 7554"/>
                  <a:gd name="T80" fmla="+- 0 1473 1196"/>
                  <a:gd name="T81" fmla="*/ T80 w 9869"/>
                  <a:gd name="T82" fmla="+- 0 9241 1692"/>
                  <a:gd name="T83" fmla="*/ 9241 h 7554"/>
                  <a:gd name="T84" fmla="+- 0 1549 1196"/>
                  <a:gd name="T85" fmla="*/ T84 w 9869"/>
                  <a:gd name="T86" fmla="+- 0 9244 1692"/>
                  <a:gd name="T87" fmla="*/ 9244 h 7554"/>
                  <a:gd name="T88" fmla="+- 0 1634 1196"/>
                  <a:gd name="T89" fmla="*/ T88 w 9869"/>
                  <a:gd name="T90" fmla="+- 0 9245 1692"/>
                  <a:gd name="T91" fmla="*/ 9245 h 7554"/>
                  <a:gd name="T92" fmla="+- 0 10499 1196"/>
                  <a:gd name="T93" fmla="*/ T92 w 9869"/>
                  <a:gd name="T94" fmla="+- 0 9246 1692"/>
                  <a:gd name="T95" fmla="*/ 9246 h 7554"/>
                  <a:gd name="T96" fmla="+- 0 10674 1196"/>
                  <a:gd name="T97" fmla="*/ T96 w 9869"/>
                  <a:gd name="T98" fmla="+- 0 9230 1692"/>
                  <a:gd name="T99" fmla="*/ 9230 h 7554"/>
                  <a:gd name="T100" fmla="+- 0 10749 1196"/>
                  <a:gd name="T101" fmla="*/ T100 w 9869"/>
                  <a:gd name="T102" fmla="+- 0 9222 1692"/>
                  <a:gd name="T103" fmla="*/ 9222 h 7554"/>
                  <a:gd name="T104" fmla="+- 0 10817 1196"/>
                  <a:gd name="T105" fmla="*/ T104 w 9869"/>
                  <a:gd name="T106" fmla="+- 0 9214 1692"/>
                  <a:gd name="T107" fmla="*/ 9214 h 7554"/>
                  <a:gd name="T108" fmla="+- 0 10927 1196"/>
                  <a:gd name="T109" fmla="*/ T108 w 9869"/>
                  <a:gd name="T110" fmla="+- 0 9192 1692"/>
                  <a:gd name="T111" fmla="*/ 9192 h 7554"/>
                  <a:gd name="T112" fmla="+- 0 11004 1196"/>
                  <a:gd name="T113" fmla="*/ T112 w 9869"/>
                  <a:gd name="T114" fmla="+- 0 9162 1692"/>
                  <a:gd name="T115" fmla="*/ 9162 h 7554"/>
                  <a:gd name="T116" fmla="+- 0 11050 1196"/>
                  <a:gd name="T117" fmla="*/ T116 w 9869"/>
                  <a:gd name="T118" fmla="+- 0 9118 1692"/>
                  <a:gd name="T119" fmla="*/ 9118 h 7554"/>
                  <a:gd name="T120" fmla="+- 0 11065 1196"/>
                  <a:gd name="T121" fmla="*/ T120 w 9869"/>
                  <a:gd name="T122" fmla="+- 0 9057 1692"/>
                  <a:gd name="T123" fmla="*/ 9057 h 7554"/>
                  <a:gd name="T124" fmla="+- 0 11060 1196"/>
                  <a:gd name="T125" fmla="*/ T124 w 9869"/>
                  <a:gd name="T126" fmla="+- 0 9019 1692"/>
                  <a:gd name="T127" fmla="*/ 9019 h 7554"/>
                  <a:gd name="T128" fmla="+- 0 11028 1196"/>
                  <a:gd name="T129" fmla="*/ T128 w 9869"/>
                  <a:gd name="T130" fmla="+- 0 8926 1692"/>
                  <a:gd name="T131" fmla="*/ 8926 h 7554"/>
                  <a:gd name="T132" fmla="+- 0 11001 1196"/>
                  <a:gd name="T133" fmla="*/ T132 w 9869"/>
                  <a:gd name="T134" fmla="+- 0 8869 1692"/>
                  <a:gd name="T135" fmla="*/ 8869 h 7554"/>
                  <a:gd name="T136" fmla="+- 0 10966 1196"/>
                  <a:gd name="T137" fmla="*/ T136 w 9869"/>
                  <a:gd name="T138" fmla="+- 0 8805 1692"/>
                  <a:gd name="T139" fmla="*/ 8805 h 7554"/>
                  <a:gd name="T140" fmla="+- 0 10924 1196"/>
                  <a:gd name="T141" fmla="*/ T140 w 9869"/>
                  <a:gd name="T142" fmla="+- 0 8734 1692"/>
                  <a:gd name="T143" fmla="*/ 8734 h 7554"/>
                  <a:gd name="T144" fmla="+- 0 10874 1196"/>
                  <a:gd name="T145" fmla="*/ T144 w 9869"/>
                  <a:gd name="T146" fmla="+- 0 8654 1692"/>
                  <a:gd name="T147" fmla="*/ 8654 h 7554"/>
                  <a:gd name="T148" fmla="+- 0 10817 1196"/>
                  <a:gd name="T149" fmla="*/ T148 w 9869"/>
                  <a:gd name="T150" fmla="+- 0 8565 1692"/>
                  <a:gd name="T151" fmla="*/ 8565 h 7554"/>
                  <a:gd name="T152" fmla="+- 0 10752 1196"/>
                  <a:gd name="T153" fmla="*/ T152 w 9869"/>
                  <a:gd name="T154" fmla="+- 0 8468 1692"/>
                  <a:gd name="T155" fmla="*/ 8468 h 7554"/>
                  <a:gd name="T156" fmla="+- 0 6509 1196"/>
                  <a:gd name="T157" fmla="*/ T156 w 9869"/>
                  <a:gd name="T158" fmla="+- 0 2105 1692"/>
                  <a:gd name="T159" fmla="*/ 2105 h 7554"/>
                  <a:gd name="T160" fmla="+- 0 6449 1196"/>
                  <a:gd name="T161" fmla="*/ T160 w 9869"/>
                  <a:gd name="T162" fmla="+- 0 2008 1692"/>
                  <a:gd name="T163" fmla="*/ 2008 h 7554"/>
                  <a:gd name="T164" fmla="+- 0 6397 1196"/>
                  <a:gd name="T165" fmla="*/ T164 w 9869"/>
                  <a:gd name="T166" fmla="+- 0 1924 1692"/>
                  <a:gd name="T167" fmla="*/ 1924 h 7554"/>
                  <a:gd name="T168" fmla="+- 0 6350 1196"/>
                  <a:gd name="T169" fmla="*/ T168 w 9869"/>
                  <a:gd name="T170" fmla="+- 0 1853 1692"/>
                  <a:gd name="T171" fmla="*/ 1853 h 7554"/>
                  <a:gd name="T172" fmla="+- 0 6308 1196"/>
                  <a:gd name="T173" fmla="*/ T172 w 9869"/>
                  <a:gd name="T174" fmla="+- 0 1795 1692"/>
                  <a:gd name="T175" fmla="*/ 1795 h 7554"/>
                  <a:gd name="T176" fmla="+- 0 6236 1196"/>
                  <a:gd name="T177" fmla="*/ T176 w 9869"/>
                  <a:gd name="T178" fmla="+- 0 1718 1692"/>
                  <a:gd name="T179" fmla="*/ 1718 h 7554"/>
                  <a:gd name="T180" fmla="+- 0 6203 1196"/>
                  <a:gd name="T181" fmla="*/ T180 w 9869"/>
                  <a:gd name="T182" fmla="+- 0 1699 1692"/>
                  <a:gd name="T183" fmla="*/ 1699 h 7554"/>
                  <a:gd name="T184" fmla="+- 0 6171 1196"/>
                  <a:gd name="T185" fmla="*/ T184 w 9869"/>
                  <a:gd name="T186" fmla="+- 0 1692 1692"/>
                  <a:gd name="T187" fmla="*/ 1692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3"/>
                    </a:lnTo>
                    <a:lnTo>
                      <a:pt x="4796" y="161"/>
                    </a:lnTo>
                    <a:lnTo>
                      <a:pt x="4750" y="232"/>
                    </a:lnTo>
                    <a:lnTo>
                      <a:pt x="4697" y="316"/>
                    </a:lnTo>
                    <a:lnTo>
                      <a:pt x="4637" y="413"/>
                    </a:lnTo>
                    <a:lnTo>
                      <a:pt x="392" y="6756"/>
                    </a:lnTo>
                    <a:lnTo>
                      <a:pt x="319" y="6860"/>
                    </a:lnTo>
                    <a:lnTo>
                      <a:pt x="254" y="6954"/>
                    </a:lnTo>
                    <a:lnTo>
                      <a:pt x="195" y="7040"/>
                    </a:lnTo>
                    <a:lnTo>
                      <a:pt x="144" y="7117"/>
                    </a:lnTo>
                    <a:lnTo>
                      <a:pt x="101" y="7185"/>
                    </a:lnTo>
                    <a:lnTo>
                      <a:pt x="65" y="7247"/>
                    </a:lnTo>
                    <a:lnTo>
                      <a:pt x="37" y="7301"/>
                    </a:lnTo>
                    <a:lnTo>
                      <a:pt x="4" y="7389"/>
                    </a:lnTo>
                    <a:lnTo>
                      <a:pt x="0" y="7424"/>
                    </a:lnTo>
                    <a:lnTo>
                      <a:pt x="4" y="7454"/>
                    </a:lnTo>
                    <a:lnTo>
                      <a:pt x="68" y="7515"/>
                    </a:lnTo>
                    <a:lnTo>
                      <a:pt x="154" y="7537"/>
                    </a:lnTo>
                    <a:lnTo>
                      <a:pt x="277" y="7549"/>
                    </a:lnTo>
                    <a:lnTo>
                      <a:pt x="353" y="7552"/>
                    </a:lnTo>
                    <a:lnTo>
                      <a:pt x="438" y="7553"/>
                    </a:lnTo>
                    <a:lnTo>
                      <a:pt x="9303" y="7554"/>
                    </a:lnTo>
                    <a:lnTo>
                      <a:pt x="9478" y="7538"/>
                    </a:lnTo>
                    <a:lnTo>
                      <a:pt x="9553" y="7530"/>
                    </a:lnTo>
                    <a:lnTo>
                      <a:pt x="9621" y="7522"/>
                    </a:lnTo>
                    <a:lnTo>
                      <a:pt x="9731" y="7500"/>
                    </a:lnTo>
                    <a:lnTo>
                      <a:pt x="9808" y="7470"/>
                    </a:lnTo>
                    <a:lnTo>
                      <a:pt x="9854" y="7426"/>
                    </a:lnTo>
                    <a:lnTo>
                      <a:pt x="9869" y="7365"/>
                    </a:lnTo>
                    <a:lnTo>
                      <a:pt x="9864" y="7327"/>
                    </a:lnTo>
                    <a:lnTo>
                      <a:pt x="9832" y="7234"/>
                    </a:lnTo>
                    <a:lnTo>
                      <a:pt x="9805" y="7177"/>
                    </a:lnTo>
                    <a:lnTo>
                      <a:pt x="9770" y="7113"/>
                    </a:lnTo>
                    <a:lnTo>
                      <a:pt x="9728" y="7042"/>
                    </a:lnTo>
                    <a:lnTo>
                      <a:pt x="9678" y="6962"/>
                    </a:lnTo>
                    <a:lnTo>
                      <a:pt x="9621" y="6873"/>
                    </a:lnTo>
                    <a:lnTo>
                      <a:pt x="9556" y="6776"/>
                    </a:lnTo>
                    <a:lnTo>
                      <a:pt x="5313" y="413"/>
                    </a:lnTo>
                    <a:lnTo>
                      <a:pt x="5253" y="316"/>
                    </a:lnTo>
                    <a:lnTo>
                      <a:pt x="5201" y="232"/>
                    </a:lnTo>
                    <a:lnTo>
                      <a:pt x="5154" y="161"/>
                    </a:lnTo>
                    <a:lnTo>
                      <a:pt x="5112" y="103"/>
                    </a:lnTo>
                    <a:lnTo>
                      <a:pt x="5040" y="26"/>
                    </a:lnTo>
                    <a:lnTo>
                      <a:pt x="5007" y="7"/>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4" name="Group 93"/>
            <p:cNvGrpSpPr>
              <a:grpSpLocks/>
            </p:cNvGrpSpPr>
            <p:nvPr/>
          </p:nvGrpSpPr>
          <p:grpSpPr bwMode="auto">
            <a:xfrm>
              <a:off x="1196" y="1692"/>
              <a:ext cx="9869" cy="7554"/>
              <a:chOff x="1196" y="1692"/>
              <a:chExt cx="9869" cy="7554"/>
            </a:xfrm>
          </p:grpSpPr>
          <p:sp>
            <p:nvSpPr>
              <p:cNvPr id="118" name="Freeform 117"/>
              <p:cNvSpPr>
                <a:spLocks/>
              </p:cNvSpPr>
              <p:nvPr/>
            </p:nvSpPr>
            <p:spPr bwMode="auto">
              <a:xfrm>
                <a:off x="1196" y="1692"/>
                <a:ext cx="9869" cy="7554"/>
              </a:xfrm>
              <a:custGeom>
                <a:avLst/>
                <a:gdLst>
                  <a:gd name="T0" fmla="+- 0 1515 1196"/>
                  <a:gd name="T1" fmla="*/ T0 w 9869"/>
                  <a:gd name="T2" fmla="+- 0 8552 1692"/>
                  <a:gd name="T3" fmla="*/ 8552 h 7554"/>
                  <a:gd name="T4" fmla="+- 0 1340 1196"/>
                  <a:gd name="T5" fmla="*/ T4 w 9869"/>
                  <a:gd name="T6" fmla="+- 0 8809 1692"/>
                  <a:gd name="T7" fmla="*/ 8809 h 7554"/>
                  <a:gd name="T8" fmla="+- 0 1233 1196"/>
                  <a:gd name="T9" fmla="*/ T8 w 9869"/>
                  <a:gd name="T10" fmla="+- 0 8993 1692"/>
                  <a:gd name="T11" fmla="*/ 8993 h 7554"/>
                  <a:gd name="T12" fmla="+- 0 1200 1196"/>
                  <a:gd name="T13" fmla="*/ T12 w 9869"/>
                  <a:gd name="T14" fmla="+- 0 9146 1692"/>
                  <a:gd name="T15" fmla="*/ 9146 h 7554"/>
                  <a:gd name="T16" fmla="+- 0 1473 1196"/>
                  <a:gd name="T17" fmla="*/ T16 w 9869"/>
                  <a:gd name="T18" fmla="+- 0 9241 1692"/>
                  <a:gd name="T19" fmla="*/ 9241 h 7554"/>
                  <a:gd name="T20" fmla="+- 0 1729 1196"/>
                  <a:gd name="T21" fmla="*/ T20 w 9869"/>
                  <a:gd name="T22" fmla="+- 0 9245 1692"/>
                  <a:gd name="T23" fmla="*/ 9245 h 7554"/>
                  <a:gd name="T24" fmla="+- 0 10591 1196"/>
                  <a:gd name="T25" fmla="*/ T24 w 9869"/>
                  <a:gd name="T26" fmla="+- 0 9238 1692"/>
                  <a:gd name="T27" fmla="*/ 9238 h 7554"/>
                  <a:gd name="T28" fmla="+- 0 10817 1196"/>
                  <a:gd name="T29" fmla="*/ T28 w 9869"/>
                  <a:gd name="T30" fmla="+- 0 9214 1692"/>
                  <a:gd name="T31" fmla="*/ 9214 h 7554"/>
                  <a:gd name="T32" fmla="+- 0 11050 1196"/>
                  <a:gd name="T33" fmla="*/ T32 w 9869"/>
                  <a:gd name="T34" fmla="+- 0 9118 1692"/>
                  <a:gd name="T35" fmla="*/ 9118 h 7554"/>
                  <a:gd name="T36" fmla="+- 0 11028 1196"/>
                  <a:gd name="T37" fmla="*/ T36 w 9869"/>
                  <a:gd name="T38" fmla="+- 0 8926 1692"/>
                  <a:gd name="T39" fmla="*/ 8926 h 7554"/>
                  <a:gd name="T40" fmla="+- 0 10924 1196"/>
                  <a:gd name="T41" fmla="*/ T40 w 9869"/>
                  <a:gd name="T42" fmla="+- 0 8734 1692"/>
                  <a:gd name="T43" fmla="*/ 8734 h 7554"/>
                  <a:gd name="T44" fmla="+- 0 10752 1196"/>
                  <a:gd name="T45" fmla="*/ T44 w 9869"/>
                  <a:gd name="T46" fmla="+- 0 8468 1692"/>
                  <a:gd name="T47" fmla="*/ 8468 h 7554"/>
                  <a:gd name="T48" fmla="+- 0 10579 1196"/>
                  <a:gd name="T49" fmla="*/ T48 w 9869"/>
                  <a:gd name="T50" fmla="+- 0 8211 1692"/>
                  <a:gd name="T51" fmla="*/ 8211 h 7554"/>
                  <a:gd name="T52" fmla="+- 0 10443 1196"/>
                  <a:gd name="T53" fmla="*/ T52 w 9869"/>
                  <a:gd name="T54" fmla="+- 0 8007 1692"/>
                  <a:gd name="T55" fmla="*/ 8007 h 7554"/>
                  <a:gd name="T56" fmla="+- 0 10302 1196"/>
                  <a:gd name="T57" fmla="*/ T56 w 9869"/>
                  <a:gd name="T58" fmla="+- 0 7797 1692"/>
                  <a:gd name="T59" fmla="*/ 7797 h 7554"/>
                  <a:gd name="T60" fmla="+- 0 10181 1196"/>
                  <a:gd name="T61" fmla="*/ T60 w 9869"/>
                  <a:gd name="T62" fmla="+- 0 7616 1692"/>
                  <a:gd name="T63" fmla="*/ 7616 h 7554"/>
                  <a:gd name="T64" fmla="+- 0 10047 1196"/>
                  <a:gd name="T65" fmla="*/ T64 w 9869"/>
                  <a:gd name="T66" fmla="+- 0 7416 1692"/>
                  <a:gd name="T67" fmla="*/ 7416 h 7554"/>
                  <a:gd name="T68" fmla="+- 0 9902 1196"/>
                  <a:gd name="T69" fmla="*/ T68 w 9869"/>
                  <a:gd name="T70" fmla="+- 0 7199 1692"/>
                  <a:gd name="T71" fmla="*/ 7199 h 7554"/>
                  <a:gd name="T72" fmla="+- 0 9747 1196"/>
                  <a:gd name="T73" fmla="*/ T72 w 9869"/>
                  <a:gd name="T74" fmla="+- 0 6967 1692"/>
                  <a:gd name="T75" fmla="*/ 6967 h 7554"/>
                  <a:gd name="T76" fmla="+- 0 9584 1196"/>
                  <a:gd name="T77" fmla="*/ T76 w 9869"/>
                  <a:gd name="T78" fmla="+- 0 6723 1692"/>
                  <a:gd name="T79" fmla="*/ 6723 h 7554"/>
                  <a:gd name="T80" fmla="+- 0 9414 1196"/>
                  <a:gd name="T81" fmla="*/ T80 w 9869"/>
                  <a:gd name="T82" fmla="+- 0 6468 1692"/>
                  <a:gd name="T83" fmla="*/ 6468 h 7554"/>
                  <a:gd name="T84" fmla="+- 0 9238 1196"/>
                  <a:gd name="T85" fmla="*/ T84 w 9869"/>
                  <a:gd name="T86" fmla="+- 0 6204 1692"/>
                  <a:gd name="T87" fmla="*/ 6204 h 7554"/>
                  <a:gd name="T88" fmla="+- 0 9058 1196"/>
                  <a:gd name="T89" fmla="*/ T88 w 9869"/>
                  <a:gd name="T90" fmla="+- 0 5933 1692"/>
                  <a:gd name="T91" fmla="*/ 5933 h 7554"/>
                  <a:gd name="T92" fmla="+- 0 8874 1196"/>
                  <a:gd name="T93" fmla="*/ T92 w 9869"/>
                  <a:gd name="T94" fmla="+- 0 5657 1692"/>
                  <a:gd name="T95" fmla="*/ 5657 h 7554"/>
                  <a:gd name="T96" fmla="+- 0 8689 1196"/>
                  <a:gd name="T97" fmla="*/ T96 w 9869"/>
                  <a:gd name="T98" fmla="+- 0 5379 1692"/>
                  <a:gd name="T99" fmla="*/ 5379 h 7554"/>
                  <a:gd name="T100" fmla="+- 0 8502 1196"/>
                  <a:gd name="T101" fmla="*/ T100 w 9869"/>
                  <a:gd name="T102" fmla="+- 0 5099 1692"/>
                  <a:gd name="T103" fmla="*/ 5099 h 7554"/>
                  <a:gd name="T104" fmla="+- 0 8317 1196"/>
                  <a:gd name="T105" fmla="*/ T104 w 9869"/>
                  <a:gd name="T106" fmla="+- 0 4821 1692"/>
                  <a:gd name="T107" fmla="*/ 4821 h 7554"/>
                  <a:gd name="T108" fmla="+- 0 8134 1196"/>
                  <a:gd name="T109" fmla="*/ T108 w 9869"/>
                  <a:gd name="T110" fmla="+- 0 4546 1692"/>
                  <a:gd name="T111" fmla="*/ 4546 h 7554"/>
                  <a:gd name="T112" fmla="+- 0 7953 1196"/>
                  <a:gd name="T113" fmla="*/ T112 w 9869"/>
                  <a:gd name="T114" fmla="+- 0 4275 1692"/>
                  <a:gd name="T115" fmla="*/ 4275 h 7554"/>
                  <a:gd name="T116" fmla="+- 0 7778 1196"/>
                  <a:gd name="T117" fmla="*/ T116 w 9869"/>
                  <a:gd name="T118" fmla="+- 0 4012 1692"/>
                  <a:gd name="T119" fmla="*/ 4012 h 7554"/>
                  <a:gd name="T120" fmla="+- 0 7608 1196"/>
                  <a:gd name="T121" fmla="*/ T120 w 9869"/>
                  <a:gd name="T122" fmla="+- 0 3757 1692"/>
                  <a:gd name="T123" fmla="*/ 3757 h 7554"/>
                  <a:gd name="T124" fmla="+- 0 7446 1196"/>
                  <a:gd name="T125" fmla="*/ T124 w 9869"/>
                  <a:gd name="T126" fmla="+- 0 3513 1692"/>
                  <a:gd name="T127" fmla="*/ 3513 h 7554"/>
                  <a:gd name="T128" fmla="+- 0 7293 1196"/>
                  <a:gd name="T129" fmla="*/ T128 w 9869"/>
                  <a:gd name="T130" fmla="+- 0 3283 1692"/>
                  <a:gd name="T131" fmla="*/ 3283 h 7554"/>
                  <a:gd name="T132" fmla="+- 0 7149 1196"/>
                  <a:gd name="T133" fmla="*/ T132 w 9869"/>
                  <a:gd name="T134" fmla="+- 0 3066 1692"/>
                  <a:gd name="T135" fmla="*/ 3066 h 7554"/>
                  <a:gd name="T136" fmla="+- 0 7016 1196"/>
                  <a:gd name="T137" fmla="*/ T136 w 9869"/>
                  <a:gd name="T138" fmla="+- 0 2867 1692"/>
                  <a:gd name="T139" fmla="*/ 2867 h 7554"/>
                  <a:gd name="T140" fmla="+- 0 6896 1196"/>
                  <a:gd name="T141" fmla="*/ T140 w 9869"/>
                  <a:gd name="T142" fmla="+- 0 2687 1692"/>
                  <a:gd name="T143" fmla="*/ 2687 h 7554"/>
                  <a:gd name="T144" fmla="+- 0 6789 1196"/>
                  <a:gd name="T145" fmla="*/ T144 w 9869"/>
                  <a:gd name="T146" fmla="+- 0 2527 1692"/>
                  <a:gd name="T147" fmla="*/ 2527 h 7554"/>
                  <a:gd name="T148" fmla="+- 0 6623 1196"/>
                  <a:gd name="T149" fmla="*/ T148 w 9869"/>
                  <a:gd name="T150" fmla="+- 0 2277 1692"/>
                  <a:gd name="T151" fmla="*/ 2277 h 7554"/>
                  <a:gd name="T152" fmla="+- 0 6449 1196"/>
                  <a:gd name="T153" fmla="*/ T152 w 9869"/>
                  <a:gd name="T154" fmla="+- 0 2008 1692"/>
                  <a:gd name="T155" fmla="*/ 2008 h 7554"/>
                  <a:gd name="T156" fmla="+- 0 6308 1196"/>
                  <a:gd name="T157" fmla="*/ T156 w 9869"/>
                  <a:gd name="T158" fmla="+- 0 1795 1692"/>
                  <a:gd name="T159" fmla="*/ 1795 h 7554"/>
                  <a:gd name="T160" fmla="+- 0 6139 1196"/>
                  <a:gd name="T161" fmla="*/ T160 w 9869"/>
                  <a:gd name="T162" fmla="+- 0 1699 1692"/>
                  <a:gd name="T163" fmla="*/ 1699 h 7554"/>
                  <a:gd name="T164" fmla="+- 0 5946 1196"/>
                  <a:gd name="T165" fmla="*/ T164 w 9869"/>
                  <a:gd name="T166" fmla="+- 0 1924 1692"/>
                  <a:gd name="T167" fmla="*/ 1924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6"/>
                    </a:lnTo>
                    <a:lnTo>
                      <a:pt x="319" y="6860"/>
                    </a:lnTo>
                    <a:lnTo>
                      <a:pt x="254" y="6954"/>
                    </a:lnTo>
                    <a:lnTo>
                      <a:pt x="195" y="7040"/>
                    </a:lnTo>
                    <a:lnTo>
                      <a:pt x="144" y="7117"/>
                    </a:lnTo>
                    <a:lnTo>
                      <a:pt x="101" y="7185"/>
                    </a:lnTo>
                    <a:lnTo>
                      <a:pt x="65" y="7247"/>
                    </a:lnTo>
                    <a:lnTo>
                      <a:pt x="37" y="7301"/>
                    </a:lnTo>
                    <a:lnTo>
                      <a:pt x="4" y="7389"/>
                    </a:lnTo>
                    <a:lnTo>
                      <a:pt x="0" y="7424"/>
                    </a:lnTo>
                    <a:lnTo>
                      <a:pt x="4" y="7454"/>
                    </a:lnTo>
                    <a:lnTo>
                      <a:pt x="68" y="7515"/>
                    </a:lnTo>
                    <a:lnTo>
                      <a:pt x="154" y="7537"/>
                    </a:lnTo>
                    <a:lnTo>
                      <a:pt x="277" y="7549"/>
                    </a:lnTo>
                    <a:lnTo>
                      <a:pt x="353" y="7552"/>
                    </a:lnTo>
                    <a:lnTo>
                      <a:pt x="438" y="7553"/>
                    </a:lnTo>
                    <a:lnTo>
                      <a:pt x="533" y="7553"/>
                    </a:lnTo>
                    <a:lnTo>
                      <a:pt x="637" y="7554"/>
                    </a:lnTo>
                    <a:lnTo>
                      <a:pt x="9303" y="7554"/>
                    </a:lnTo>
                    <a:lnTo>
                      <a:pt x="9395" y="7546"/>
                    </a:lnTo>
                    <a:lnTo>
                      <a:pt x="9478" y="7538"/>
                    </a:lnTo>
                    <a:lnTo>
                      <a:pt x="9553" y="7530"/>
                    </a:lnTo>
                    <a:lnTo>
                      <a:pt x="9621" y="7522"/>
                    </a:lnTo>
                    <a:lnTo>
                      <a:pt x="9731" y="7500"/>
                    </a:lnTo>
                    <a:lnTo>
                      <a:pt x="9808" y="7470"/>
                    </a:lnTo>
                    <a:lnTo>
                      <a:pt x="9854" y="7426"/>
                    </a:lnTo>
                    <a:lnTo>
                      <a:pt x="9869" y="7365"/>
                    </a:lnTo>
                    <a:lnTo>
                      <a:pt x="9864" y="7327"/>
                    </a:lnTo>
                    <a:lnTo>
                      <a:pt x="9832" y="7234"/>
                    </a:lnTo>
                    <a:lnTo>
                      <a:pt x="9805" y="7177"/>
                    </a:lnTo>
                    <a:lnTo>
                      <a:pt x="9770" y="7113"/>
                    </a:lnTo>
                    <a:lnTo>
                      <a:pt x="9728" y="7042"/>
                    </a:lnTo>
                    <a:lnTo>
                      <a:pt x="9678" y="6962"/>
                    </a:lnTo>
                    <a:lnTo>
                      <a:pt x="9621" y="6873"/>
                    </a:lnTo>
                    <a:lnTo>
                      <a:pt x="9556" y="6776"/>
                    </a:lnTo>
                    <a:lnTo>
                      <a:pt x="9484" y="6669"/>
                    </a:lnTo>
                    <a:lnTo>
                      <a:pt x="9405" y="6551"/>
                    </a:lnTo>
                    <a:lnTo>
                      <a:pt x="9383" y="6519"/>
                    </a:lnTo>
                    <a:lnTo>
                      <a:pt x="9360" y="6484"/>
                    </a:lnTo>
                    <a:lnTo>
                      <a:pt x="9307" y="6405"/>
                    </a:lnTo>
                    <a:lnTo>
                      <a:pt x="9247" y="6315"/>
                    </a:lnTo>
                    <a:lnTo>
                      <a:pt x="9180" y="6215"/>
                    </a:lnTo>
                    <a:lnTo>
                      <a:pt x="9144" y="6161"/>
                    </a:lnTo>
                    <a:lnTo>
                      <a:pt x="9106" y="6105"/>
                    </a:lnTo>
                    <a:lnTo>
                      <a:pt x="9067" y="6047"/>
                    </a:lnTo>
                    <a:lnTo>
                      <a:pt x="9027" y="5986"/>
                    </a:lnTo>
                    <a:lnTo>
                      <a:pt x="8985" y="5924"/>
                    </a:lnTo>
                    <a:lnTo>
                      <a:pt x="8941" y="5859"/>
                    </a:lnTo>
                    <a:lnTo>
                      <a:pt x="8897" y="5792"/>
                    </a:lnTo>
                    <a:lnTo>
                      <a:pt x="8851" y="5724"/>
                    </a:lnTo>
                    <a:lnTo>
                      <a:pt x="8804" y="5653"/>
                    </a:lnTo>
                    <a:lnTo>
                      <a:pt x="8755" y="5581"/>
                    </a:lnTo>
                    <a:lnTo>
                      <a:pt x="8706" y="5507"/>
                    </a:lnTo>
                    <a:lnTo>
                      <a:pt x="8655" y="5431"/>
                    </a:lnTo>
                    <a:lnTo>
                      <a:pt x="8604" y="5354"/>
                    </a:lnTo>
                    <a:lnTo>
                      <a:pt x="8551" y="5275"/>
                    </a:lnTo>
                    <a:lnTo>
                      <a:pt x="8498" y="5195"/>
                    </a:lnTo>
                    <a:lnTo>
                      <a:pt x="8444" y="5113"/>
                    </a:lnTo>
                    <a:lnTo>
                      <a:pt x="8388" y="5031"/>
                    </a:lnTo>
                    <a:lnTo>
                      <a:pt x="8332" y="4947"/>
                    </a:lnTo>
                    <a:lnTo>
                      <a:pt x="8276" y="4862"/>
                    </a:lnTo>
                    <a:lnTo>
                      <a:pt x="8218" y="4776"/>
                    </a:lnTo>
                    <a:lnTo>
                      <a:pt x="8160" y="4688"/>
                    </a:lnTo>
                    <a:lnTo>
                      <a:pt x="8101" y="4600"/>
                    </a:lnTo>
                    <a:lnTo>
                      <a:pt x="8042" y="4512"/>
                    </a:lnTo>
                    <a:lnTo>
                      <a:pt x="7983" y="4422"/>
                    </a:lnTo>
                    <a:lnTo>
                      <a:pt x="7922" y="4332"/>
                    </a:lnTo>
                    <a:lnTo>
                      <a:pt x="7862" y="4241"/>
                    </a:lnTo>
                    <a:lnTo>
                      <a:pt x="7801" y="4149"/>
                    </a:lnTo>
                    <a:lnTo>
                      <a:pt x="7740" y="4058"/>
                    </a:lnTo>
                    <a:lnTo>
                      <a:pt x="7678" y="3965"/>
                    </a:lnTo>
                    <a:lnTo>
                      <a:pt x="7616" y="3873"/>
                    </a:lnTo>
                    <a:lnTo>
                      <a:pt x="7555" y="3780"/>
                    </a:lnTo>
                    <a:lnTo>
                      <a:pt x="7493" y="3687"/>
                    </a:lnTo>
                    <a:lnTo>
                      <a:pt x="7431" y="3594"/>
                    </a:lnTo>
                    <a:lnTo>
                      <a:pt x="7368" y="3501"/>
                    </a:lnTo>
                    <a:lnTo>
                      <a:pt x="7306" y="3407"/>
                    </a:lnTo>
                    <a:lnTo>
                      <a:pt x="7244" y="3314"/>
                    </a:lnTo>
                    <a:lnTo>
                      <a:pt x="7183" y="3222"/>
                    </a:lnTo>
                    <a:lnTo>
                      <a:pt x="7121" y="3129"/>
                    </a:lnTo>
                    <a:lnTo>
                      <a:pt x="7060" y="3037"/>
                    </a:lnTo>
                    <a:lnTo>
                      <a:pt x="6998" y="2945"/>
                    </a:lnTo>
                    <a:lnTo>
                      <a:pt x="6938" y="2854"/>
                    </a:lnTo>
                    <a:lnTo>
                      <a:pt x="6877" y="2763"/>
                    </a:lnTo>
                    <a:lnTo>
                      <a:pt x="6817" y="2673"/>
                    </a:lnTo>
                    <a:lnTo>
                      <a:pt x="6757" y="2583"/>
                    </a:lnTo>
                    <a:lnTo>
                      <a:pt x="6698" y="2495"/>
                    </a:lnTo>
                    <a:lnTo>
                      <a:pt x="6640" y="2407"/>
                    </a:lnTo>
                    <a:lnTo>
                      <a:pt x="6582" y="2320"/>
                    </a:lnTo>
                    <a:lnTo>
                      <a:pt x="6525" y="2234"/>
                    </a:lnTo>
                    <a:lnTo>
                      <a:pt x="6468" y="2149"/>
                    </a:lnTo>
                    <a:lnTo>
                      <a:pt x="6412" y="2065"/>
                    </a:lnTo>
                    <a:lnTo>
                      <a:pt x="6358" y="1983"/>
                    </a:lnTo>
                    <a:lnTo>
                      <a:pt x="6303" y="1901"/>
                    </a:lnTo>
                    <a:lnTo>
                      <a:pt x="6250" y="1821"/>
                    </a:lnTo>
                    <a:lnTo>
                      <a:pt x="6198" y="1743"/>
                    </a:lnTo>
                    <a:lnTo>
                      <a:pt x="6147" y="1666"/>
                    </a:lnTo>
                    <a:lnTo>
                      <a:pt x="6097" y="1591"/>
                    </a:lnTo>
                    <a:lnTo>
                      <a:pt x="6047" y="1517"/>
                    </a:lnTo>
                    <a:lnTo>
                      <a:pt x="5999" y="1445"/>
                    </a:lnTo>
                    <a:lnTo>
                      <a:pt x="5953" y="1374"/>
                    </a:lnTo>
                    <a:lnTo>
                      <a:pt x="5907" y="1306"/>
                    </a:lnTo>
                    <a:lnTo>
                      <a:pt x="5863" y="1240"/>
                    </a:lnTo>
                    <a:lnTo>
                      <a:pt x="5820" y="1175"/>
                    </a:lnTo>
                    <a:lnTo>
                      <a:pt x="5779" y="1113"/>
                    </a:lnTo>
                    <a:lnTo>
                      <a:pt x="5738" y="1053"/>
                    </a:lnTo>
                    <a:lnTo>
                      <a:pt x="5700" y="995"/>
                    </a:lnTo>
                    <a:lnTo>
                      <a:pt x="5663" y="939"/>
                    </a:lnTo>
                    <a:lnTo>
                      <a:pt x="5627" y="886"/>
                    </a:lnTo>
                    <a:lnTo>
                      <a:pt x="5593" y="835"/>
                    </a:lnTo>
                    <a:lnTo>
                      <a:pt x="5531" y="741"/>
                    </a:lnTo>
                    <a:lnTo>
                      <a:pt x="5475" y="657"/>
                    </a:lnTo>
                    <a:lnTo>
                      <a:pt x="5427" y="585"/>
                    </a:lnTo>
                    <a:lnTo>
                      <a:pt x="5387" y="525"/>
                    </a:lnTo>
                    <a:lnTo>
                      <a:pt x="5342" y="457"/>
                    </a:lnTo>
                    <a:lnTo>
                      <a:pt x="5253" y="316"/>
                    </a:lnTo>
                    <a:lnTo>
                      <a:pt x="5201" y="232"/>
                    </a:lnTo>
                    <a:lnTo>
                      <a:pt x="5154" y="161"/>
                    </a:lnTo>
                    <a:lnTo>
                      <a:pt x="5112" y="103"/>
                    </a:lnTo>
                    <a:lnTo>
                      <a:pt x="5040" y="26"/>
                    </a:lnTo>
                    <a:lnTo>
                      <a:pt x="4975" y="0"/>
                    </a:lnTo>
                    <a:lnTo>
                      <a:pt x="4943" y="7"/>
                    </a:lnTo>
                    <a:lnTo>
                      <a:pt x="4876" y="58"/>
                    </a:lnTo>
                    <a:lnTo>
                      <a:pt x="4796" y="161"/>
                    </a:lnTo>
                    <a:lnTo>
                      <a:pt x="4750" y="232"/>
                    </a:lnTo>
                    <a:lnTo>
                      <a:pt x="4697" y="316"/>
                    </a:lnTo>
                    <a:lnTo>
                      <a:pt x="4637" y="413"/>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5" name="Group 94"/>
            <p:cNvGrpSpPr>
              <a:grpSpLocks/>
            </p:cNvGrpSpPr>
            <p:nvPr/>
          </p:nvGrpSpPr>
          <p:grpSpPr bwMode="auto">
            <a:xfrm>
              <a:off x="7430" y="7066"/>
              <a:ext cx="3270" cy="2032"/>
              <a:chOff x="7430" y="7066"/>
              <a:chExt cx="3270" cy="2032"/>
            </a:xfrm>
          </p:grpSpPr>
          <p:sp>
            <p:nvSpPr>
              <p:cNvPr id="117" name="Freeform 116"/>
              <p:cNvSpPr>
                <a:spLocks/>
              </p:cNvSpPr>
              <p:nvPr/>
            </p:nvSpPr>
            <p:spPr bwMode="auto">
              <a:xfrm>
                <a:off x="7430" y="7066"/>
                <a:ext cx="3270" cy="2032"/>
              </a:xfrm>
              <a:custGeom>
                <a:avLst/>
                <a:gdLst>
                  <a:gd name="T0" fmla="+- 0 7430 7430"/>
                  <a:gd name="T1" fmla="*/ T0 w 3270"/>
                  <a:gd name="T2" fmla="+- 0 7066 7066"/>
                  <a:gd name="T3" fmla="*/ 7066 h 2032"/>
                  <a:gd name="T4" fmla="+- 0 10699 7430"/>
                  <a:gd name="T5" fmla="*/ T4 w 3270"/>
                  <a:gd name="T6" fmla="+- 0 9098 7066"/>
                  <a:gd name="T7" fmla="*/ 9098 h 2032"/>
                </a:gdLst>
                <a:ahLst/>
                <a:cxnLst>
                  <a:cxn ang="0">
                    <a:pos x="T1" y="T3"/>
                  </a:cxn>
                  <a:cxn ang="0">
                    <a:pos x="T5" y="T7"/>
                  </a:cxn>
                </a:cxnLst>
                <a:rect l="0" t="0" r="r" b="b"/>
                <a:pathLst>
                  <a:path w="3270" h="2032">
                    <a:moveTo>
                      <a:pt x="0" y="0"/>
                    </a:moveTo>
                    <a:lnTo>
                      <a:pt x="3269" y="203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6" name="Group 95"/>
            <p:cNvGrpSpPr>
              <a:grpSpLocks/>
            </p:cNvGrpSpPr>
            <p:nvPr/>
          </p:nvGrpSpPr>
          <p:grpSpPr bwMode="auto">
            <a:xfrm>
              <a:off x="1559" y="7174"/>
              <a:ext cx="3339" cy="1936"/>
              <a:chOff x="1559" y="7174"/>
              <a:chExt cx="3339" cy="1936"/>
            </a:xfrm>
          </p:grpSpPr>
          <p:sp>
            <p:nvSpPr>
              <p:cNvPr id="116" name="Freeform 115"/>
              <p:cNvSpPr>
                <a:spLocks/>
              </p:cNvSpPr>
              <p:nvPr/>
            </p:nvSpPr>
            <p:spPr bwMode="auto">
              <a:xfrm>
                <a:off x="1559" y="7174"/>
                <a:ext cx="3339" cy="1936"/>
              </a:xfrm>
              <a:custGeom>
                <a:avLst/>
                <a:gdLst>
                  <a:gd name="T0" fmla="+- 0 1559 1559"/>
                  <a:gd name="T1" fmla="*/ T0 w 3339"/>
                  <a:gd name="T2" fmla="+- 0 9110 7174"/>
                  <a:gd name="T3" fmla="*/ 9110 h 1936"/>
                  <a:gd name="T4" fmla="+- 0 4898 1559"/>
                  <a:gd name="T5" fmla="*/ T4 w 3339"/>
                  <a:gd name="T6" fmla="+- 0 7174 7174"/>
                  <a:gd name="T7" fmla="*/ 7174 h 1936"/>
                </a:gdLst>
                <a:ahLst/>
                <a:cxnLst>
                  <a:cxn ang="0">
                    <a:pos x="T1" y="T3"/>
                  </a:cxn>
                  <a:cxn ang="0">
                    <a:pos x="T5" y="T7"/>
                  </a:cxn>
                </a:cxnLst>
                <a:rect l="0" t="0" r="r" b="b"/>
                <a:pathLst>
                  <a:path w="3339" h="1936">
                    <a:moveTo>
                      <a:pt x="0" y="1936"/>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7" name="Group 96"/>
            <p:cNvGrpSpPr>
              <a:grpSpLocks/>
            </p:cNvGrpSpPr>
            <p:nvPr/>
          </p:nvGrpSpPr>
          <p:grpSpPr bwMode="auto">
            <a:xfrm>
              <a:off x="6143" y="1990"/>
              <a:ext cx="2" cy="3335"/>
              <a:chOff x="6143" y="1990"/>
              <a:chExt cx="2" cy="3335"/>
            </a:xfrm>
          </p:grpSpPr>
          <p:sp>
            <p:nvSpPr>
              <p:cNvPr id="115" name="Freeform 114"/>
              <p:cNvSpPr>
                <a:spLocks/>
              </p:cNvSpPr>
              <p:nvPr/>
            </p:nvSpPr>
            <p:spPr bwMode="auto">
              <a:xfrm>
                <a:off x="6143" y="1990"/>
                <a:ext cx="2" cy="3335"/>
              </a:xfrm>
              <a:custGeom>
                <a:avLst/>
                <a:gdLst>
                  <a:gd name="T0" fmla="+- 0 1990 1990"/>
                  <a:gd name="T1" fmla="*/ 1990 h 3335"/>
                  <a:gd name="T2" fmla="+- 0 5325 1990"/>
                  <a:gd name="T3" fmla="*/ 5325 h 3335"/>
                </a:gdLst>
                <a:ahLst/>
                <a:cxnLst>
                  <a:cxn ang="0">
                    <a:pos x="0" y="T1"/>
                  </a:cxn>
                  <a:cxn ang="0">
                    <a:pos x="0" y="T3"/>
                  </a:cxn>
                </a:cxnLst>
                <a:rect l="0" t="0" r="r" b="b"/>
                <a:pathLst>
                  <a:path h="3335">
                    <a:moveTo>
                      <a:pt x="0" y="0"/>
                    </a:moveTo>
                    <a:lnTo>
                      <a:pt x="0" y="3335"/>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8" name="Group 97"/>
            <p:cNvGrpSpPr>
              <a:grpSpLocks/>
            </p:cNvGrpSpPr>
            <p:nvPr/>
          </p:nvGrpSpPr>
          <p:grpSpPr bwMode="auto">
            <a:xfrm>
              <a:off x="6539" y="6902"/>
              <a:ext cx="853" cy="950"/>
              <a:chOff x="6539" y="6902"/>
              <a:chExt cx="853" cy="950"/>
            </a:xfrm>
          </p:grpSpPr>
          <p:sp>
            <p:nvSpPr>
              <p:cNvPr id="114" name="Freeform 113"/>
              <p:cNvSpPr>
                <a:spLocks/>
              </p:cNvSpPr>
              <p:nvPr/>
            </p:nvSpPr>
            <p:spPr bwMode="auto">
              <a:xfrm>
                <a:off x="6539" y="6902"/>
                <a:ext cx="853" cy="950"/>
              </a:xfrm>
              <a:custGeom>
                <a:avLst/>
                <a:gdLst>
                  <a:gd name="T0" fmla="+- 0 6539 6539"/>
                  <a:gd name="T1" fmla="*/ T0 w 853"/>
                  <a:gd name="T2" fmla="+- 0 7851 6902"/>
                  <a:gd name="T3" fmla="*/ 7851 h 950"/>
                  <a:gd name="T4" fmla="+- 0 6614 6539"/>
                  <a:gd name="T5" fmla="*/ T4 w 853"/>
                  <a:gd name="T6" fmla="+- 0 7824 6902"/>
                  <a:gd name="T7" fmla="*/ 7824 h 950"/>
                  <a:gd name="T8" fmla="+- 0 6686 6539"/>
                  <a:gd name="T9" fmla="*/ T8 w 853"/>
                  <a:gd name="T10" fmla="+- 0 7792 6902"/>
                  <a:gd name="T11" fmla="*/ 7792 h 950"/>
                  <a:gd name="T12" fmla="+- 0 6755 6539"/>
                  <a:gd name="T13" fmla="*/ T12 w 853"/>
                  <a:gd name="T14" fmla="+- 0 7756 6902"/>
                  <a:gd name="T15" fmla="*/ 7756 h 950"/>
                  <a:gd name="T16" fmla="+- 0 6823 6539"/>
                  <a:gd name="T17" fmla="*/ T16 w 853"/>
                  <a:gd name="T18" fmla="+- 0 7716 6902"/>
                  <a:gd name="T19" fmla="*/ 7716 h 950"/>
                  <a:gd name="T20" fmla="+- 0 6887 6539"/>
                  <a:gd name="T21" fmla="*/ T20 w 853"/>
                  <a:gd name="T22" fmla="+- 0 7672 6902"/>
                  <a:gd name="T23" fmla="*/ 7672 h 950"/>
                  <a:gd name="T24" fmla="+- 0 6949 6539"/>
                  <a:gd name="T25" fmla="*/ T24 w 853"/>
                  <a:gd name="T26" fmla="+- 0 7625 6902"/>
                  <a:gd name="T27" fmla="*/ 7625 h 950"/>
                  <a:gd name="T28" fmla="+- 0 7007 6539"/>
                  <a:gd name="T29" fmla="*/ T28 w 853"/>
                  <a:gd name="T30" fmla="+- 0 7573 6902"/>
                  <a:gd name="T31" fmla="*/ 7573 h 950"/>
                  <a:gd name="T32" fmla="+- 0 7063 6539"/>
                  <a:gd name="T33" fmla="*/ T32 w 853"/>
                  <a:gd name="T34" fmla="+- 0 7519 6902"/>
                  <a:gd name="T35" fmla="*/ 7519 h 950"/>
                  <a:gd name="T36" fmla="+- 0 7115 6539"/>
                  <a:gd name="T37" fmla="*/ T36 w 853"/>
                  <a:gd name="T38" fmla="+- 0 7461 6902"/>
                  <a:gd name="T39" fmla="*/ 7461 h 950"/>
                  <a:gd name="T40" fmla="+- 0 7163 6539"/>
                  <a:gd name="T41" fmla="*/ T40 w 853"/>
                  <a:gd name="T42" fmla="+- 0 7400 6902"/>
                  <a:gd name="T43" fmla="*/ 7400 h 950"/>
                  <a:gd name="T44" fmla="+- 0 7208 6539"/>
                  <a:gd name="T45" fmla="*/ T44 w 853"/>
                  <a:gd name="T46" fmla="+- 0 7337 6902"/>
                  <a:gd name="T47" fmla="*/ 7337 h 950"/>
                  <a:gd name="T48" fmla="+- 0 7249 6539"/>
                  <a:gd name="T49" fmla="*/ T48 w 853"/>
                  <a:gd name="T50" fmla="+- 0 7270 6902"/>
                  <a:gd name="T51" fmla="*/ 7270 h 950"/>
                  <a:gd name="T52" fmla="+- 0 7286 6539"/>
                  <a:gd name="T53" fmla="*/ T52 w 853"/>
                  <a:gd name="T54" fmla="+- 0 7201 6902"/>
                  <a:gd name="T55" fmla="*/ 7201 h 950"/>
                  <a:gd name="T56" fmla="+- 0 7319 6539"/>
                  <a:gd name="T57" fmla="*/ T56 w 853"/>
                  <a:gd name="T58" fmla="+- 0 7129 6902"/>
                  <a:gd name="T59" fmla="*/ 7129 h 950"/>
                  <a:gd name="T60" fmla="+- 0 7348 6539"/>
                  <a:gd name="T61" fmla="*/ T60 w 853"/>
                  <a:gd name="T62" fmla="+- 0 7056 6902"/>
                  <a:gd name="T63" fmla="*/ 7056 h 950"/>
                  <a:gd name="T64" fmla="+- 0 7372 6539"/>
                  <a:gd name="T65" fmla="*/ T64 w 853"/>
                  <a:gd name="T66" fmla="+- 0 6980 6902"/>
                  <a:gd name="T67" fmla="*/ 6980 h 950"/>
                  <a:gd name="T68" fmla="+- 0 7391 6539"/>
                  <a:gd name="T69" fmla="*/ T68 w 853"/>
                  <a:gd name="T70" fmla="+- 0 6902 6902"/>
                  <a:gd name="T71" fmla="*/ 6902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5" y="922"/>
                    </a:lnTo>
                    <a:lnTo>
                      <a:pt x="147" y="890"/>
                    </a:lnTo>
                    <a:lnTo>
                      <a:pt x="216" y="854"/>
                    </a:lnTo>
                    <a:lnTo>
                      <a:pt x="284" y="814"/>
                    </a:lnTo>
                    <a:lnTo>
                      <a:pt x="348" y="770"/>
                    </a:lnTo>
                    <a:lnTo>
                      <a:pt x="410" y="723"/>
                    </a:lnTo>
                    <a:lnTo>
                      <a:pt x="468" y="671"/>
                    </a:lnTo>
                    <a:lnTo>
                      <a:pt x="524" y="617"/>
                    </a:lnTo>
                    <a:lnTo>
                      <a:pt x="576" y="559"/>
                    </a:lnTo>
                    <a:lnTo>
                      <a:pt x="624" y="498"/>
                    </a:lnTo>
                    <a:lnTo>
                      <a:pt x="669" y="435"/>
                    </a:lnTo>
                    <a:lnTo>
                      <a:pt x="710" y="368"/>
                    </a:lnTo>
                    <a:lnTo>
                      <a:pt x="747" y="299"/>
                    </a:lnTo>
                    <a:lnTo>
                      <a:pt x="780" y="227"/>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9" name="Group 98"/>
            <p:cNvGrpSpPr>
              <a:grpSpLocks/>
            </p:cNvGrpSpPr>
            <p:nvPr/>
          </p:nvGrpSpPr>
          <p:grpSpPr bwMode="auto">
            <a:xfrm>
              <a:off x="6405" y="5363"/>
              <a:ext cx="950" cy="853"/>
              <a:chOff x="6405" y="5363"/>
              <a:chExt cx="950" cy="853"/>
            </a:xfrm>
          </p:grpSpPr>
          <p:sp>
            <p:nvSpPr>
              <p:cNvPr id="113" name="Freeform 112"/>
              <p:cNvSpPr>
                <a:spLocks/>
              </p:cNvSpPr>
              <p:nvPr/>
            </p:nvSpPr>
            <p:spPr bwMode="auto">
              <a:xfrm>
                <a:off x="6405" y="5363"/>
                <a:ext cx="950" cy="853"/>
              </a:xfrm>
              <a:custGeom>
                <a:avLst/>
                <a:gdLst>
                  <a:gd name="T0" fmla="+- 0 7354 6405"/>
                  <a:gd name="T1" fmla="*/ T0 w 950"/>
                  <a:gd name="T2" fmla="+- 0 6216 5363"/>
                  <a:gd name="T3" fmla="*/ 6216 h 853"/>
                  <a:gd name="T4" fmla="+- 0 7327 6405"/>
                  <a:gd name="T5" fmla="*/ T4 w 950"/>
                  <a:gd name="T6" fmla="+- 0 6141 5363"/>
                  <a:gd name="T7" fmla="*/ 6141 h 853"/>
                  <a:gd name="T8" fmla="+- 0 7295 6405"/>
                  <a:gd name="T9" fmla="*/ T8 w 950"/>
                  <a:gd name="T10" fmla="+- 0 6069 5363"/>
                  <a:gd name="T11" fmla="*/ 6069 h 853"/>
                  <a:gd name="T12" fmla="+- 0 7259 6405"/>
                  <a:gd name="T13" fmla="*/ T12 w 950"/>
                  <a:gd name="T14" fmla="+- 0 5999 5363"/>
                  <a:gd name="T15" fmla="*/ 5999 h 853"/>
                  <a:gd name="T16" fmla="+- 0 7219 6405"/>
                  <a:gd name="T17" fmla="*/ T16 w 950"/>
                  <a:gd name="T18" fmla="+- 0 5932 5363"/>
                  <a:gd name="T19" fmla="*/ 5932 h 853"/>
                  <a:gd name="T20" fmla="+- 0 7175 6405"/>
                  <a:gd name="T21" fmla="*/ T20 w 950"/>
                  <a:gd name="T22" fmla="+- 0 5868 5363"/>
                  <a:gd name="T23" fmla="*/ 5868 h 853"/>
                  <a:gd name="T24" fmla="+- 0 7128 6405"/>
                  <a:gd name="T25" fmla="*/ T24 w 950"/>
                  <a:gd name="T26" fmla="+- 0 5806 5363"/>
                  <a:gd name="T27" fmla="*/ 5806 h 853"/>
                  <a:gd name="T28" fmla="+- 0 7077 6405"/>
                  <a:gd name="T29" fmla="*/ T28 w 950"/>
                  <a:gd name="T30" fmla="+- 0 5748 5363"/>
                  <a:gd name="T31" fmla="*/ 5748 h 853"/>
                  <a:gd name="T32" fmla="+- 0 7022 6405"/>
                  <a:gd name="T33" fmla="*/ T32 w 950"/>
                  <a:gd name="T34" fmla="+- 0 5692 5363"/>
                  <a:gd name="T35" fmla="*/ 5692 h 853"/>
                  <a:gd name="T36" fmla="+- 0 6964 6405"/>
                  <a:gd name="T37" fmla="*/ T36 w 950"/>
                  <a:gd name="T38" fmla="+- 0 5640 5363"/>
                  <a:gd name="T39" fmla="*/ 5640 h 853"/>
                  <a:gd name="T40" fmla="+- 0 6903 6405"/>
                  <a:gd name="T41" fmla="*/ T40 w 950"/>
                  <a:gd name="T42" fmla="+- 0 5592 5363"/>
                  <a:gd name="T43" fmla="*/ 5592 h 853"/>
                  <a:gd name="T44" fmla="+- 0 6840 6405"/>
                  <a:gd name="T45" fmla="*/ T44 w 950"/>
                  <a:gd name="T46" fmla="+- 0 5547 5363"/>
                  <a:gd name="T47" fmla="*/ 5547 h 853"/>
                  <a:gd name="T48" fmla="+- 0 6773 6405"/>
                  <a:gd name="T49" fmla="*/ T48 w 950"/>
                  <a:gd name="T50" fmla="+- 0 5506 5363"/>
                  <a:gd name="T51" fmla="*/ 5506 h 853"/>
                  <a:gd name="T52" fmla="+- 0 6704 6405"/>
                  <a:gd name="T53" fmla="*/ T52 w 950"/>
                  <a:gd name="T54" fmla="+- 0 5469 5363"/>
                  <a:gd name="T55" fmla="*/ 5469 h 853"/>
                  <a:gd name="T56" fmla="+- 0 6633 6405"/>
                  <a:gd name="T57" fmla="*/ T56 w 950"/>
                  <a:gd name="T58" fmla="+- 0 5436 5363"/>
                  <a:gd name="T59" fmla="*/ 5436 h 853"/>
                  <a:gd name="T60" fmla="+- 0 6559 6405"/>
                  <a:gd name="T61" fmla="*/ T60 w 950"/>
                  <a:gd name="T62" fmla="+- 0 5407 5363"/>
                  <a:gd name="T63" fmla="*/ 5407 h 853"/>
                  <a:gd name="T64" fmla="+- 0 6483 6405"/>
                  <a:gd name="T65" fmla="*/ T64 w 950"/>
                  <a:gd name="T66" fmla="+- 0 5383 5363"/>
                  <a:gd name="T67" fmla="*/ 5383 h 853"/>
                  <a:gd name="T68" fmla="+- 0 6405 6405"/>
                  <a:gd name="T69" fmla="*/ T68 w 950"/>
                  <a:gd name="T70" fmla="+- 0 5363 5363"/>
                  <a:gd name="T71" fmla="*/ 536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3"/>
                    </a:moveTo>
                    <a:lnTo>
                      <a:pt x="922" y="778"/>
                    </a:lnTo>
                    <a:lnTo>
                      <a:pt x="890" y="706"/>
                    </a:lnTo>
                    <a:lnTo>
                      <a:pt x="854" y="636"/>
                    </a:lnTo>
                    <a:lnTo>
                      <a:pt x="814" y="569"/>
                    </a:lnTo>
                    <a:lnTo>
                      <a:pt x="770" y="505"/>
                    </a:lnTo>
                    <a:lnTo>
                      <a:pt x="723" y="443"/>
                    </a:lnTo>
                    <a:lnTo>
                      <a:pt x="672" y="385"/>
                    </a:lnTo>
                    <a:lnTo>
                      <a:pt x="617" y="329"/>
                    </a:lnTo>
                    <a:lnTo>
                      <a:pt x="559" y="277"/>
                    </a:lnTo>
                    <a:lnTo>
                      <a:pt x="498" y="229"/>
                    </a:lnTo>
                    <a:lnTo>
                      <a:pt x="435" y="184"/>
                    </a:lnTo>
                    <a:lnTo>
                      <a:pt x="368" y="143"/>
                    </a:lnTo>
                    <a:lnTo>
                      <a:pt x="299" y="106"/>
                    </a:lnTo>
                    <a:lnTo>
                      <a:pt x="228" y="73"/>
                    </a:lnTo>
                    <a:lnTo>
                      <a:pt x="154" y="44"/>
                    </a:lnTo>
                    <a:lnTo>
                      <a:pt x="78" y="20"/>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0" name="Group 99"/>
            <p:cNvGrpSpPr>
              <a:grpSpLocks/>
            </p:cNvGrpSpPr>
            <p:nvPr/>
          </p:nvGrpSpPr>
          <p:grpSpPr bwMode="auto">
            <a:xfrm>
              <a:off x="4867" y="5400"/>
              <a:ext cx="853" cy="950"/>
              <a:chOff x="4867" y="5400"/>
              <a:chExt cx="853" cy="950"/>
            </a:xfrm>
          </p:grpSpPr>
          <p:sp>
            <p:nvSpPr>
              <p:cNvPr id="112" name="Freeform 111"/>
              <p:cNvSpPr>
                <a:spLocks/>
              </p:cNvSpPr>
              <p:nvPr/>
            </p:nvSpPr>
            <p:spPr bwMode="auto">
              <a:xfrm>
                <a:off x="4867" y="5400"/>
                <a:ext cx="853" cy="950"/>
              </a:xfrm>
              <a:custGeom>
                <a:avLst/>
                <a:gdLst>
                  <a:gd name="T0" fmla="+- 0 5719 4867"/>
                  <a:gd name="T1" fmla="*/ T0 w 853"/>
                  <a:gd name="T2" fmla="+- 0 5400 5400"/>
                  <a:gd name="T3" fmla="*/ 5400 h 950"/>
                  <a:gd name="T4" fmla="+- 0 5644 4867"/>
                  <a:gd name="T5" fmla="*/ T4 w 853"/>
                  <a:gd name="T6" fmla="+- 0 5428 5400"/>
                  <a:gd name="T7" fmla="*/ 5428 h 950"/>
                  <a:gd name="T8" fmla="+- 0 5572 4867"/>
                  <a:gd name="T9" fmla="*/ T8 w 853"/>
                  <a:gd name="T10" fmla="+- 0 5460 5400"/>
                  <a:gd name="T11" fmla="*/ 5460 h 950"/>
                  <a:gd name="T12" fmla="+- 0 5503 4867"/>
                  <a:gd name="T13" fmla="*/ T12 w 853"/>
                  <a:gd name="T14" fmla="+- 0 5496 5400"/>
                  <a:gd name="T15" fmla="*/ 5496 h 950"/>
                  <a:gd name="T16" fmla="+- 0 5435 4867"/>
                  <a:gd name="T17" fmla="*/ T16 w 853"/>
                  <a:gd name="T18" fmla="+- 0 5536 5400"/>
                  <a:gd name="T19" fmla="*/ 5536 h 950"/>
                  <a:gd name="T20" fmla="+- 0 5371 4867"/>
                  <a:gd name="T21" fmla="*/ T20 w 853"/>
                  <a:gd name="T22" fmla="+- 0 5580 5400"/>
                  <a:gd name="T23" fmla="*/ 5580 h 950"/>
                  <a:gd name="T24" fmla="+- 0 5309 4867"/>
                  <a:gd name="T25" fmla="*/ T24 w 853"/>
                  <a:gd name="T26" fmla="+- 0 5627 5400"/>
                  <a:gd name="T27" fmla="*/ 5627 h 950"/>
                  <a:gd name="T28" fmla="+- 0 5251 4867"/>
                  <a:gd name="T29" fmla="*/ T28 w 853"/>
                  <a:gd name="T30" fmla="+- 0 5678 5400"/>
                  <a:gd name="T31" fmla="*/ 5678 h 950"/>
                  <a:gd name="T32" fmla="+- 0 5195 4867"/>
                  <a:gd name="T33" fmla="*/ T32 w 853"/>
                  <a:gd name="T34" fmla="+- 0 5733 5400"/>
                  <a:gd name="T35" fmla="*/ 5733 h 950"/>
                  <a:gd name="T36" fmla="+- 0 5143 4867"/>
                  <a:gd name="T37" fmla="*/ T36 w 853"/>
                  <a:gd name="T38" fmla="+- 0 5791 5400"/>
                  <a:gd name="T39" fmla="*/ 5791 h 950"/>
                  <a:gd name="T40" fmla="+- 0 5095 4867"/>
                  <a:gd name="T41" fmla="*/ T40 w 853"/>
                  <a:gd name="T42" fmla="+- 0 5851 5400"/>
                  <a:gd name="T43" fmla="*/ 5851 h 950"/>
                  <a:gd name="T44" fmla="+- 0 5050 4867"/>
                  <a:gd name="T45" fmla="*/ T44 w 853"/>
                  <a:gd name="T46" fmla="+- 0 5915 5400"/>
                  <a:gd name="T47" fmla="*/ 5915 h 950"/>
                  <a:gd name="T48" fmla="+- 0 5009 4867"/>
                  <a:gd name="T49" fmla="*/ T48 w 853"/>
                  <a:gd name="T50" fmla="+- 0 5982 5400"/>
                  <a:gd name="T51" fmla="*/ 5982 h 950"/>
                  <a:gd name="T52" fmla="+- 0 4972 4867"/>
                  <a:gd name="T53" fmla="*/ T52 w 853"/>
                  <a:gd name="T54" fmla="+- 0 6051 5400"/>
                  <a:gd name="T55" fmla="*/ 6051 h 950"/>
                  <a:gd name="T56" fmla="+- 0 4939 4867"/>
                  <a:gd name="T57" fmla="*/ T56 w 853"/>
                  <a:gd name="T58" fmla="+- 0 6122 5400"/>
                  <a:gd name="T59" fmla="*/ 6122 h 950"/>
                  <a:gd name="T60" fmla="+- 0 4910 4867"/>
                  <a:gd name="T61" fmla="*/ T60 w 853"/>
                  <a:gd name="T62" fmla="+- 0 6196 5400"/>
                  <a:gd name="T63" fmla="*/ 6196 h 950"/>
                  <a:gd name="T64" fmla="+- 0 4886 4867"/>
                  <a:gd name="T65" fmla="*/ T64 w 853"/>
                  <a:gd name="T66" fmla="+- 0 6272 5400"/>
                  <a:gd name="T67" fmla="*/ 6272 h 950"/>
                  <a:gd name="T68" fmla="+- 0 4867 4867"/>
                  <a:gd name="T69" fmla="*/ T68 w 853"/>
                  <a:gd name="T70" fmla="+- 0 6350 5400"/>
                  <a:gd name="T71" fmla="*/ 6350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2" y="0"/>
                    </a:moveTo>
                    <a:lnTo>
                      <a:pt x="777" y="28"/>
                    </a:lnTo>
                    <a:lnTo>
                      <a:pt x="705" y="60"/>
                    </a:lnTo>
                    <a:lnTo>
                      <a:pt x="636" y="96"/>
                    </a:lnTo>
                    <a:lnTo>
                      <a:pt x="568" y="136"/>
                    </a:lnTo>
                    <a:lnTo>
                      <a:pt x="504" y="180"/>
                    </a:lnTo>
                    <a:lnTo>
                      <a:pt x="442" y="227"/>
                    </a:lnTo>
                    <a:lnTo>
                      <a:pt x="384" y="278"/>
                    </a:lnTo>
                    <a:lnTo>
                      <a:pt x="328" y="333"/>
                    </a:lnTo>
                    <a:lnTo>
                      <a:pt x="276" y="391"/>
                    </a:lnTo>
                    <a:lnTo>
                      <a:pt x="228" y="451"/>
                    </a:lnTo>
                    <a:lnTo>
                      <a:pt x="183" y="515"/>
                    </a:lnTo>
                    <a:lnTo>
                      <a:pt x="142" y="582"/>
                    </a:lnTo>
                    <a:lnTo>
                      <a:pt x="105" y="651"/>
                    </a:lnTo>
                    <a:lnTo>
                      <a:pt x="72" y="722"/>
                    </a:lnTo>
                    <a:lnTo>
                      <a:pt x="43" y="796"/>
                    </a:lnTo>
                    <a:lnTo>
                      <a:pt x="19" y="872"/>
                    </a:lnTo>
                    <a:lnTo>
                      <a:pt x="0" y="95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1" name="Group 100"/>
            <p:cNvGrpSpPr>
              <a:grpSpLocks/>
            </p:cNvGrpSpPr>
            <p:nvPr/>
          </p:nvGrpSpPr>
          <p:grpSpPr bwMode="auto">
            <a:xfrm>
              <a:off x="4903" y="7036"/>
              <a:ext cx="950" cy="853"/>
              <a:chOff x="4903" y="7036"/>
              <a:chExt cx="950" cy="853"/>
            </a:xfrm>
          </p:grpSpPr>
          <p:sp>
            <p:nvSpPr>
              <p:cNvPr id="111" name="Freeform 110"/>
              <p:cNvSpPr>
                <a:spLocks/>
              </p:cNvSpPr>
              <p:nvPr/>
            </p:nvSpPr>
            <p:spPr bwMode="auto">
              <a:xfrm>
                <a:off x="4903" y="7036"/>
                <a:ext cx="950" cy="853"/>
              </a:xfrm>
              <a:custGeom>
                <a:avLst/>
                <a:gdLst>
                  <a:gd name="T0" fmla="+- 0 4903 4903"/>
                  <a:gd name="T1" fmla="*/ T0 w 950"/>
                  <a:gd name="T2" fmla="+- 0 7036 7036"/>
                  <a:gd name="T3" fmla="*/ 7036 h 853"/>
                  <a:gd name="T4" fmla="+- 0 4931 4903"/>
                  <a:gd name="T5" fmla="*/ T4 w 950"/>
                  <a:gd name="T6" fmla="+- 0 7110 7036"/>
                  <a:gd name="T7" fmla="*/ 7110 h 853"/>
                  <a:gd name="T8" fmla="+- 0 4963 4903"/>
                  <a:gd name="T9" fmla="*/ T8 w 950"/>
                  <a:gd name="T10" fmla="+- 0 7183 7036"/>
                  <a:gd name="T11" fmla="*/ 7183 h 853"/>
                  <a:gd name="T12" fmla="+- 0 4999 4903"/>
                  <a:gd name="T13" fmla="*/ T12 w 950"/>
                  <a:gd name="T14" fmla="+- 0 7252 7036"/>
                  <a:gd name="T15" fmla="*/ 7252 h 853"/>
                  <a:gd name="T16" fmla="+- 0 5039 4903"/>
                  <a:gd name="T17" fmla="*/ T16 w 950"/>
                  <a:gd name="T18" fmla="+- 0 7319 7036"/>
                  <a:gd name="T19" fmla="*/ 7319 h 853"/>
                  <a:gd name="T20" fmla="+- 0 5083 4903"/>
                  <a:gd name="T21" fmla="*/ T20 w 950"/>
                  <a:gd name="T22" fmla="+- 0 7384 7036"/>
                  <a:gd name="T23" fmla="*/ 7384 h 853"/>
                  <a:gd name="T24" fmla="+- 0 5130 4903"/>
                  <a:gd name="T25" fmla="*/ T24 w 950"/>
                  <a:gd name="T26" fmla="+- 0 7446 7036"/>
                  <a:gd name="T27" fmla="*/ 7446 h 853"/>
                  <a:gd name="T28" fmla="+- 0 5181 4903"/>
                  <a:gd name="T29" fmla="*/ T28 w 950"/>
                  <a:gd name="T30" fmla="+- 0 7504 7036"/>
                  <a:gd name="T31" fmla="*/ 7504 h 853"/>
                  <a:gd name="T32" fmla="+- 0 5236 4903"/>
                  <a:gd name="T33" fmla="*/ T32 w 950"/>
                  <a:gd name="T34" fmla="+- 0 7559 7036"/>
                  <a:gd name="T35" fmla="*/ 7559 h 853"/>
                  <a:gd name="T36" fmla="+- 0 5294 4903"/>
                  <a:gd name="T37" fmla="*/ T36 w 950"/>
                  <a:gd name="T38" fmla="+- 0 7612 7036"/>
                  <a:gd name="T39" fmla="*/ 7612 h 853"/>
                  <a:gd name="T40" fmla="+- 0 5354 4903"/>
                  <a:gd name="T41" fmla="*/ T40 w 950"/>
                  <a:gd name="T42" fmla="+- 0 7660 7036"/>
                  <a:gd name="T43" fmla="*/ 7660 h 853"/>
                  <a:gd name="T44" fmla="+- 0 5418 4903"/>
                  <a:gd name="T45" fmla="*/ T44 w 950"/>
                  <a:gd name="T46" fmla="+- 0 7705 7036"/>
                  <a:gd name="T47" fmla="*/ 7705 h 853"/>
                  <a:gd name="T48" fmla="+- 0 5485 4903"/>
                  <a:gd name="T49" fmla="*/ T48 w 950"/>
                  <a:gd name="T50" fmla="+- 0 7746 7036"/>
                  <a:gd name="T51" fmla="*/ 7746 h 853"/>
                  <a:gd name="T52" fmla="+- 0 5554 4903"/>
                  <a:gd name="T53" fmla="*/ T52 w 950"/>
                  <a:gd name="T54" fmla="+- 0 7783 7036"/>
                  <a:gd name="T55" fmla="*/ 7783 h 853"/>
                  <a:gd name="T56" fmla="+- 0 5625 4903"/>
                  <a:gd name="T57" fmla="*/ T56 w 950"/>
                  <a:gd name="T58" fmla="+- 0 7816 7036"/>
                  <a:gd name="T59" fmla="*/ 7816 h 853"/>
                  <a:gd name="T60" fmla="+- 0 5699 4903"/>
                  <a:gd name="T61" fmla="*/ T60 w 950"/>
                  <a:gd name="T62" fmla="+- 0 7845 7036"/>
                  <a:gd name="T63" fmla="*/ 7845 h 853"/>
                  <a:gd name="T64" fmla="+- 0 5775 4903"/>
                  <a:gd name="T65" fmla="*/ T64 w 950"/>
                  <a:gd name="T66" fmla="+- 0 7869 7036"/>
                  <a:gd name="T67" fmla="*/ 7869 h 853"/>
                  <a:gd name="T68" fmla="+- 0 5853 4903"/>
                  <a:gd name="T69" fmla="*/ T68 w 950"/>
                  <a:gd name="T70" fmla="+- 0 7888 7036"/>
                  <a:gd name="T71" fmla="*/ 7888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4"/>
                    </a:lnTo>
                    <a:lnTo>
                      <a:pt x="60" y="147"/>
                    </a:lnTo>
                    <a:lnTo>
                      <a:pt x="96" y="216"/>
                    </a:lnTo>
                    <a:lnTo>
                      <a:pt x="136" y="283"/>
                    </a:lnTo>
                    <a:lnTo>
                      <a:pt x="180" y="348"/>
                    </a:lnTo>
                    <a:lnTo>
                      <a:pt x="227" y="410"/>
                    </a:lnTo>
                    <a:lnTo>
                      <a:pt x="278" y="468"/>
                    </a:lnTo>
                    <a:lnTo>
                      <a:pt x="333" y="523"/>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2" name="Group 101"/>
            <p:cNvGrpSpPr>
              <a:grpSpLocks/>
            </p:cNvGrpSpPr>
            <p:nvPr/>
          </p:nvGrpSpPr>
          <p:grpSpPr bwMode="auto">
            <a:xfrm>
              <a:off x="7414" y="6487"/>
              <a:ext cx="8" cy="278"/>
              <a:chOff x="7414" y="6487"/>
              <a:chExt cx="8" cy="278"/>
            </a:xfrm>
          </p:grpSpPr>
          <p:sp>
            <p:nvSpPr>
              <p:cNvPr id="110" name="Freeform 109"/>
              <p:cNvSpPr>
                <a:spLocks/>
              </p:cNvSpPr>
              <p:nvPr/>
            </p:nvSpPr>
            <p:spPr bwMode="auto">
              <a:xfrm>
                <a:off x="7414" y="6487"/>
                <a:ext cx="8" cy="278"/>
              </a:xfrm>
              <a:custGeom>
                <a:avLst/>
                <a:gdLst>
                  <a:gd name="T0" fmla="+- 0 7414 7414"/>
                  <a:gd name="T1" fmla="*/ T0 w 8"/>
                  <a:gd name="T2" fmla="+- 0 6765 6487"/>
                  <a:gd name="T3" fmla="*/ 6765 h 278"/>
                  <a:gd name="T4" fmla="+- 0 7417 7414"/>
                  <a:gd name="T5" fmla="*/ T4 w 8"/>
                  <a:gd name="T6" fmla="+- 0 6730 6487"/>
                  <a:gd name="T7" fmla="*/ 6730 h 278"/>
                  <a:gd name="T8" fmla="+- 0 7419 7414"/>
                  <a:gd name="T9" fmla="*/ T8 w 8"/>
                  <a:gd name="T10" fmla="+- 0 6696 6487"/>
                  <a:gd name="T11" fmla="*/ 6696 h 278"/>
                  <a:gd name="T12" fmla="+- 0 7420 7414"/>
                  <a:gd name="T13" fmla="*/ T12 w 8"/>
                  <a:gd name="T14" fmla="+- 0 6661 6487"/>
                  <a:gd name="T15" fmla="*/ 6661 h 278"/>
                  <a:gd name="T16" fmla="+- 0 7421 7414"/>
                  <a:gd name="T17" fmla="*/ T16 w 8"/>
                  <a:gd name="T18" fmla="+- 0 6626 6487"/>
                  <a:gd name="T19" fmla="*/ 6626 h 278"/>
                  <a:gd name="T20" fmla="+- 0 7420 7414"/>
                  <a:gd name="T21" fmla="*/ T20 w 8"/>
                  <a:gd name="T22" fmla="+- 0 6591 6487"/>
                  <a:gd name="T23" fmla="*/ 6591 h 278"/>
                  <a:gd name="T24" fmla="+- 0 7419 7414"/>
                  <a:gd name="T25" fmla="*/ T24 w 8"/>
                  <a:gd name="T26" fmla="+- 0 6556 6487"/>
                  <a:gd name="T27" fmla="*/ 6556 h 278"/>
                  <a:gd name="T28" fmla="+- 0 7417 7414"/>
                  <a:gd name="T29" fmla="*/ T28 w 8"/>
                  <a:gd name="T30" fmla="+- 0 6521 6487"/>
                  <a:gd name="T31" fmla="*/ 6521 h 278"/>
                  <a:gd name="T32" fmla="+- 0 7414 7414"/>
                  <a:gd name="T33" fmla="*/ T32 w 8"/>
                  <a:gd name="T34" fmla="+- 0 6487 6487"/>
                  <a:gd name="T35" fmla="*/ 6487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3" y="243"/>
                    </a:lnTo>
                    <a:lnTo>
                      <a:pt x="5" y="209"/>
                    </a:lnTo>
                    <a:lnTo>
                      <a:pt x="6" y="174"/>
                    </a:lnTo>
                    <a:lnTo>
                      <a:pt x="7" y="139"/>
                    </a:lnTo>
                    <a:lnTo>
                      <a:pt x="6" y="104"/>
                    </a:lnTo>
                    <a:lnTo>
                      <a:pt x="5" y="69"/>
                    </a:lnTo>
                    <a:lnTo>
                      <a:pt x="3" y="34"/>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3" name="Group 102"/>
            <p:cNvGrpSpPr>
              <a:grpSpLocks/>
            </p:cNvGrpSpPr>
            <p:nvPr/>
          </p:nvGrpSpPr>
          <p:grpSpPr bwMode="auto">
            <a:xfrm>
              <a:off x="5990" y="5334"/>
              <a:ext cx="278" cy="8"/>
              <a:chOff x="5990" y="5334"/>
              <a:chExt cx="278" cy="8"/>
            </a:xfrm>
          </p:grpSpPr>
          <p:sp>
            <p:nvSpPr>
              <p:cNvPr id="109" name="Freeform 108"/>
              <p:cNvSpPr>
                <a:spLocks/>
              </p:cNvSpPr>
              <p:nvPr/>
            </p:nvSpPr>
            <p:spPr bwMode="auto">
              <a:xfrm>
                <a:off x="5990" y="5334"/>
                <a:ext cx="278" cy="8"/>
              </a:xfrm>
              <a:custGeom>
                <a:avLst/>
                <a:gdLst>
                  <a:gd name="T0" fmla="+- 0 6268 5990"/>
                  <a:gd name="T1" fmla="*/ T0 w 278"/>
                  <a:gd name="T2" fmla="+- 0 5341 5334"/>
                  <a:gd name="T3" fmla="*/ 5341 h 8"/>
                  <a:gd name="T4" fmla="+- 0 6233 5990"/>
                  <a:gd name="T5" fmla="*/ T4 w 278"/>
                  <a:gd name="T6" fmla="+- 0 5338 5334"/>
                  <a:gd name="T7" fmla="*/ 5338 h 8"/>
                  <a:gd name="T8" fmla="+- 0 6199 5990"/>
                  <a:gd name="T9" fmla="*/ T8 w 278"/>
                  <a:gd name="T10" fmla="+- 0 5336 5334"/>
                  <a:gd name="T11" fmla="*/ 5336 h 8"/>
                  <a:gd name="T12" fmla="+- 0 6164 5990"/>
                  <a:gd name="T13" fmla="*/ T12 w 278"/>
                  <a:gd name="T14" fmla="+- 0 5334 5334"/>
                  <a:gd name="T15" fmla="*/ 5334 h 8"/>
                  <a:gd name="T16" fmla="+- 0 6129 5990"/>
                  <a:gd name="T17" fmla="*/ T16 w 278"/>
                  <a:gd name="T18" fmla="+- 0 5334 5334"/>
                  <a:gd name="T19" fmla="*/ 5334 h 8"/>
                  <a:gd name="T20" fmla="+- 0 6094 5990"/>
                  <a:gd name="T21" fmla="*/ T20 w 278"/>
                  <a:gd name="T22" fmla="+- 0 5334 5334"/>
                  <a:gd name="T23" fmla="*/ 5334 h 8"/>
                  <a:gd name="T24" fmla="+- 0 6059 5990"/>
                  <a:gd name="T25" fmla="*/ T24 w 278"/>
                  <a:gd name="T26" fmla="+- 0 5336 5334"/>
                  <a:gd name="T27" fmla="*/ 5336 h 8"/>
                  <a:gd name="T28" fmla="+- 0 6024 5990"/>
                  <a:gd name="T29" fmla="*/ T28 w 278"/>
                  <a:gd name="T30" fmla="+- 0 5338 5334"/>
                  <a:gd name="T31" fmla="*/ 5338 h 8"/>
                  <a:gd name="T32" fmla="+- 0 5990 5990"/>
                  <a:gd name="T33" fmla="*/ T32 w 278"/>
                  <a:gd name="T34" fmla="+- 0 5341 5334"/>
                  <a:gd name="T35" fmla="*/ 5341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0"/>
                    </a:lnTo>
                    <a:lnTo>
                      <a:pt x="139" y="0"/>
                    </a:lnTo>
                    <a:lnTo>
                      <a:pt x="104" y="0"/>
                    </a:lnTo>
                    <a:lnTo>
                      <a:pt x="69" y="2"/>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4" name="Group 103"/>
            <p:cNvGrpSpPr>
              <a:grpSpLocks/>
            </p:cNvGrpSpPr>
            <p:nvPr/>
          </p:nvGrpSpPr>
          <p:grpSpPr bwMode="auto">
            <a:xfrm>
              <a:off x="4837" y="6487"/>
              <a:ext cx="8" cy="278"/>
              <a:chOff x="4837" y="6487"/>
              <a:chExt cx="8" cy="278"/>
            </a:xfrm>
          </p:grpSpPr>
          <p:sp>
            <p:nvSpPr>
              <p:cNvPr id="108" name="Freeform 107"/>
              <p:cNvSpPr>
                <a:spLocks/>
              </p:cNvSpPr>
              <p:nvPr/>
            </p:nvSpPr>
            <p:spPr bwMode="auto">
              <a:xfrm>
                <a:off x="4837" y="6487"/>
                <a:ext cx="8" cy="278"/>
              </a:xfrm>
              <a:custGeom>
                <a:avLst/>
                <a:gdLst>
                  <a:gd name="T0" fmla="+- 0 4844 4837"/>
                  <a:gd name="T1" fmla="*/ T0 w 8"/>
                  <a:gd name="T2" fmla="+- 0 6487 6487"/>
                  <a:gd name="T3" fmla="*/ 6487 h 278"/>
                  <a:gd name="T4" fmla="+- 0 4841 4837"/>
                  <a:gd name="T5" fmla="*/ T4 w 8"/>
                  <a:gd name="T6" fmla="+- 0 6521 6487"/>
                  <a:gd name="T7" fmla="*/ 6521 h 278"/>
                  <a:gd name="T8" fmla="+- 0 4839 4837"/>
                  <a:gd name="T9" fmla="*/ T8 w 8"/>
                  <a:gd name="T10" fmla="+- 0 6556 6487"/>
                  <a:gd name="T11" fmla="*/ 6556 h 278"/>
                  <a:gd name="T12" fmla="+- 0 4837 4837"/>
                  <a:gd name="T13" fmla="*/ T12 w 8"/>
                  <a:gd name="T14" fmla="+- 0 6591 6487"/>
                  <a:gd name="T15" fmla="*/ 6591 h 278"/>
                  <a:gd name="T16" fmla="+- 0 4837 4837"/>
                  <a:gd name="T17" fmla="*/ T16 w 8"/>
                  <a:gd name="T18" fmla="+- 0 6626 6487"/>
                  <a:gd name="T19" fmla="*/ 6626 h 278"/>
                  <a:gd name="T20" fmla="+- 0 4837 4837"/>
                  <a:gd name="T21" fmla="*/ T20 w 8"/>
                  <a:gd name="T22" fmla="+- 0 6661 6487"/>
                  <a:gd name="T23" fmla="*/ 6661 h 278"/>
                  <a:gd name="T24" fmla="+- 0 4839 4837"/>
                  <a:gd name="T25" fmla="*/ T24 w 8"/>
                  <a:gd name="T26" fmla="+- 0 6696 6487"/>
                  <a:gd name="T27" fmla="*/ 6696 h 278"/>
                  <a:gd name="T28" fmla="+- 0 4841 4837"/>
                  <a:gd name="T29" fmla="*/ T28 w 8"/>
                  <a:gd name="T30" fmla="+- 0 6730 6487"/>
                  <a:gd name="T31" fmla="*/ 6730 h 278"/>
                  <a:gd name="T32" fmla="+- 0 4844 4837"/>
                  <a:gd name="T33" fmla="*/ T32 w 8"/>
                  <a:gd name="T34" fmla="+- 0 6765 6487"/>
                  <a:gd name="T35" fmla="*/ 6765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4"/>
                    </a:lnTo>
                    <a:lnTo>
                      <a:pt x="0" y="139"/>
                    </a:lnTo>
                    <a:lnTo>
                      <a:pt x="0" y="174"/>
                    </a:lnTo>
                    <a:lnTo>
                      <a:pt x="2" y="209"/>
                    </a:lnTo>
                    <a:lnTo>
                      <a:pt x="4" y="243"/>
                    </a:lnTo>
                    <a:lnTo>
                      <a:pt x="7" y="278"/>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5" name="Group 104"/>
            <p:cNvGrpSpPr>
              <a:grpSpLocks/>
            </p:cNvGrpSpPr>
            <p:nvPr/>
          </p:nvGrpSpPr>
          <p:grpSpPr bwMode="auto">
            <a:xfrm>
              <a:off x="1272" y="1682"/>
              <a:ext cx="9718" cy="7672"/>
              <a:chOff x="1272" y="1682"/>
              <a:chExt cx="9718" cy="7672"/>
            </a:xfrm>
          </p:grpSpPr>
          <p:sp>
            <p:nvSpPr>
              <p:cNvPr id="106" name="Freeform 105"/>
              <p:cNvSpPr>
                <a:spLocks/>
              </p:cNvSpPr>
              <p:nvPr/>
            </p:nvSpPr>
            <p:spPr bwMode="auto">
              <a:xfrm>
                <a:off x="5990" y="7910"/>
                <a:ext cx="278" cy="8"/>
              </a:xfrm>
              <a:custGeom>
                <a:avLst/>
                <a:gdLst>
                  <a:gd name="T0" fmla="+- 0 5990 5990"/>
                  <a:gd name="T1" fmla="*/ T0 w 278"/>
                  <a:gd name="T2" fmla="+- 0 7910 7910"/>
                  <a:gd name="T3" fmla="*/ 7910 h 8"/>
                  <a:gd name="T4" fmla="+- 0 6024 5990"/>
                  <a:gd name="T5" fmla="*/ T4 w 278"/>
                  <a:gd name="T6" fmla="+- 0 7914 7910"/>
                  <a:gd name="T7" fmla="*/ 7914 h 8"/>
                  <a:gd name="T8" fmla="+- 0 6059 5990"/>
                  <a:gd name="T9" fmla="*/ T8 w 278"/>
                  <a:gd name="T10" fmla="+- 0 7916 7910"/>
                  <a:gd name="T11" fmla="*/ 7916 h 8"/>
                  <a:gd name="T12" fmla="+- 0 6094 5990"/>
                  <a:gd name="T13" fmla="*/ T12 w 278"/>
                  <a:gd name="T14" fmla="+- 0 7917 7910"/>
                  <a:gd name="T15" fmla="*/ 7917 h 8"/>
                  <a:gd name="T16" fmla="+- 0 6129 5990"/>
                  <a:gd name="T17" fmla="*/ T16 w 278"/>
                  <a:gd name="T18" fmla="+- 0 7918 7910"/>
                  <a:gd name="T19" fmla="*/ 7918 h 8"/>
                  <a:gd name="T20" fmla="+- 0 6164 5990"/>
                  <a:gd name="T21" fmla="*/ T20 w 278"/>
                  <a:gd name="T22" fmla="+- 0 7917 7910"/>
                  <a:gd name="T23" fmla="*/ 7917 h 8"/>
                  <a:gd name="T24" fmla="+- 0 6199 5990"/>
                  <a:gd name="T25" fmla="*/ T24 w 278"/>
                  <a:gd name="T26" fmla="+- 0 7916 7910"/>
                  <a:gd name="T27" fmla="*/ 7916 h 8"/>
                  <a:gd name="T28" fmla="+- 0 6233 5990"/>
                  <a:gd name="T29" fmla="*/ T28 w 278"/>
                  <a:gd name="T30" fmla="+- 0 7914 7910"/>
                  <a:gd name="T31" fmla="*/ 7914 h 8"/>
                  <a:gd name="T32" fmla="+- 0 6268 5990"/>
                  <a:gd name="T33" fmla="*/ T32 w 278"/>
                  <a:gd name="T34" fmla="+- 0 7910 7910"/>
                  <a:gd name="T35" fmla="*/ 7910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4"/>
                    </a:lnTo>
                    <a:lnTo>
                      <a:pt x="69" y="6"/>
                    </a:lnTo>
                    <a:lnTo>
                      <a:pt x="104" y="7"/>
                    </a:lnTo>
                    <a:lnTo>
                      <a:pt x="139" y="8"/>
                    </a:lnTo>
                    <a:lnTo>
                      <a:pt x="174" y="7"/>
                    </a:lnTo>
                    <a:lnTo>
                      <a:pt x="209" y="6"/>
                    </a:lnTo>
                    <a:lnTo>
                      <a:pt x="243" y="4"/>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107" name="Picture 106" descr="Another image of the model similar to the one described on page 13, but only the Bridging section in a circle in the middle of the equilateral triangle is visible. The wording for the other 3 groups is not visible. In the Bridging section it says: Align &amp; Connect. Assessment. Communications.  Sustainabil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 y="1682"/>
                <a:ext cx="9718"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1104697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47087"/>
            <a:ext cx="8520600" cy="4380971"/>
          </a:xfrm>
        </p:spPr>
        <p:txBody>
          <a:bodyPr/>
          <a:lstStyle/>
          <a:p>
            <a:pPr>
              <a:spcAft>
                <a:spcPts val="2400"/>
              </a:spcAft>
            </a:pPr>
            <a:r>
              <a:rPr lang="en-US" sz="2200" i="1" dirty="0"/>
              <a:t>Action: Connect the </a:t>
            </a:r>
            <a:r>
              <a:rPr lang="en-US" sz="2200" i="1" dirty="0" err="1"/>
              <a:t>D&amp;I</a:t>
            </a:r>
            <a:r>
              <a:rPr lang="en-US" sz="2200" i="1" dirty="0"/>
              <a:t> and Sustainability </a:t>
            </a:r>
            <a:br>
              <a:rPr lang="en-US" sz="2200" i="1" dirty="0"/>
            </a:br>
            <a:r>
              <a:rPr lang="en-US" sz="2200" i="1" dirty="0"/>
              <a:t>initiatives to increase the effectiveness of both.</a:t>
            </a:r>
          </a:p>
          <a:p>
            <a:pPr lvl="0" algn="l"/>
            <a:r>
              <a:rPr lang="en-US" sz="2000" dirty="0"/>
              <a:t>☐ </a:t>
            </a:r>
            <a:r>
              <a:rPr lang="en-US" sz="2000" b="1" dirty="0"/>
              <a:t>10.4 </a:t>
            </a:r>
            <a:r>
              <a:rPr lang="en-US" sz="2000" dirty="0"/>
              <a:t>The organization has evidence that its sustainability and </a:t>
            </a:r>
            <a:r>
              <a:rPr lang="en-US" sz="2000" dirty="0" err="1"/>
              <a:t>D&amp;I</a:t>
            </a:r>
            <a:r>
              <a:rPr lang="en-US" sz="2000" dirty="0"/>
              <a:t> initiatives benefit from their alignment with each other and show more meaningful impact than if they were separate and unconnected initiatives.</a:t>
            </a:r>
          </a:p>
          <a:p>
            <a:pPr lvl="0" algn="l"/>
            <a:r>
              <a:rPr lang="en-US" sz="2000" dirty="0"/>
              <a:t>☐ </a:t>
            </a:r>
            <a:r>
              <a:rPr lang="en-US" sz="2000" b="1" dirty="0"/>
              <a:t>10.5 </a:t>
            </a:r>
            <a:r>
              <a:rPr lang="en-US" sz="2000" dirty="0" err="1"/>
              <a:t>D&amp;I</a:t>
            </a:r>
            <a:r>
              <a:rPr lang="en-US" sz="2000" dirty="0"/>
              <a:t> results reflect actions in at least three of the following aspects of sustainability as defined by the United Nations−People, Planet, Prosperity, Peace, or Partnership.</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10: Connecting </a:t>
            </a:r>
            <a:r>
              <a:rPr lang="en-US" sz="3200" b="1" dirty="0" err="1"/>
              <a:t>D&amp;I</a:t>
            </a:r>
            <a:r>
              <a:rPr lang="en-US" sz="3200" b="1" dirty="0"/>
              <a:t> and Sustainability</a:t>
            </a:r>
            <a:endParaRPr lang="en-US" sz="3600" dirty="0"/>
          </a:p>
        </p:txBody>
      </p:sp>
      <p:grpSp>
        <p:nvGrpSpPr>
          <p:cNvPr id="92" name="Group 91"/>
          <p:cNvGrpSpPr>
            <a:grpSpLocks/>
          </p:cNvGrpSpPr>
          <p:nvPr/>
        </p:nvGrpSpPr>
        <p:grpSpPr bwMode="auto">
          <a:xfrm>
            <a:off x="7700212" y="5220326"/>
            <a:ext cx="1280304" cy="1043437"/>
            <a:chOff x="1196" y="1682"/>
            <a:chExt cx="9869" cy="7672"/>
          </a:xfrm>
        </p:grpSpPr>
        <p:grpSp>
          <p:nvGrpSpPr>
            <p:cNvPr id="93" name="Group 92"/>
            <p:cNvGrpSpPr>
              <a:grpSpLocks/>
            </p:cNvGrpSpPr>
            <p:nvPr/>
          </p:nvGrpSpPr>
          <p:grpSpPr bwMode="auto">
            <a:xfrm>
              <a:off x="1196" y="1692"/>
              <a:ext cx="9869" cy="7554"/>
              <a:chOff x="1196" y="1692"/>
              <a:chExt cx="9869" cy="7554"/>
            </a:xfrm>
          </p:grpSpPr>
          <p:sp>
            <p:nvSpPr>
              <p:cNvPr id="119" name="Freeform 118"/>
              <p:cNvSpPr>
                <a:spLocks/>
              </p:cNvSpPr>
              <p:nvPr/>
            </p:nvSpPr>
            <p:spPr bwMode="auto">
              <a:xfrm>
                <a:off x="1196" y="1692"/>
                <a:ext cx="9869" cy="7554"/>
              </a:xfrm>
              <a:custGeom>
                <a:avLst/>
                <a:gdLst>
                  <a:gd name="T0" fmla="+- 0 6171 1196"/>
                  <a:gd name="T1" fmla="*/ T0 w 9869"/>
                  <a:gd name="T2" fmla="+- 0 1692 1692"/>
                  <a:gd name="T3" fmla="*/ 1692 h 7554"/>
                  <a:gd name="T4" fmla="+- 0 6106 1196"/>
                  <a:gd name="T5" fmla="*/ T4 w 9869"/>
                  <a:gd name="T6" fmla="+- 0 1718 1692"/>
                  <a:gd name="T7" fmla="*/ 1718 h 7554"/>
                  <a:gd name="T8" fmla="+- 0 6034 1196"/>
                  <a:gd name="T9" fmla="*/ T8 w 9869"/>
                  <a:gd name="T10" fmla="+- 0 1795 1692"/>
                  <a:gd name="T11" fmla="*/ 1795 h 7554"/>
                  <a:gd name="T12" fmla="+- 0 5992 1196"/>
                  <a:gd name="T13" fmla="*/ T12 w 9869"/>
                  <a:gd name="T14" fmla="+- 0 1853 1692"/>
                  <a:gd name="T15" fmla="*/ 1853 h 7554"/>
                  <a:gd name="T16" fmla="+- 0 5946 1196"/>
                  <a:gd name="T17" fmla="*/ T16 w 9869"/>
                  <a:gd name="T18" fmla="+- 0 1924 1692"/>
                  <a:gd name="T19" fmla="*/ 1924 h 7554"/>
                  <a:gd name="T20" fmla="+- 0 5893 1196"/>
                  <a:gd name="T21" fmla="*/ T20 w 9869"/>
                  <a:gd name="T22" fmla="+- 0 2008 1692"/>
                  <a:gd name="T23" fmla="*/ 2008 h 7554"/>
                  <a:gd name="T24" fmla="+- 0 5833 1196"/>
                  <a:gd name="T25" fmla="*/ T24 w 9869"/>
                  <a:gd name="T26" fmla="+- 0 2105 1692"/>
                  <a:gd name="T27" fmla="*/ 2105 h 7554"/>
                  <a:gd name="T28" fmla="+- 0 1588 1196"/>
                  <a:gd name="T29" fmla="*/ T28 w 9869"/>
                  <a:gd name="T30" fmla="+- 0 8448 1692"/>
                  <a:gd name="T31" fmla="*/ 8448 h 7554"/>
                  <a:gd name="T32" fmla="+- 0 1515 1196"/>
                  <a:gd name="T33" fmla="*/ T32 w 9869"/>
                  <a:gd name="T34" fmla="+- 0 8552 1692"/>
                  <a:gd name="T35" fmla="*/ 8552 h 7554"/>
                  <a:gd name="T36" fmla="+- 0 1450 1196"/>
                  <a:gd name="T37" fmla="*/ T36 w 9869"/>
                  <a:gd name="T38" fmla="+- 0 8646 1692"/>
                  <a:gd name="T39" fmla="*/ 8646 h 7554"/>
                  <a:gd name="T40" fmla="+- 0 1391 1196"/>
                  <a:gd name="T41" fmla="*/ T40 w 9869"/>
                  <a:gd name="T42" fmla="+- 0 8732 1692"/>
                  <a:gd name="T43" fmla="*/ 8732 h 7554"/>
                  <a:gd name="T44" fmla="+- 0 1340 1196"/>
                  <a:gd name="T45" fmla="*/ T44 w 9869"/>
                  <a:gd name="T46" fmla="+- 0 8809 1692"/>
                  <a:gd name="T47" fmla="*/ 8809 h 7554"/>
                  <a:gd name="T48" fmla="+- 0 1297 1196"/>
                  <a:gd name="T49" fmla="*/ T48 w 9869"/>
                  <a:gd name="T50" fmla="+- 0 8877 1692"/>
                  <a:gd name="T51" fmla="*/ 8877 h 7554"/>
                  <a:gd name="T52" fmla="+- 0 1261 1196"/>
                  <a:gd name="T53" fmla="*/ T52 w 9869"/>
                  <a:gd name="T54" fmla="+- 0 8939 1692"/>
                  <a:gd name="T55" fmla="*/ 8939 h 7554"/>
                  <a:gd name="T56" fmla="+- 0 1233 1196"/>
                  <a:gd name="T57" fmla="*/ T56 w 9869"/>
                  <a:gd name="T58" fmla="+- 0 8993 1692"/>
                  <a:gd name="T59" fmla="*/ 8993 h 7554"/>
                  <a:gd name="T60" fmla="+- 0 1200 1196"/>
                  <a:gd name="T61" fmla="*/ T60 w 9869"/>
                  <a:gd name="T62" fmla="+- 0 9081 1692"/>
                  <a:gd name="T63" fmla="*/ 9081 h 7554"/>
                  <a:gd name="T64" fmla="+- 0 1196 1196"/>
                  <a:gd name="T65" fmla="*/ T64 w 9869"/>
                  <a:gd name="T66" fmla="+- 0 9116 1692"/>
                  <a:gd name="T67" fmla="*/ 9116 h 7554"/>
                  <a:gd name="T68" fmla="+- 0 1200 1196"/>
                  <a:gd name="T69" fmla="*/ T68 w 9869"/>
                  <a:gd name="T70" fmla="+- 0 9146 1692"/>
                  <a:gd name="T71" fmla="*/ 9146 h 7554"/>
                  <a:gd name="T72" fmla="+- 0 1264 1196"/>
                  <a:gd name="T73" fmla="*/ T72 w 9869"/>
                  <a:gd name="T74" fmla="+- 0 9207 1692"/>
                  <a:gd name="T75" fmla="*/ 9207 h 7554"/>
                  <a:gd name="T76" fmla="+- 0 1350 1196"/>
                  <a:gd name="T77" fmla="*/ T76 w 9869"/>
                  <a:gd name="T78" fmla="+- 0 9229 1692"/>
                  <a:gd name="T79" fmla="*/ 9229 h 7554"/>
                  <a:gd name="T80" fmla="+- 0 1473 1196"/>
                  <a:gd name="T81" fmla="*/ T80 w 9869"/>
                  <a:gd name="T82" fmla="+- 0 9241 1692"/>
                  <a:gd name="T83" fmla="*/ 9241 h 7554"/>
                  <a:gd name="T84" fmla="+- 0 1549 1196"/>
                  <a:gd name="T85" fmla="*/ T84 w 9869"/>
                  <a:gd name="T86" fmla="+- 0 9244 1692"/>
                  <a:gd name="T87" fmla="*/ 9244 h 7554"/>
                  <a:gd name="T88" fmla="+- 0 1634 1196"/>
                  <a:gd name="T89" fmla="*/ T88 w 9869"/>
                  <a:gd name="T90" fmla="+- 0 9245 1692"/>
                  <a:gd name="T91" fmla="*/ 9245 h 7554"/>
                  <a:gd name="T92" fmla="+- 0 10499 1196"/>
                  <a:gd name="T93" fmla="*/ T92 w 9869"/>
                  <a:gd name="T94" fmla="+- 0 9246 1692"/>
                  <a:gd name="T95" fmla="*/ 9246 h 7554"/>
                  <a:gd name="T96" fmla="+- 0 10674 1196"/>
                  <a:gd name="T97" fmla="*/ T96 w 9869"/>
                  <a:gd name="T98" fmla="+- 0 9230 1692"/>
                  <a:gd name="T99" fmla="*/ 9230 h 7554"/>
                  <a:gd name="T100" fmla="+- 0 10749 1196"/>
                  <a:gd name="T101" fmla="*/ T100 w 9869"/>
                  <a:gd name="T102" fmla="+- 0 9222 1692"/>
                  <a:gd name="T103" fmla="*/ 9222 h 7554"/>
                  <a:gd name="T104" fmla="+- 0 10817 1196"/>
                  <a:gd name="T105" fmla="*/ T104 w 9869"/>
                  <a:gd name="T106" fmla="+- 0 9214 1692"/>
                  <a:gd name="T107" fmla="*/ 9214 h 7554"/>
                  <a:gd name="T108" fmla="+- 0 10927 1196"/>
                  <a:gd name="T109" fmla="*/ T108 w 9869"/>
                  <a:gd name="T110" fmla="+- 0 9192 1692"/>
                  <a:gd name="T111" fmla="*/ 9192 h 7554"/>
                  <a:gd name="T112" fmla="+- 0 11004 1196"/>
                  <a:gd name="T113" fmla="*/ T112 w 9869"/>
                  <a:gd name="T114" fmla="+- 0 9162 1692"/>
                  <a:gd name="T115" fmla="*/ 9162 h 7554"/>
                  <a:gd name="T116" fmla="+- 0 11050 1196"/>
                  <a:gd name="T117" fmla="*/ T116 w 9869"/>
                  <a:gd name="T118" fmla="+- 0 9118 1692"/>
                  <a:gd name="T119" fmla="*/ 9118 h 7554"/>
                  <a:gd name="T120" fmla="+- 0 11065 1196"/>
                  <a:gd name="T121" fmla="*/ T120 w 9869"/>
                  <a:gd name="T122" fmla="+- 0 9057 1692"/>
                  <a:gd name="T123" fmla="*/ 9057 h 7554"/>
                  <a:gd name="T124" fmla="+- 0 11060 1196"/>
                  <a:gd name="T125" fmla="*/ T124 w 9869"/>
                  <a:gd name="T126" fmla="+- 0 9019 1692"/>
                  <a:gd name="T127" fmla="*/ 9019 h 7554"/>
                  <a:gd name="T128" fmla="+- 0 11028 1196"/>
                  <a:gd name="T129" fmla="*/ T128 w 9869"/>
                  <a:gd name="T130" fmla="+- 0 8926 1692"/>
                  <a:gd name="T131" fmla="*/ 8926 h 7554"/>
                  <a:gd name="T132" fmla="+- 0 11001 1196"/>
                  <a:gd name="T133" fmla="*/ T132 w 9869"/>
                  <a:gd name="T134" fmla="+- 0 8869 1692"/>
                  <a:gd name="T135" fmla="*/ 8869 h 7554"/>
                  <a:gd name="T136" fmla="+- 0 10966 1196"/>
                  <a:gd name="T137" fmla="*/ T136 w 9869"/>
                  <a:gd name="T138" fmla="+- 0 8805 1692"/>
                  <a:gd name="T139" fmla="*/ 8805 h 7554"/>
                  <a:gd name="T140" fmla="+- 0 10924 1196"/>
                  <a:gd name="T141" fmla="*/ T140 w 9869"/>
                  <a:gd name="T142" fmla="+- 0 8734 1692"/>
                  <a:gd name="T143" fmla="*/ 8734 h 7554"/>
                  <a:gd name="T144" fmla="+- 0 10874 1196"/>
                  <a:gd name="T145" fmla="*/ T144 w 9869"/>
                  <a:gd name="T146" fmla="+- 0 8654 1692"/>
                  <a:gd name="T147" fmla="*/ 8654 h 7554"/>
                  <a:gd name="T148" fmla="+- 0 10817 1196"/>
                  <a:gd name="T149" fmla="*/ T148 w 9869"/>
                  <a:gd name="T150" fmla="+- 0 8565 1692"/>
                  <a:gd name="T151" fmla="*/ 8565 h 7554"/>
                  <a:gd name="T152" fmla="+- 0 10752 1196"/>
                  <a:gd name="T153" fmla="*/ T152 w 9869"/>
                  <a:gd name="T154" fmla="+- 0 8468 1692"/>
                  <a:gd name="T155" fmla="*/ 8468 h 7554"/>
                  <a:gd name="T156" fmla="+- 0 6509 1196"/>
                  <a:gd name="T157" fmla="*/ T156 w 9869"/>
                  <a:gd name="T158" fmla="+- 0 2105 1692"/>
                  <a:gd name="T159" fmla="*/ 2105 h 7554"/>
                  <a:gd name="T160" fmla="+- 0 6449 1196"/>
                  <a:gd name="T161" fmla="*/ T160 w 9869"/>
                  <a:gd name="T162" fmla="+- 0 2008 1692"/>
                  <a:gd name="T163" fmla="*/ 2008 h 7554"/>
                  <a:gd name="T164" fmla="+- 0 6397 1196"/>
                  <a:gd name="T165" fmla="*/ T164 w 9869"/>
                  <a:gd name="T166" fmla="+- 0 1924 1692"/>
                  <a:gd name="T167" fmla="*/ 1924 h 7554"/>
                  <a:gd name="T168" fmla="+- 0 6350 1196"/>
                  <a:gd name="T169" fmla="*/ T168 w 9869"/>
                  <a:gd name="T170" fmla="+- 0 1853 1692"/>
                  <a:gd name="T171" fmla="*/ 1853 h 7554"/>
                  <a:gd name="T172" fmla="+- 0 6308 1196"/>
                  <a:gd name="T173" fmla="*/ T172 w 9869"/>
                  <a:gd name="T174" fmla="+- 0 1795 1692"/>
                  <a:gd name="T175" fmla="*/ 1795 h 7554"/>
                  <a:gd name="T176" fmla="+- 0 6236 1196"/>
                  <a:gd name="T177" fmla="*/ T176 w 9869"/>
                  <a:gd name="T178" fmla="+- 0 1718 1692"/>
                  <a:gd name="T179" fmla="*/ 1718 h 7554"/>
                  <a:gd name="T180" fmla="+- 0 6203 1196"/>
                  <a:gd name="T181" fmla="*/ T180 w 9869"/>
                  <a:gd name="T182" fmla="+- 0 1699 1692"/>
                  <a:gd name="T183" fmla="*/ 1699 h 7554"/>
                  <a:gd name="T184" fmla="+- 0 6171 1196"/>
                  <a:gd name="T185" fmla="*/ T184 w 9869"/>
                  <a:gd name="T186" fmla="+- 0 1692 1692"/>
                  <a:gd name="T187" fmla="*/ 1692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3"/>
                    </a:lnTo>
                    <a:lnTo>
                      <a:pt x="4796" y="161"/>
                    </a:lnTo>
                    <a:lnTo>
                      <a:pt x="4750" y="232"/>
                    </a:lnTo>
                    <a:lnTo>
                      <a:pt x="4697" y="316"/>
                    </a:lnTo>
                    <a:lnTo>
                      <a:pt x="4637" y="413"/>
                    </a:lnTo>
                    <a:lnTo>
                      <a:pt x="392" y="6756"/>
                    </a:lnTo>
                    <a:lnTo>
                      <a:pt x="319" y="6860"/>
                    </a:lnTo>
                    <a:lnTo>
                      <a:pt x="254" y="6954"/>
                    </a:lnTo>
                    <a:lnTo>
                      <a:pt x="195" y="7040"/>
                    </a:lnTo>
                    <a:lnTo>
                      <a:pt x="144" y="7117"/>
                    </a:lnTo>
                    <a:lnTo>
                      <a:pt x="101" y="7185"/>
                    </a:lnTo>
                    <a:lnTo>
                      <a:pt x="65" y="7247"/>
                    </a:lnTo>
                    <a:lnTo>
                      <a:pt x="37" y="7301"/>
                    </a:lnTo>
                    <a:lnTo>
                      <a:pt x="4" y="7389"/>
                    </a:lnTo>
                    <a:lnTo>
                      <a:pt x="0" y="7424"/>
                    </a:lnTo>
                    <a:lnTo>
                      <a:pt x="4" y="7454"/>
                    </a:lnTo>
                    <a:lnTo>
                      <a:pt x="68" y="7515"/>
                    </a:lnTo>
                    <a:lnTo>
                      <a:pt x="154" y="7537"/>
                    </a:lnTo>
                    <a:lnTo>
                      <a:pt x="277" y="7549"/>
                    </a:lnTo>
                    <a:lnTo>
                      <a:pt x="353" y="7552"/>
                    </a:lnTo>
                    <a:lnTo>
                      <a:pt x="438" y="7553"/>
                    </a:lnTo>
                    <a:lnTo>
                      <a:pt x="9303" y="7554"/>
                    </a:lnTo>
                    <a:lnTo>
                      <a:pt x="9478" y="7538"/>
                    </a:lnTo>
                    <a:lnTo>
                      <a:pt x="9553" y="7530"/>
                    </a:lnTo>
                    <a:lnTo>
                      <a:pt x="9621" y="7522"/>
                    </a:lnTo>
                    <a:lnTo>
                      <a:pt x="9731" y="7500"/>
                    </a:lnTo>
                    <a:lnTo>
                      <a:pt x="9808" y="7470"/>
                    </a:lnTo>
                    <a:lnTo>
                      <a:pt x="9854" y="7426"/>
                    </a:lnTo>
                    <a:lnTo>
                      <a:pt x="9869" y="7365"/>
                    </a:lnTo>
                    <a:lnTo>
                      <a:pt x="9864" y="7327"/>
                    </a:lnTo>
                    <a:lnTo>
                      <a:pt x="9832" y="7234"/>
                    </a:lnTo>
                    <a:lnTo>
                      <a:pt x="9805" y="7177"/>
                    </a:lnTo>
                    <a:lnTo>
                      <a:pt x="9770" y="7113"/>
                    </a:lnTo>
                    <a:lnTo>
                      <a:pt x="9728" y="7042"/>
                    </a:lnTo>
                    <a:lnTo>
                      <a:pt x="9678" y="6962"/>
                    </a:lnTo>
                    <a:lnTo>
                      <a:pt x="9621" y="6873"/>
                    </a:lnTo>
                    <a:lnTo>
                      <a:pt x="9556" y="6776"/>
                    </a:lnTo>
                    <a:lnTo>
                      <a:pt x="5313" y="413"/>
                    </a:lnTo>
                    <a:lnTo>
                      <a:pt x="5253" y="316"/>
                    </a:lnTo>
                    <a:lnTo>
                      <a:pt x="5201" y="232"/>
                    </a:lnTo>
                    <a:lnTo>
                      <a:pt x="5154" y="161"/>
                    </a:lnTo>
                    <a:lnTo>
                      <a:pt x="5112" y="103"/>
                    </a:lnTo>
                    <a:lnTo>
                      <a:pt x="5040" y="26"/>
                    </a:lnTo>
                    <a:lnTo>
                      <a:pt x="5007" y="7"/>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4" name="Group 93"/>
            <p:cNvGrpSpPr>
              <a:grpSpLocks/>
            </p:cNvGrpSpPr>
            <p:nvPr/>
          </p:nvGrpSpPr>
          <p:grpSpPr bwMode="auto">
            <a:xfrm>
              <a:off x="1196" y="1692"/>
              <a:ext cx="9869" cy="7554"/>
              <a:chOff x="1196" y="1692"/>
              <a:chExt cx="9869" cy="7554"/>
            </a:xfrm>
          </p:grpSpPr>
          <p:sp>
            <p:nvSpPr>
              <p:cNvPr id="118" name="Freeform 117"/>
              <p:cNvSpPr>
                <a:spLocks/>
              </p:cNvSpPr>
              <p:nvPr/>
            </p:nvSpPr>
            <p:spPr bwMode="auto">
              <a:xfrm>
                <a:off x="1196" y="1692"/>
                <a:ext cx="9869" cy="7554"/>
              </a:xfrm>
              <a:custGeom>
                <a:avLst/>
                <a:gdLst>
                  <a:gd name="T0" fmla="+- 0 1515 1196"/>
                  <a:gd name="T1" fmla="*/ T0 w 9869"/>
                  <a:gd name="T2" fmla="+- 0 8552 1692"/>
                  <a:gd name="T3" fmla="*/ 8552 h 7554"/>
                  <a:gd name="T4" fmla="+- 0 1340 1196"/>
                  <a:gd name="T5" fmla="*/ T4 w 9869"/>
                  <a:gd name="T6" fmla="+- 0 8809 1692"/>
                  <a:gd name="T7" fmla="*/ 8809 h 7554"/>
                  <a:gd name="T8" fmla="+- 0 1233 1196"/>
                  <a:gd name="T9" fmla="*/ T8 w 9869"/>
                  <a:gd name="T10" fmla="+- 0 8993 1692"/>
                  <a:gd name="T11" fmla="*/ 8993 h 7554"/>
                  <a:gd name="T12" fmla="+- 0 1200 1196"/>
                  <a:gd name="T13" fmla="*/ T12 w 9869"/>
                  <a:gd name="T14" fmla="+- 0 9146 1692"/>
                  <a:gd name="T15" fmla="*/ 9146 h 7554"/>
                  <a:gd name="T16" fmla="+- 0 1473 1196"/>
                  <a:gd name="T17" fmla="*/ T16 w 9869"/>
                  <a:gd name="T18" fmla="+- 0 9241 1692"/>
                  <a:gd name="T19" fmla="*/ 9241 h 7554"/>
                  <a:gd name="T20" fmla="+- 0 1729 1196"/>
                  <a:gd name="T21" fmla="*/ T20 w 9869"/>
                  <a:gd name="T22" fmla="+- 0 9245 1692"/>
                  <a:gd name="T23" fmla="*/ 9245 h 7554"/>
                  <a:gd name="T24" fmla="+- 0 10591 1196"/>
                  <a:gd name="T25" fmla="*/ T24 w 9869"/>
                  <a:gd name="T26" fmla="+- 0 9238 1692"/>
                  <a:gd name="T27" fmla="*/ 9238 h 7554"/>
                  <a:gd name="T28" fmla="+- 0 10817 1196"/>
                  <a:gd name="T29" fmla="*/ T28 w 9869"/>
                  <a:gd name="T30" fmla="+- 0 9214 1692"/>
                  <a:gd name="T31" fmla="*/ 9214 h 7554"/>
                  <a:gd name="T32" fmla="+- 0 11050 1196"/>
                  <a:gd name="T33" fmla="*/ T32 w 9869"/>
                  <a:gd name="T34" fmla="+- 0 9118 1692"/>
                  <a:gd name="T35" fmla="*/ 9118 h 7554"/>
                  <a:gd name="T36" fmla="+- 0 11028 1196"/>
                  <a:gd name="T37" fmla="*/ T36 w 9869"/>
                  <a:gd name="T38" fmla="+- 0 8926 1692"/>
                  <a:gd name="T39" fmla="*/ 8926 h 7554"/>
                  <a:gd name="T40" fmla="+- 0 10924 1196"/>
                  <a:gd name="T41" fmla="*/ T40 w 9869"/>
                  <a:gd name="T42" fmla="+- 0 8734 1692"/>
                  <a:gd name="T43" fmla="*/ 8734 h 7554"/>
                  <a:gd name="T44" fmla="+- 0 10752 1196"/>
                  <a:gd name="T45" fmla="*/ T44 w 9869"/>
                  <a:gd name="T46" fmla="+- 0 8468 1692"/>
                  <a:gd name="T47" fmla="*/ 8468 h 7554"/>
                  <a:gd name="T48" fmla="+- 0 10579 1196"/>
                  <a:gd name="T49" fmla="*/ T48 w 9869"/>
                  <a:gd name="T50" fmla="+- 0 8211 1692"/>
                  <a:gd name="T51" fmla="*/ 8211 h 7554"/>
                  <a:gd name="T52" fmla="+- 0 10443 1196"/>
                  <a:gd name="T53" fmla="*/ T52 w 9869"/>
                  <a:gd name="T54" fmla="+- 0 8007 1692"/>
                  <a:gd name="T55" fmla="*/ 8007 h 7554"/>
                  <a:gd name="T56" fmla="+- 0 10302 1196"/>
                  <a:gd name="T57" fmla="*/ T56 w 9869"/>
                  <a:gd name="T58" fmla="+- 0 7797 1692"/>
                  <a:gd name="T59" fmla="*/ 7797 h 7554"/>
                  <a:gd name="T60" fmla="+- 0 10181 1196"/>
                  <a:gd name="T61" fmla="*/ T60 w 9869"/>
                  <a:gd name="T62" fmla="+- 0 7616 1692"/>
                  <a:gd name="T63" fmla="*/ 7616 h 7554"/>
                  <a:gd name="T64" fmla="+- 0 10047 1196"/>
                  <a:gd name="T65" fmla="*/ T64 w 9869"/>
                  <a:gd name="T66" fmla="+- 0 7416 1692"/>
                  <a:gd name="T67" fmla="*/ 7416 h 7554"/>
                  <a:gd name="T68" fmla="+- 0 9902 1196"/>
                  <a:gd name="T69" fmla="*/ T68 w 9869"/>
                  <a:gd name="T70" fmla="+- 0 7199 1692"/>
                  <a:gd name="T71" fmla="*/ 7199 h 7554"/>
                  <a:gd name="T72" fmla="+- 0 9747 1196"/>
                  <a:gd name="T73" fmla="*/ T72 w 9869"/>
                  <a:gd name="T74" fmla="+- 0 6967 1692"/>
                  <a:gd name="T75" fmla="*/ 6967 h 7554"/>
                  <a:gd name="T76" fmla="+- 0 9584 1196"/>
                  <a:gd name="T77" fmla="*/ T76 w 9869"/>
                  <a:gd name="T78" fmla="+- 0 6723 1692"/>
                  <a:gd name="T79" fmla="*/ 6723 h 7554"/>
                  <a:gd name="T80" fmla="+- 0 9414 1196"/>
                  <a:gd name="T81" fmla="*/ T80 w 9869"/>
                  <a:gd name="T82" fmla="+- 0 6468 1692"/>
                  <a:gd name="T83" fmla="*/ 6468 h 7554"/>
                  <a:gd name="T84" fmla="+- 0 9238 1196"/>
                  <a:gd name="T85" fmla="*/ T84 w 9869"/>
                  <a:gd name="T86" fmla="+- 0 6204 1692"/>
                  <a:gd name="T87" fmla="*/ 6204 h 7554"/>
                  <a:gd name="T88" fmla="+- 0 9058 1196"/>
                  <a:gd name="T89" fmla="*/ T88 w 9869"/>
                  <a:gd name="T90" fmla="+- 0 5933 1692"/>
                  <a:gd name="T91" fmla="*/ 5933 h 7554"/>
                  <a:gd name="T92" fmla="+- 0 8874 1196"/>
                  <a:gd name="T93" fmla="*/ T92 w 9869"/>
                  <a:gd name="T94" fmla="+- 0 5657 1692"/>
                  <a:gd name="T95" fmla="*/ 5657 h 7554"/>
                  <a:gd name="T96" fmla="+- 0 8689 1196"/>
                  <a:gd name="T97" fmla="*/ T96 w 9869"/>
                  <a:gd name="T98" fmla="+- 0 5379 1692"/>
                  <a:gd name="T99" fmla="*/ 5379 h 7554"/>
                  <a:gd name="T100" fmla="+- 0 8502 1196"/>
                  <a:gd name="T101" fmla="*/ T100 w 9869"/>
                  <a:gd name="T102" fmla="+- 0 5099 1692"/>
                  <a:gd name="T103" fmla="*/ 5099 h 7554"/>
                  <a:gd name="T104" fmla="+- 0 8317 1196"/>
                  <a:gd name="T105" fmla="*/ T104 w 9869"/>
                  <a:gd name="T106" fmla="+- 0 4821 1692"/>
                  <a:gd name="T107" fmla="*/ 4821 h 7554"/>
                  <a:gd name="T108" fmla="+- 0 8134 1196"/>
                  <a:gd name="T109" fmla="*/ T108 w 9869"/>
                  <a:gd name="T110" fmla="+- 0 4546 1692"/>
                  <a:gd name="T111" fmla="*/ 4546 h 7554"/>
                  <a:gd name="T112" fmla="+- 0 7953 1196"/>
                  <a:gd name="T113" fmla="*/ T112 w 9869"/>
                  <a:gd name="T114" fmla="+- 0 4275 1692"/>
                  <a:gd name="T115" fmla="*/ 4275 h 7554"/>
                  <a:gd name="T116" fmla="+- 0 7778 1196"/>
                  <a:gd name="T117" fmla="*/ T116 w 9869"/>
                  <a:gd name="T118" fmla="+- 0 4012 1692"/>
                  <a:gd name="T119" fmla="*/ 4012 h 7554"/>
                  <a:gd name="T120" fmla="+- 0 7608 1196"/>
                  <a:gd name="T121" fmla="*/ T120 w 9869"/>
                  <a:gd name="T122" fmla="+- 0 3757 1692"/>
                  <a:gd name="T123" fmla="*/ 3757 h 7554"/>
                  <a:gd name="T124" fmla="+- 0 7446 1196"/>
                  <a:gd name="T125" fmla="*/ T124 w 9869"/>
                  <a:gd name="T126" fmla="+- 0 3513 1692"/>
                  <a:gd name="T127" fmla="*/ 3513 h 7554"/>
                  <a:gd name="T128" fmla="+- 0 7293 1196"/>
                  <a:gd name="T129" fmla="*/ T128 w 9869"/>
                  <a:gd name="T130" fmla="+- 0 3283 1692"/>
                  <a:gd name="T131" fmla="*/ 3283 h 7554"/>
                  <a:gd name="T132" fmla="+- 0 7149 1196"/>
                  <a:gd name="T133" fmla="*/ T132 w 9869"/>
                  <a:gd name="T134" fmla="+- 0 3066 1692"/>
                  <a:gd name="T135" fmla="*/ 3066 h 7554"/>
                  <a:gd name="T136" fmla="+- 0 7016 1196"/>
                  <a:gd name="T137" fmla="*/ T136 w 9869"/>
                  <a:gd name="T138" fmla="+- 0 2867 1692"/>
                  <a:gd name="T139" fmla="*/ 2867 h 7554"/>
                  <a:gd name="T140" fmla="+- 0 6896 1196"/>
                  <a:gd name="T141" fmla="*/ T140 w 9869"/>
                  <a:gd name="T142" fmla="+- 0 2687 1692"/>
                  <a:gd name="T143" fmla="*/ 2687 h 7554"/>
                  <a:gd name="T144" fmla="+- 0 6789 1196"/>
                  <a:gd name="T145" fmla="*/ T144 w 9869"/>
                  <a:gd name="T146" fmla="+- 0 2527 1692"/>
                  <a:gd name="T147" fmla="*/ 2527 h 7554"/>
                  <a:gd name="T148" fmla="+- 0 6623 1196"/>
                  <a:gd name="T149" fmla="*/ T148 w 9869"/>
                  <a:gd name="T150" fmla="+- 0 2277 1692"/>
                  <a:gd name="T151" fmla="*/ 2277 h 7554"/>
                  <a:gd name="T152" fmla="+- 0 6449 1196"/>
                  <a:gd name="T153" fmla="*/ T152 w 9869"/>
                  <a:gd name="T154" fmla="+- 0 2008 1692"/>
                  <a:gd name="T155" fmla="*/ 2008 h 7554"/>
                  <a:gd name="T156" fmla="+- 0 6308 1196"/>
                  <a:gd name="T157" fmla="*/ T156 w 9869"/>
                  <a:gd name="T158" fmla="+- 0 1795 1692"/>
                  <a:gd name="T159" fmla="*/ 1795 h 7554"/>
                  <a:gd name="T160" fmla="+- 0 6139 1196"/>
                  <a:gd name="T161" fmla="*/ T160 w 9869"/>
                  <a:gd name="T162" fmla="+- 0 1699 1692"/>
                  <a:gd name="T163" fmla="*/ 1699 h 7554"/>
                  <a:gd name="T164" fmla="+- 0 5946 1196"/>
                  <a:gd name="T165" fmla="*/ T164 w 9869"/>
                  <a:gd name="T166" fmla="+- 0 1924 1692"/>
                  <a:gd name="T167" fmla="*/ 1924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6"/>
                    </a:lnTo>
                    <a:lnTo>
                      <a:pt x="319" y="6860"/>
                    </a:lnTo>
                    <a:lnTo>
                      <a:pt x="254" y="6954"/>
                    </a:lnTo>
                    <a:lnTo>
                      <a:pt x="195" y="7040"/>
                    </a:lnTo>
                    <a:lnTo>
                      <a:pt x="144" y="7117"/>
                    </a:lnTo>
                    <a:lnTo>
                      <a:pt x="101" y="7185"/>
                    </a:lnTo>
                    <a:lnTo>
                      <a:pt x="65" y="7247"/>
                    </a:lnTo>
                    <a:lnTo>
                      <a:pt x="37" y="7301"/>
                    </a:lnTo>
                    <a:lnTo>
                      <a:pt x="4" y="7389"/>
                    </a:lnTo>
                    <a:lnTo>
                      <a:pt x="0" y="7424"/>
                    </a:lnTo>
                    <a:lnTo>
                      <a:pt x="4" y="7454"/>
                    </a:lnTo>
                    <a:lnTo>
                      <a:pt x="68" y="7515"/>
                    </a:lnTo>
                    <a:lnTo>
                      <a:pt x="154" y="7537"/>
                    </a:lnTo>
                    <a:lnTo>
                      <a:pt x="277" y="7549"/>
                    </a:lnTo>
                    <a:lnTo>
                      <a:pt x="353" y="7552"/>
                    </a:lnTo>
                    <a:lnTo>
                      <a:pt x="438" y="7553"/>
                    </a:lnTo>
                    <a:lnTo>
                      <a:pt x="533" y="7553"/>
                    </a:lnTo>
                    <a:lnTo>
                      <a:pt x="637" y="7554"/>
                    </a:lnTo>
                    <a:lnTo>
                      <a:pt x="9303" y="7554"/>
                    </a:lnTo>
                    <a:lnTo>
                      <a:pt x="9395" y="7546"/>
                    </a:lnTo>
                    <a:lnTo>
                      <a:pt x="9478" y="7538"/>
                    </a:lnTo>
                    <a:lnTo>
                      <a:pt x="9553" y="7530"/>
                    </a:lnTo>
                    <a:lnTo>
                      <a:pt x="9621" y="7522"/>
                    </a:lnTo>
                    <a:lnTo>
                      <a:pt x="9731" y="7500"/>
                    </a:lnTo>
                    <a:lnTo>
                      <a:pt x="9808" y="7470"/>
                    </a:lnTo>
                    <a:lnTo>
                      <a:pt x="9854" y="7426"/>
                    </a:lnTo>
                    <a:lnTo>
                      <a:pt x="9869" y="7365"/>
                    </a:lnTo>
                    <a:lnTo>
                      <a:pt x="9864" y="7327"/>
                    </a:lnTo>
                    <a:lnTo>
                      <a:pt x="9832" y="7234"/>
                    </a:lnTo>
                    <a:lnTo>
                      <a:pt x="9805" y="7177"/>
                    </a:lnTo>
                    <a:lnTo>
                      <a:pt x="9770" y="7113"/>
                    </a:lnTo>
                    <a:lnTo>
                      <a:pt x="9728" y="7042"/>
                    </a:lnTo>
                    <a:lnTo>
                      <a:pt x="9678" y="6962"/>
                    </a:lnTo>
                    <a:lnTo>
                      <a:pt x="9621" y="6873"/>
                    </a:lnTo>
                    <a:lnTo>
                      <a:pt x="9556" y="6776"/>
                    </a:lnTo>
                    <a:lnTo>
                      <a:pt x="9484" y="6669"/>
                    </a:lnTo>
                    <a:lnTo>
                      <a:pt x="9405" y="6551"/>
                    </a:lnTo>
                    <a:lnTo>
                      <a:pt x="9383" y="6519"/>
                    </a:lnTo>
                    <a:lnTo>
                      <a:pt x="9360" y="6484"/>
                    </a:lnTo>
                    <a:lnTo>
                      <a:pt x="9307" y="6405"/>
                    </a:lnTo>
                    <a:lnTo>
                      <a:pt x="9247" y="6315"/>
                    </a:lnTo>
                    <a:lnTo>
                      <a:pt x="9180" y="6215"/>
                    </a:lnTo>
                    <a:lnTo>
                      <a:pt x="9144" y="6161"/>
                    </a:lnTo>
                    <a:lnTo>
                      <a:pt x="9106" y="6105"/>
                    </a:lnTo>
                    <a:lnTo>
                      <a:pt x="9067" y="6047"/>
                    </a:lnTo>
                    <a:lnTo>
                      <a:pt x="9027" y="5986"/>
                    </a:lnTo>
                    <a:lnTo>
                      <a:pt x="8985" y="5924"/>
                    </a:lnTo>
                    <a:lnTo>
                      <a:pt x="8941" y="5859"/>
                    </a:lnTo>
                    <a:lnTo>
                      <a:pt x="8897" y="5792"/>
                    </a:lnTo>
                    <a:lnTo>
                      <a:pt x="8851" y="5724"/>
                    </a:lnTo>
                    <a:lnTo>
                      <a:pt x="8804" y="5653"/>
                    </a:lnTo>
                    <a:lnTo>
                      <a:pt x="8755" y="5581"/>
                    </a:lnTo>
                    <a:lnTo>
                      <a:pt x="8706" y="5507"/>
                    </a:lnTo>
                    <a:lnTo>
                      <a:pt x="8655" y="5431"/>
                    </a:lnTo>
                    <a:lnTo>
                      <a:pt x="8604" y="5354"/>
                    </a:lnTo>
                    <a:lnTo>
                      <a:pt x="8551" y="5275"/>
                    </a:lnTo>
                    <a:lnTo>
                      <a:pt x="8498" y="5195"/>
                    </a:lnTo>
                    <a:lnTo>
                      <a:pt x="8444" y="5113"/>
                    </a:lnTo>
                    <a:lnTo>
                      <a:pt x="8388" y="5031"/>
                    </a:lnTo>
                    <a:lnTo>
                      <a:pt x="8332" y="4947"/>
                    </a:lnTo>
                    <a:lnTo>
                      <a:pt x="8276" y="4862"/>
                    </a:lnTo>
                    <a:lnTo>
                      <a:pt x="8218" y="4776"/>
                    </a:lnTo>
                    <a:lnTo>
                      <a:pt x="8160" y="4688"/>
                    </a:lnTo>
                    <a:lnTo>
                      <a:pt x="8101" y="4600"/>
                    </a:lnTo>
                    <a:lnTo>
                      <a:pt x="8042" y="4512"/>
                    </a:lnTo>
                    <a:lnTo>
                      <a:pt x="7983" y="4422"/>
                    </a:lnTo>
                    <a:lnTo>
                      <a:pt x="7922" y="4332"/>
                    </a:lnTo>
                    <a:lnTo>
                      <a:pt x="7862" y="4241"/>
                    </a:lnTo>
                    <a:lnTo>
                      <a:pt x="7801" y="4149"/>
                    </a:lnTo>
                    <a:lnTo>
                      <a:pt x="7740" y="4058"/>
                    </a:lnTo>
                    <a:lnTo>
                      <a:pt x="7678" y="3965"/>
                    </a:lnTo>
                    <a:lnTo>
                      <a:pt x="7616" y="3873"/>
                    </a:lnTo>
                    <a:lnTo>
                      <a:pt x="7555" y="3780"/>
                    </a:lnTo>
                    <a:lnTo>
                      <a:pt x="7493" y="3687"/>
                    </a:lnTo>
                    <a:lnTo>
                      <a:pt x="7431" y="3594"/>
                    </a:lnTo>
                    <a:lnTo>
                      <a:pt x="7368" y="3501"/>
                    </a:lnTo>
                    <a:lnTo>
                      <a:pt x="7306" y="3407"/>
                    </a:lnTo>
                    <a:lnTo>
                      <a:pt x="7244" y="3314"/>
                    </a:lnTo>
                    <a:lnTo>
                      <a:pt x="7183" y="3222"/>
                    </a:lnTo>
                    <a:lnTo>
                      <a:pt x="7121" y="3129"/>
                    </a:lnTo>
                    <a:lnTo>
                      <a:pt x="7060" y="3037"/>
                    </a:lnTo>
                    <a:lnTo>
                      <a:pt x="6998" y="2945"/>
                    </a:lnTo>
                    <a:lnTo>
                      <a:pt x="6938" y="2854"/>
                    </a:lnTo>
                    <a:lnTo>
                      <a:pt x="6877" y="2763"/>
                    </a:lnTo>
                    <a:lnTo>
                      <a:pt x="6817" y="2673"/>
                    </a:lnTo>
                    <a:lnTo>
                      <a:pt x="6757" y="2583"/>
                    </a:lnTo>
                    <a:lnTo>
                      <a:pt x="6698" y="2495"/>
                    </a:lnTo>
                    <a:lnTo>
                      <a:pt x="6640" y="2407"/>
                    </a:lnTo>
                    <a:lnTo>
                      <a:pt x="6582" y="2320"/>
                    </a:lnTo>
                    <a:lnTo>
                      <a:pt x="6525" y="2234"/>
                    </a:lnTo>
                    <a:lnTo>
                      <a:pt x="6468" y="2149"/>
                    </a:lnTo>
                    <a:lnTo>
                      <a:pt x="6412" y="2065"/>
                    </a:lnTo>
                    <a:lnTo>
                      <a:pt x="6358" y="1983"/>
                    </a:lnTo>
                    <a:lnTo>
                      <a:pt x="6303" y="1901"/>
                    </a:lnTo>
                    <a:lnTo>
                      <a:pt x="6250" y="1821"/>
                    </a:lnTo>
                    <a:lnTo>
                      <a:pt x="6198" y="1743"/>
                    </a:lnTo>
                    <a:lnTo>
                      <a:pt x="6147" y="1666"/>
                    </a:lnTo>
                    <a:lnTo>
                      <a:pt x="6097" y="1591"/>
                    </a:lnTo>
                    <a:lnTo>
                      <a:pt x="6047" y="1517"/>
                    </a:lnTo>
                    <a:lnTo>
                      <a:pt x="5999" y="1445"/>
                    </a:lnTo>
                    <a:lnTo>
                      <a:pt x="5953" y="1374"/>
                    </a:lnTo>
                    <a:lnTo>
                      <a:pt x="5907" y="1306"/>
                    </a:lnTo>
                    <a:lnTo>
                      <a:pt x="5863" y="1240"/>
                    </a:lnTo>
                    <a:lnTo>
                      <a:pt x="5820" y="1175"/>
                    </a:lnTo>
                    <a:lnTo>
                      <a:pt x="5779" y="1113"/>
                    </a:lnTo>
                    <a:lnTo>
                      <a:pt x="5738" y="1053"/>
                    </a:lnTo>
                    <a:lnTo>
                      <a:pt x="5700" y="995"/>
                    </a:lnTo>
                    <a:lnTo>
                      <a:pt x="5663" y="939"/>
                    </a:lnTo>
                    <a:lnTo>
                      <a:pt x="5627" y="886"/>
                    </a:lnTo>
                    <a:lnTo>
                      <a:pt x="5593" y="835"/>
                    </a:lnTo>
                    <a:lnTo>
                      <a:pt x="5531" y="741"/>
                    </a:lnTo>
                    <a:lnTo>
                      <a:pt x="5475" y="657"/>
                    </a:lnTo>
                    <a:lnTo>
                      <a:pt x="5427" y="585"/>
                    </a:lnTo>
                    <a:lnTo>
                      <a:pt x="5387" y="525"/>
                    </a:lnTo>
                    <a:lnTo>
                      <a:pt x="5342" y="457"/>
                    </a:lnTo>
                    <a:lnTo>
                      <a:pt x="5253" y="316"/>
                    </a:lnTo>
                    <a:lnTo>
                      <a:pt x="5201" y="232"/>
                    </a:lnTo>
                    <a:lnTo>
                      <a:pt x="5154" y="161"/>
                    </a:lnTo>
                    <a:lnTo>
                      <a:pt x="5112" y="103"/>
                    </a:lnTo>
                    <a:lnTo>
                      <a:pt x="5040" y="26"/>
                    </a:lnTo>
                    <a:lnTo>
                      <a:pt x="4975" y="0"/>
                    </a:lnTo>
                    <a:lnTo>
                      <a:pt x="4943" y="7"/>
                    </a:lnTo>
                    <a:lnTo>
                      <a:pt x="4876" y="58"/>
                    </a:lnTo>
                    <a:lnTo>
                      <a:pt x="4796" y="161"/>
                    </a:lnTo>
                    <a:lnTo>
                      <a:pt x="4750" y="232"/>
                    </a:lnTo>
                    <a:lnTo>
                      <a:pt x="4697" y="316"/>
                    </a:lnTo>
                    <a:lnTo>
                      <a:pt x="4637" y="413"/>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5" name="Group 94"/>
            <p:cNvGrpSpPr>
              <a:grpSpLocks/>
            </p:cNvGrpSpPr>
            <p:nvPr/>
          </p:nvGrpSpPr>
          <p:grpSpPr bwMode="auto">
            <a:xfrm>
              <a:off x="7430" y="7066"/>
              <a:ext cx="3270" cy="2032"/>
              <a:chOff x="7430" y="7066"/>
              <a:chExt cx="3270" cy="2032"/>
            </a:xfrm>
          </p:grpSpPr>
          <p:sp>
            <p:nvSpPr>
              <p:cNvPr id="117" name="Freeform 116"/>
              <p:cNvSpPr>
                <a:spLocks/>
              </p:cNvSpPr>
              <p:nvPr/>
            </p:nvSpPr>
            <p:spPr bwMode="auto">
              <a:xfrm>
                <a:off x="7430" y="7066"/>
                <a:ext cx="3270" cy="2032"/>
              </a:xfrm>
              <a:custGeom>
                <a:avLst/>
                <a:gdLst>
                  <a:gd name="T0" fmla="+- 0 7430 7430"/>
                  <a:gd name="T1" fmla="*/ T0 w 3270"/>
                  <a:gd name="T2" fmla="+- 0 7066 7066"/>
                  <a:gd name="T3" fmla="*/ 7066 h 2032"/>
                  <a:gd name="T4" fmla="+- 0 10699 7430"/>
                  <a:gd name="T5" fmla="*/ T4 w 3270"/>
                  <a:gd name="T6" fmla="+- 0 9098 7066"/>
                  <a:gd name="T7" fmla="*/ 9098 h 2032"/>
                </a:gdLst>
                <a:ahLst/>
                <a:cxnLst>
                  <a:cxn ang="0">
                    <a:pos x="T1" y="T3"/>
                  </a:cxn>
                  <a:cxn ang="0">
                    <a:pos x="T5" y="T7"/>
                  </a:cxn>
                </a:cxnLst>
                <a:rect l="0" t="0" r="r" b="b"/>
                <a:pathLst>
                  <a:path w="3270" h="2032">
                    <a:moveTo>
                      <a:pt x="0" y="0"/>
                    </a:moveTo>
                    <a:lnTo>
                      <a:pt x="3269" y="203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6" name="Group 95"/>
            <p:cNvGrpSpPr>
              <a:grpSpLocks/>
            </p:cNvGrpSpPr>
            <p:nvPr/>
          </p:nvGrpSpPr>
          <p:grpSpPr bwMode="auto">
            <a:xfrm>
              <a:off x="1559" y="7174"/>
              <a:ext cx="3339" cy="1936"/>
              <a:chOff x="1559" y="7174"/>
              <a:chExt cx="3339" cy="1936"/>
            </a:xfrm>
          </p:grpSpPr>
          <p:sp>
            <p:nvSpPr>
              <p:cNvPr id="116" name="Freeform 115"/>
              <p:cNvSpPr>
                <a:spLocks/>
              </p:cNvSpPr>
              <p:nvPr/>
            </p:nvSpPr>
            <p:spPr bwMode="auto">
              <a:xfrm>
                <a:off x="1559" y="7174"/>
                <a:ext cx="3339" cy="1936"/>
              </a:xfrm>
              <a:custGeom>
                <a:avLst/>
                <a:gdLst>
                  <a:gd name="T0" fmla="+- 0 1559 1559"/>
                  <a:gd name="T1" fmla="*/ T0 w 3339"/>
                  <a:gd name="T2" fmla="+- 0 9110 7174"/>
                  <a:gd name="T3" fmla="*/ 9110 h 1936"/>
                  <a:gd name="T4" fmla="+- 0 4898 1559"/>
                  <a:gd name="T5" fmla="*/ T4 w 3339"/>
                  <a:gd name="T6" fmla="+- 0 7174 7174"/>
                  <a:gd name="T7" fmla="*/ 7174 h 1936"/>
                </a:gdLst>
                <a:ahLst/>
                <a:cxnLst>
                  <a:cxn ang="0">
                    <a:pos x="T1" y="T3"/>
                  </a:cxn>
                  <a:cxn ang="0">
                    <a:pos x="T5" y="T7"/>
                  </a:cxn>
                </a:cxnLst>
                <a:rect l="0" t="0" r="r" b="b"/>
                <a:pathLst>
                  <a:path w="3339" h="1936">
                    <a:moveTo>
                      <a:pt x="0" y="1936"/>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7" name="Group 96"/>
            <p:cNvGrpSpPr>
              <a:grpSpLocks/>
            </p:cNvGrpSpPr>
            <p:nvPr/>
          </p:nvGrpSpPr>
          <p:grpSpPr bwMode="auto">
            <a:xfrm>
              <a:off x="6143" y="1990"/>
              <a:ext cx="2" cy="3335"/>
              <a:chOff x="6143" y="1990"/>
              <a:chExt cx="2" cy="3335"/>
            </a:xfrm>
          </p:grpSpPr>
          <p:sp>
            <p:nvSpPr>
              <p:cNvPr id="115" name="Freeform 114"/>
              <p:cNvSpPr>
                <a:spLocks/>
              </p:cNvSpPr>
              <p:nvPr/>
            </p:nvSpPr>
            <p:spPr bwMode="auto">
              <a:xfrm>
                <a:off x="6143" y="1990"/>
                <a:ext cx="2" cy="3335"/>
              </a:xfrm>
              <a:custGeom>
                <a:avLst/>
                <a:gdLst>
                  <a:gd name="T0" fmla="+- 0 1990 1990"/>
                  <a:gd name="T1" fmla="*/ 1990 h 3335"/>
                  <a:gd name="T2" fmla="+- 0 5325 1990"/>
                  <a:gd name="T3" fmla="*/ 5325 h 3335"/>
                </a:gdLst>
                <a:ahLst/>
                <a:cxnLst>
                  <a:cxn ang="0">
                    <a:pos x="0" y="T1"/>
                  </a:cxn>
                  <a:cxn ang="0">
                    <a:pos x="0" y="T3"/>
                  </a:cxn>
                </a:cxnLst>
                <a:rect l="0" t="0" r="r" b="b"/>
                <a:pathLst>
                  <a:path h="3335">
                    <a:moveTo>
                      <a:pt x="0" y="0"/>
                    </a:moveTo>
                    <a:lnTo>
                      <a:pt x="0" y="3335"/>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8" name="Group 97"/>
            <p:cNvGrpSpPr>
              <a:grpSpLocks/>
            </p:cNvGrpSpPr>
            <p:nvPr/>
          </p:nvGrpSpPr>
          <p:grpSpPr bwMode="auto">
            <a:xfrm>
              <a:off x="6539" y="6902"/>
              <a:ext cx="853" cy="950"/>
              <a:chOff x="6539" y="6902"/>
              <a:chExt cx="853" cy="950"/>
            </a:xfrm>
          </p:grpSpPr>
          <p:sp>
            <p:nvSpPr>
              <p:cNvPr id="114" name="Freeform 113"/>
              <p:cNvSpPr>
                <a:spLocks/>
              </p:cNvSpPr>
              <p:nvPr/>
            </p:nvSpPr>
            <p:spPr bwMode="auto">
              <a:xfrm>
                <a:off x="6539" y="6902"/>
                <a:ext cx="853" cy="950"/>
              </a:xfrm>
              <a:custGeom>
                <a:avLst/>
                <a:gdLst>
                  <a:gd name="T0" fmla="+- 0 6539 6539"/>
                  <a:gd name="T1" fmla="*/ T0 w 853"/>
                  <a:gd name="T2" fmla="+- 0 7851 6902"/>
                  <a:gd name="T3" fmla="*/ 7851 h 950"/>
                  <a:gd name="T4" fmla="+- 0 6614 6539"/>
                  <a:gd name="T5" fmla="*/ T4 w 853"/>
                  <a:gd name="T6" fmla="+- 0 7824 6902"/>
                  <a:gd name="T7" fmla="*/ 7824 h 950"/>
                  <a:gd name="T8" fmla="+- 0 6686 6539"/>
                  <a:gd name="T9" fmla="*/ T8 w 853"/>
                  <a:gd name="T10" fmla="+- 0 7792 6902"/>
                  <a:gd name="T11" fmla="*/ 7792 h 950"/>
                  <a:gd name="T12" fmla="+- 0 6755 6539"/>
                  <a:gd name="T13" fmla="*/ T12 w 853"/>
                  <a:gd name="T14" fmla="+- 0 7756 6902"/>
                  <a:gd name="T15" fmla="*/ 7756 h 950"/>
                  <a:gd name="T16" fmla="+- 0 6823 6539"/>
                  <a:gd name="T17" fmla="*/ T16 w 853"/>
                  <a:gd name="T18" fmla="+- 0 7716 6902"/>
                  <a:gd name="T19" fmla="*/ 7716 h 950"/>
                  <a:gd name="T20" fmla="+- 0 6887 6539"/>
                  <a:gd name="T21" fmla="*/ T20 w 853"/>
                  <a:gd name="T22" fmla="+- 0 7672 6902"/>
                  <a:gd name="T23" fmla="*/ 7672 h 950"/>
                  <a:gd name="T24" fmla="+- 0 6949 6539"/>
                  <a:gd name="T25" fmla="*/ T24 w 853"/>
                  <a:gd name="T26" fmla="+- 0 7625 6902"/>
                  <a:gd name="T27" fmla="*/ 7625 h 950"/>
                  <a:gd name="T28" fmla="+- 0 7007 6539"/>
                  <a:gd name="T29" fmla="*/ T28 w 853"/>
                  <a:gd name="T30" fmla="+- 0 7573 6902"/>
                  <a:gd name="T31" fmla="*/ 7573 h 950"/>
                  <a:gd name="T32" fmla="+- 0 7063 6539"/>
                  <a:gd name="T33" fmla="*/ T32 w 853"/>
                  <a:gd name="T34" fmla="+- 0 7519 6902"/>
                  <a:gd name="T35" fmla="*/ 7519 h 950"/>
                  <a:gd name="T36" fmla="+- 0 7115 6539"/>
                  <a:gd name="T37" fmla="*/ T36 w 853"/>
                  <a:gd name="T38" fmla="+- 0 7461 6902"/>
                  <a:gd name="T39" fmla="*/ 7461 h 950"/>
                  <a:gd name="T40" fmla="+- 0 7163 6539"/>
                  <a:gd name="T41" fmla="*/ T40 w 853"/>
                  <a:gd name="T42" fmla="+- 0 7400 6902"/>
                  <a:gd name="T43" fmla="*/ 7400 h 950"/>
                  <a:gd name="T44" fmla="+- 0 7208 6539"/>
                  <a:gd name="T45" fmla="*/ T44 w 853"/>
                  <a:gd name="T46" fmla="+- 0 7337 6902"/>
                  <a:gd name="T47" fmla="*/ 7337 h 950"/>
                  <a:gd name="T48" fmla="+- 0 7249 6539"/>
                  <a:gd name="T49" fmla="*/ T48 w 853"/>
                  <a:gd name="T50" fmla="+- 0 7270 6902"/>
                  <a:gd name="T51" fmla="*/ 7270 h 950"/>
                  <a:gd name="T52" fmla="+- 0 7286 6539"/>
                  <a:gd name="T53" fmla="*/ T52 w 853"/>
                  <a:gd name="T54" fmla="+- 0 7201 6902"/>
                  <a:gd name="T55" fmla="*/ 7201 h 950"/>
                  <a:gd name="T56" fmla="+- 0 7319 6539"/>
                  <a:gd name="T57" fmla="*/ T56 w 853"/>
                  <a:gd name="T58" fmla="+- 0 7129 6902"/>
                  <a:gd name="T59" fmla="*/ 7129 h 950"/>
                  <a:gd name="T60" fmla="+- 0 7348 6539"/>
                  <a:gd name="T61" fmla="*/ T60 w 853"/>
                  <a:gd name="T62" fmla="+- 0 7056 6902"/>
                  <a:gd name="T63" fmla="*/ 7056 h 950"/>
                  <a:gd name="T64" fmla="+- 0 7372 6539"/>
                  <a:gd name="T65" fmla="*/ T64 w 853"/>
                  <a:gd name="T66" fmla="+- 0 6980 6902"/>
                  <a:gd name="T67" fmla="*/ 6980 h 950"/>
                  <a:gd name="T68" fmla="+- 0 7391 6539"/>
                  <a:gd name="T69" fmla="*/ T68 w 853"/>
                  <a:gd name="T70" fmla="+- 0 6902 6902"/>
                  <a:gd name="T71" fmla="*/ 6902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5" y="922"/>
                    </a:lnTo>
                    <a:lnTo>
                      <a:pt x="147" y="890"/>
                    </a:lnTo>
                    <a:lnTo>
                      <a:pt x="216" y="854"/>
                    </a:lnTo>
                    <a:lnTo>
                      <a:pt x="284" y="814"/>
                    </a:lnTo>
                    <a:lnTo>
                      <a:pt x="348" y="770"/>
                    </a:lnTo>
                    <a:lnTo>
                      <a:pt x="410" y="723"/>
                    </a:lnTo>
                    <a:lnTo>
                      <a:pt x="468" y="671"/>
                    </a:lnTo>
                    <a:lnTo>
                      <a:pt x="524" y="617"/>
                    </a:lnTo>
                    <a:lnTo>
                      <a:pt x="576" y="559"/>
                    </a:lnTo>
                    <a:lnTo>
                      <a:pt x="624" y="498"/>
                    </a:lnTo>
                    <a:lnTo>
                      <a:pt x="669" y="435"/>
                    </a:lnTo>
                    <a:lnTo>
                      <a:pt x="710" y="368"/>
                    </a:lnTo>
                    <a:lnTo>
                      <a:pt x="747" y="299"/>
                    </a:lnTo>
                    <a:lnTo>
                      <a:pt x="780" y="227"/>
                    </a:lnTo>
                    <a:lnTo>
                      <a:pt x="809" y="154"/>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9" name="Group 98"/>
            <p:cNvGrpSpPr>
              <a:grpSpLocks/>
            </p:cNvGrpSpPr>
            <p:nvPr/>
          </p:nvGrpSpPr>
          <p:grpSpPr bwMode="auto">
            <a:xfrm>
              <a:off x="6405" y="5363"/>
              <a:ext cx="950" cy="853"/>
              <a:chOff x="6405" y="5363"/>
              <a:chExt cx="950" cy="853"/>
            </a:xfrm>
          </p:grpSpPr>
          <p:sp>
            <p:nvSpPr>
              <p:cNvPr id="113" name="Freeform 112"/>
              <p:cNvSpPr>
                <a:spLocks/>
              </p:cNvSpPr>
              <p:nvPr/>
            </p:nvSpPr>
            <p:spPr bwMode="auto">
              <a:xfrm>
                <a:off x="6405" y="5363"/>
                <a:ext cx="950" cy="853"/>
              </a:xfrm>
              <a:custGeom>
                <a:avLst/>
                <a:gdLst>
                  <a:gd name="T0" fmla="+- 0 7354 6405"/>
                  <a:gd name="T1" fmla="*/ T0 w 950"/>
                  <a:gd name="T2" fmla="+- 0 6216 5363"/>
                  <a:gd name="T3" fmla="*/ 6216 h 853"/>
                  <a:gd name="T4" fmla="+- 0 7327 6405"/>
                  <a:gd name="T5" fmla="*/ T4 w 950"/>
                  <a:gd name="T6" fmla="+- 0 6141 5363"/>
                  <a:gd name="T7" fmla="*/ 6141 h 853"/>
                  <a:gd name="T8" fmla="+- 0 7295 6405"/>
                  <a:gd name="T9" fmla="*/ T8 w 950"/>
                  <a:gd name="T10" fmla="+- 0 6069 5363"/>
                  <a:gd name="T11" fmla="*/ 6069 h 853"/>
                  <a:gd name="T12" fmla="+- 0 7259 6405"/>
                  <a:gd name="T13" fmla="*/ T12 w 950"/>
                  <a:gd name="T14" fmla="+- 0 5999 5363"/>
                  <a:gd name="T15" fmla="*/ 5999 h 853"/>
                  <a:gd name="T16" fmla="+- 0 7219 6405"/>
                  <a:gd name="T17" fmla="*/ T16 w 950"/>
                  <a:gd name="T18" fmla="+- 0 5932 5363"/>
                  <a:gd name="T19" fmla="*/ 5932 h 853"/>
                  <a:gd name="T20" fmla="+- 0 7175 6405"/>
                  <a:gd name="T21" fmla="*/ T20 w 950"/>
                  <a:gd name="T22" fmla="+- 0 5868 5363"/>
                  <a:gd name="T23" fmla="*/ 5868 h 853"/>
                  <a:gd name="T24" fmla="+- 0 7128 6405"/>
                  <a:gd name="T25" fmla="*/ T24 w 950"/>
                  <a:gd name="T26" fmla="+- 0 5806 5363"/>
                  <a:gd name="T27" fmla="*/ 5806 h 853"/>
                  <a:gd name="T28" fmla="+- 0 7077 6405"/>
                  <a:gd name="T29" fmla="*/ T28 w 950"/>
                  <a:gd name="T30" fmla="+- 0 5748 5363"/>
                  <a:gd name="T31" fmla="*/ 5748 h 853"/>
                  <a:gd name="T32" fmla="+- 0 7022 6405"/>
                  <a:gd name="T33" fmla="*/ T32 w 950"/>
                  <a:gd name="T34" fmla="+- 0 5692 5363"/>
                  <a:gd name="T35" fmla="*/ 5692 h 853"/>
                  <a:gd name="T36" fmla="+- 0 6964 6405"/>
                  <a:gd name="T37" fmla="*/ T36 w 950"/>
                  <a:gd name="T38" fmla="+- 0 5640 5363"/>
                  <a:gd name="T39" fmla="*/ 5640 h 853"/>
                  <a:gd name="T40" fmla="+- 0 6903 6405"/>
                  <a:gd name="T41" fmla="*/ T40 w 950"/>
                  <a:gd name="T42" fmla="+- 0 5592 5363"/>
                  <a:gd name="T43" fmla="*/ 5592 h 853"/>
                  <a:gd name="T44" fmla="+- 0 6840 6405"/>
                  <a:gd name="T45" fmla="*/ T44 w 950"/>
                  <a:gd name="T46" fmla="+- 0 5547 5363"/>
                  <a:gd name="T47" fmla="*/ 5547 h 853"/>
                  <a:gd name="T48" fmla="+- 0 6773 6405"/>
                  <a:gd name="T49" fmla="*/ T48 w 950"/>
                  <a:gd name="T50" fmla="+- 0 5506 5363"/>
                  <a:gd name="T51" fmla="*/ 5506 h 853"/>
                  <a:gd name="T52" fmla="+- 0 6704 6405"/>
                  <a:gd name="T53" fmla="*/ T52 w 950"/>
                  <a:gd name="T54" fmla="+- 0 5469 5363"/>
                  <a:gd name="T55" fmla="*/ 5469 h 853"/>
                  <a:gd name="T56" fmla="+- 0 6633 6405"/>
                  <a:gd name="T57" fmla="*/ T56 w 950"/>
                  <a:gd name="T58" fmla="+- 0 5436 5363"/>
                  <a:gd name="T59" fmla="*/ 5436 h 853"/>
                  <a:gd name="T60" fmla="+- 0 6559 6405"/>
                  <a:gd name="T61" fmla="*/ T60 w 950"/>
                  <a:gd name="T62" fmla="+- 0 5407 5363"/>
                  <a:gd name="T63" fmla="*/ 5407 h 853"/>
                  <a:gd name="T64" fmla="+- 0 6483 6405"/>
                  <a:gd name="T65" fmla="*/ T64 w 950"/>
                  <a:gd name="T66" fmla="+- 0 5383 5363"/>
                  <a:gd name="T67" fmla="*/ 5383 h 853"/>
                  <a:gd name="T68" fmla="+- 0 6405 6405"/>
                  <a:gd name="T69" fmla="*/ T68 w 950"/>
                  <a:gd name="T70" fmla="+- 0 5363 5363"/>
                  <a:gd name="T71" fmla="*/ 536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3"/>
                    </a:moveTo>
                    <a:lnTo>
                      <a:pt x="922" y="778"/>
                    </a:lnTo>
                    <a:lnTo>
                      <a:pt x="890" y="706"/>
                    </a:lnTo>
                    <a:lnTo>
                      <a:pt x="854" y="636"/>
                    </a:lnTo>
                    <a:lnTo>
                      <a:pt x="814" y="569"/>
                    </a:lnTo>
                    <a:lnTo>
                      <a:pt x="770" y="505"/>
                    </a:lnTo>
                    <a:lnTo>
                      <a:pt x="723" y="443"/>
                    </a:lnTo>
                    <a:lnTo>
                      <a:pt x="672" y="385"/>
                    </a:lnTo>
                    <a:lnTo>
                      <a:pt x="617" y="329"/>
                    </a:lnTo>
                    <a:lnTo>
                      <a:pt x="559" y="277"/>
                    </a:lnTo>
                    <a:lnTo>
                      <a:pt x="498" y="229"/>
                    </a:lnTo>
                    <a:lnTo>
                      <a:pt x="435" y="184"/>
                    </a:lnTo>
                    <a:lnTo>
                      <a:pt x="368" y="143"/>
                    </a:lnTo>
                    <a:lnTo>
                      <a:pt x="299" y="106"/>
                    </a:lnTo>
                    <a:lnTo>
                      <a:pt x="228" y="73"/>
                    </a:lnTo>
                    <a:lnTo>
                      <a:pt x="154" y="44"/>
                    </a:lnTo>
                    <a:lnTo>
                      <a:pt x="78" y="20"/>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0" name="Group 99"/>
            <p:cNvGrpSpPr>
              <a:grpSpLocks/>
            </p:cNvGrpSpPr>
            <p:nvPr/>
          </p:nvGrpSpPr>
          <p:grpSpPr bwMode="auto">
            <a:xfrm>
              <a:off x="4867" y="5400"/>
              <a:ext cx="853" cy="950"/>
              <a:chOff x="4867" y="5400"/>
              <a:chExt cx="853" cy="950"/>
            </a:xfrm>
          </p:grpSpPr>
          <p:sp>
            <p:nvSpPr>
              <p:cNvPr id="112" name="Freeform 111"/>
              <p:cNvSpPr>
                <a:spLocks/>
              </p:cNvSpPr>
              <p:nvPr/>
            </p:nvSpPr>
            <p:spPr bwMode="auto">
              <a:xfrm>
                <a:off x="4867" y="5400"/>
                <a:ext cx="853" cy="950"/>
              </a:xfrm>
              <a:custGeom>
                <a:avLst/>
                <a:gdLst>
                  <a:gd name="T0" fmla="+- 0 5719 4867"/>
                  <a:gd name="T1" fmla="*/ T0 w 853"/>
                  <a:gd name="T2" fmla="+- 0 5400 5400"/>
                  <a:gd name="T3" fmla="*/ 5400 h 950"/>
                  <a:gd name="T4" fmla="+- 0 5644 4867"/>
                  <a:gd name="T5" fmla="*/ T4 w 853"/>
                  <a:gd name="T6" fmla="+- 0 5428 5400"/>
                  <a:gd name="T7" fmla="*/ 5428 h 950"/>
                  <a:gd name="T8" fmla="+- 0 5572 4867"/>
                  <a:gd name="T9" fmla="*/ T8 w 853"/>
                  <a:gd name="T10" fmla="+- 0 5460 5400"/>
                  <a:gd name="T11" fmla="*/ 5460 h 950"/>
                  <a:gd name="T12" fmla="+- 0 5503 4867"/>
                  <a:gd name="T13" fmla="*/ T12 w 853"/>
                  <a:gd name="T14" fmla="+- 0 5496 5400"/>
                  <a:gd name="T15" fmla="*/ 5496 h 950"/>
                  <a:gd name="T16" fmla="+- 0 5435 4867"/>
                  <a:gd name="T17" fmla="*/ T16 w 853"/>
                  <a:gd name="T18" fmla="+- 0 5536 5400"/>
                  <a:gd name="T19" fmla="*/ 5536 h 950"/>
                  <a:gd name="T20" fmla="+- 0 5371 4867"/>
                  <a:gd name="T21" fmla="*/ T20 w 853"/>
                  <a:gd name="T22" fmla="+- 0 5580 5400"/>
                  <a:gd name="T23" fmla="*/ 5580 h 950"/>
                  <a:gd name="T24" fmla="+- 0 5309 4867"/>
                  <a:gd name="T25" fmla="*/ T24 w 853"/>
                  <a:gd name="T26" fmla="+- 0 5627 5400"/>
                  <a:gd name="T27" fmla="*/ 5627 h 950"/>
                  <a:gd name="T28" fmla="+- 0 5251 4867"/>
                  <a:gd name="T29" fmla="*/ T28 w 853"/>
                  <a:gd name="T30" fmla="+- 0 5678 5400"/>
                  <a:gd name="T31" fmla="*/ 5678 h 950"/>
                  <a:gd name="T32" fmla="+- 0 5195 4867"/>
                  <a:gd name="T33" fmla="*/ T32 w 853"/>
                  <a:gd name="T34" fmla="+- 0 5733 5400"/>
                  <a:gd name="T35" fmla="*/ 5733 h 950"/>
                  <a:gd name="T36" fmla="+- 0 5143 4867"/>
                  <a:gd name="T37" fmla="*/ T36 w 853"/>
                  <a:gd name="T38" fmla="+- 0 5791 5400"/>
                  <a:gd name="T39" fmla="*/ 5791 h 950"/>
                  <a:gd name="T40" fmla="+- 0 5095 4867"/>
                  <a:gd name="T41" fmla="*/ T40 w 853"/>
                  <a:gd name="T42" fmla="+- 0 5851 5400"/>
                  <a:gd name="T43" fmla="*/ 5851 h 950"/>
                  <a:gd name="T44" fmla="+- 0 5050 4867"/>
                  <a:gd name="T45" fmla="*/ T44 w 853"/>
                  <a:gd name="T46" fmla="+- 0 5915 5400"/>
                  <a:gd name="T47" fmla="*/ 5915 h 950"/>
                  <a:gd name="T48" fmla="+- 0 5009 4867"/>
                  <a:gd name="T49" fmla="*/ T48 w 853"/>
                  <a:gd name="T50" fmla="+- 0 5982 5400"/>
                  <a:gd name="T51" fmla="*/ 5982 h 950"/>
                  <a:gd name="T52" fmla="+- 0 4972 4867"/>
                  <a:gd name="T53" fmla="*/ T52 w 853"/>
                  <a:gd name="T54" fmla="+- 0 6051 5400"/>
                  <a:gd name="T55" fmla="*/ 6051 h 950"/>
                  <a:gd name="T56" fmla="+- 0 4939 4867"/>
                  <a:gd name="T57" fmla="*/ T56 w 853"/>
                  <a:gd name="T58" fmla="+- 0 6122 5400"/>
                  <a:gd name="T59" fmla="*/ 6122 h 950"/>
                  <a:gd name="T60" fmla="+- 0 4910 4867"/>
                  <a:gd name="T61" fmla="*/ T60 w 853"/>
                  <a:gd name="T62" fmla="+- 0 6196 5400"/>
                  <a:gd name="T63" fmla="*/ 6196 h 950"/>
                  <a:gd name="T64" fmla="+- 0 4886 4867"/>
                  <a:gd name="T65" fmla="*/ T64 w 853"/>
                  <a:gd name="T66" fmla="+- 0 6272 5400"/>
                  <a:gd name="T67" fmla="*/ 6272 h 950"/>
                  <a:gd name="T68" fmla="+- 0 4867 4867"/>
                  <a:gd name="T69" fmla="*/ T68 w 853"/>
                  <a:gd name="T70" fmla="+- 0 6350 5400"/>
                  <a:gd name="T71" fmla="*/ 6350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2" y="0"/>
                    </a:moveTo>
                    <a:lnTo>
                      <a:pt x="777" y="28"/>
                    </a:lnTo>
                    <a:lnTo>
                      <a:pt x="705" y="60"/>
                    </a:lnTo>
                    <a:lnTo>
                      <a:pt x="636" y="96"/>
                    </a:lnTo>
                    <a:lnTo>
                      <a:pt x="568" y="136"/>
                    </a:lnTo>
                    <a:lnTo>
                      <a:pt x="504" y="180"/>
                    </a:lnTo>
                    <a:lnTo>
                      <a:pt x="442" y="227"/>
                    </a:lnTo>
                    <a:lnTo>
                      <a:pt x="384" y="278"/>
                    </a:lnTo>
                    <a:lnTo>
                      <a:pt x="328" y="333"/>
                    </a:lnTo>
                    <a:lnTo>
                      <a:pt x="276" y="391"/>
                    </a:lnTo>
                    <a:lnTo>
                      <a:pt x="228" y="451"/>
                    </a:lnTo>
                    <a:lnTo>
                      <a:pt x="183" y="515"/>
                    </a:lnTo>
                    <a:lnTo>
                      <a:pt x="142" y="582"/>
                    </a:lnTo>
                    <a:lnTo>
                      <a:pt x="105" y="651"/>
                    </a:lnTo>
                    <a:lnTo>
                      <a:pt x="72" y="722"/>
                    </a:lnTo>
                    <a:lnTo>
                      <a:pt x="43" y="796"/>
                    </a:lnTo>
                    <a:lnTo>
                      <a:pt x="19" y="872"/>
                    </a:lnTo>
                    <a:lnTo>
                      <a:pt x="0" y="95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1" name="Group 100"/>
            <p:cNvGrpSpPr>
              <a:grpSpLocks/>
            </p:cNvGrpSpPr>
            <p:nvPr/>
          </p:nvGrpSpPr>
          <p:grpSpPr bwMode="auto">
            <a:xfrm>
              <a:off x="4903" y="7036"/>
              <a:ext cx="950" cy="853"/>
              <a:chOff x="4903" y="7036"/>
              <a:chExt cx="950" cy="853"/>
            </a:xfrm>
          </p:grpSpPr>
          <p:sp>
            <p:nvSpPr>
              <p:cNvPr id="111" name="Freeform 110"/>
              <p:cNvSpPr>
                <a:spLocks/>
              </p:cNvSpPr>
              <p:nvPr/>
            </p:nvSpPr>
            <p:spPr bwMode="auto">
              <a:xfrm>
                <a:off x="4903" y="7036"/>
                <a:ext cx="950" cy="853"/>
              </a:xfrm>
              <a:custGeom>
                <a:avLst/>
                <a:gdLst>
                  <a:gd name="T0" fmla="+- 0 4903 4903"/>
                  <a:gd name="T1" fmla="*/ T0 w 950"/>
                  <a:gd name="T2" fmla="+- 0 7036 7036"/>
                  <a:gd name="T3" fmla="*/ 7036 h 853"/>
                  <a:gd name="T4" fmla="+- 0 4931 4903"/>
                  <a:gd name="T5" fmla="*/ T4 w 950"/>
                  <a:gd name="T6" fmla="+- 0 7110 7036"/>
                  <a:gd name="T7" fmla="*/ 7110 h 853"/>
                  <a:gd name="T8" fmla="+- 0 4963 4903"/>
                  <a:gd name="T9" fmla="*/ T8 w 950"/>
                  <a:gd name="T10" fmla="+- 0 7183 7036"/>
                  <a:gd name="T11" fmla="*/ 7183 h 853"/>
                  <a:gd name="T12" fmla="+- 0 4999 4903"/>
                  <a:gd name="T13" fmla="*/ T12 w 950"/>
                  <a:gd name="T14" fmla="+- 0 7252 7036"/>
                  <a:gd name="T15" fmla="*/ 7252 h 853"/>
                  <a:gd name="T16" fmla="+- 0 5039 4903"/>
                  <a:gd name="T17" fmla="*/ T16 w 950"/>
                  <a:gd name="T18" fmla="+- 0 7319 7036"/>
                  <a:gd name="T19" fmla="*/ 7319 h 853"/>
                  <a:gd name="T20" fmla="+- 0 5083 4903"/>
                  <a:gd name="T21" fmla="*/ T20 w 950"/>
                  <a:gd name="T22" fmla="+- 0 7384 7036"/>
                  <a:gd name="T23" fmla="*/ 7384 h 853"/>
                  <a:gd name="T24" fmla="+- 0 5130 4903"/>
                  <a:gd name="T25" fmla="*/ T24 w 950"/>
                  <a:gd name="T26" fmla="+- 0 7446 7036"/>
                  <a:gd name="T27" fmla="*/ 7446 h 853"/>
                  <a:gd name="T28" fmla="+- 0 5181 4903"/>
                  <a:gd name="T29" fmla="*/ T28 w 950"/>
                  <a:gd name="T30" fmla="+- 0 7504 7036"/>
                  <a:gd name="T31" fmla="*/ 7504 h 853"/>
                  <a:gd name="T32" fmla="+- 0 5236 4903"/>
                  <a:gd name="T33" fmla="*/ T32 w 950"/>
                  <a:gd name="T34" fmla="+- 0 7559 7036"/>
                  <a:gd name="T35" fmla="*/ 7559 h 853"/>
                  <a:gd name="T36" fmla="+- 0 5294 4903"/>
                  <a:gd name="T37" fmla="*/ T36 w 950"/>
                  <a:gd name="T38" fmla="+- 0 7612 7036"/>
                  <a:gd name="T39" fmla="*/ 7612 h 853"/>
                  <a:gd name="T40" fmla="+- 0 5354 4903"/>
                  <a:gd name="T41" fmla="*/ T40 w 950"/>
                  <a:gd name="T42" fmla="+- 0 7660 7036"/>
                  <a:gd name="T43" fmla="*/ 7660 h 853"/>
                  <a:gd name="T44" fmla="+- 0 5418 4903"/>
                  <a:gd name="T45" fmla="*/ T44 w 950"/>
                  <a:gd name="T46" fmla="+- 0 7705 7036"/>
                  <a:gd name="T47" fmla="*/ 7705 h 853"/>
                  <a:gd name="T48" fmla="+- 0 5485 4903"/>
                  <a:gd name="T49" fmla="*/ T48 w 950"/>
                  <a:gd name="T50" fmla="+- 0 7746 7036"/>
                  <a:gd name="T51" fmla="*/ 7746 h 853"/>
                  <a:gd name="T52" fmla="+- 0 5554 4903"/>
                  <a:gd name="T53" fmla="*/ T52 w 950"/>
                  <a:gd name="T54" fmla="+- 0 7783 7036"/>
                  <a:gd name="T55" fmla="*/ 7783 h 853"/>
                  <a:gd name="T56" fmla="+- 0 5625 4903"/>
                  <a:gd name="T57" fmla="*/ T56 w 950"/>
                  <a:gd name="T58" fmla="+- 0 7816 7036"/>
                  <a:gd name="T59" fmla="*/ 7816 h 853"/>
                  <a:gd name="T60" fmla="+- 0 5699 4903"/>
                  <a:gd name="T61" fmla="*/ T60 w 950"/>
                  <a:gd name="T62" fmla="+- 0 7845 7036"/>
                  <a:gd name="T63" fmla="*/ 7845 h 853"/>
                  <a:gd name="T64" fmla="+- 0 5775 4903"/>
                  <a:gd name="T65" fmla="*/ T64 w 950"/>
                  <a:gd name="T66" fmla="+- 0 7869 7036"/>
                  <a:gd name="T67" fmla="*/ 7869 h 853"/>
                  <a:gd name="T68" fmla="+- 0 5853 4903"/>
                  <a:gd name="T69" fmla="*/ T68 w 950"/>
                  <a:gd name="T70" fmla="+- 0 7888 7036"/>
                  <a:gd name="T71" fmla="*/ 7888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4"/>
                    </a:lnTo>
                    <a:lnTo>
                      <a:pt x="60" y="147"/>
                    </a:lnTo>
                    <a:lnTo>
                      <a:pt x="96" y="216"/>
                    </a:lnTo>
                    <a:lnTo>
                      <a:pt x="136" y="283"/>
                    </a:lnTo>
                    <a:lnTo>
                      <a:pt x="180" y="348"/>
                    </a:lnTo>
                    <a:lnTo>
                      <a:pt x="227" y="410"/>
                    </a:lnTo>
                    <a:lnTo>
                      <a:pt x="278" y="468"/>
                    </a:lnTo>
                    <a:lnTo>
                      <a:pt x="333" y="523"/>
                    </a:lnTo>
                    <a:lnTo>
                      <a:pt x="391" y="576"/>
                    </a:lnTo>
                    <a:lnTo>
                      <a:pt x="451" y="624"/>
                    </a:lnTo>
                    <a:lnTo>
                      <a:pt x="515" y="669"/>
                    </a:lnTo>
                    <a:lnTo>
                      <a:pt x="582" y="710"/>
                    </a:lnTo>
                    <a:lnTo>
                      <a:pt x="651" y="747"/>
                    </a:lnTo>
                    <a:lnTo>
                      <a:pt x="722" y="780"/>
                    </a:lnTo>
                    <a:lnTo>
                      <a:pt x="796" y="809"/>
                    </a:lnTo>
                    <a:lnTo>
                      <a:pt x="872" y="833"/>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2" name="Group 101"/>
            <p:cNvGrpSpPr>
              <a:grpSpLocks/>
            </p:cNvGrpSpPr>
            <p:nvPr/>
          </p:nvGrpSpPr>
          <p:grpSpPr bwMode="auto">
            <a:xfrm>
              <a:off x="7414" y="6487"/>
              <a:ext cx="8" cy="278"/>
              <a:chOff x="7414" y="6487"/>
              <a:chExt cx="8" cy="278"/>
            </a:xfrm>
          </p:grpSpPr>
          <p:sp>
            <p:nvSpPr>
              <p:cNvPr id="110" name="Freeform 109"/>
              <p:cNvSpPr>
                <a:spLocks/>
              </p:cNvSpPr>
              <p:nvPr/>
            </p:nvSpPr>
            <p:spPr bwMode="auto">
              <a:xfrm>
                <a:off x="7414" y="6487"/>
                <a:ext cx="8" cy="278"/>
              </a:xfrm>
              <a:custGeom>
                <a:avLst/>
                <a:gdLst>
                  <a:gd name="T0" fmla="+- 0 7414 7414"/>
                  <a:gd name="T1" fmla="*/ T0 w 8"/>
                  <a:gd name="T2" fmla="+- 0 6765 6487"/>
                  <a:gd name="T3" fmla="*/ 6765 h 278"/>
                  <a:gd name="T4" fmla="+- 0 7417 7414"/>
                  <a:gd name="T5" fmla="*/ T4 w 8"/>
                  <a:gd name="T6" fmla="+- 0 6730 6487"/>
                  <a:gd name="T7" fmla="*/ 6730 h 278"/>
                  <a:gd name="T8" fmla="+- 0 7419 7414"/>
                  <a:gd name="T9" fmla="*/ T8 w 8"/>
                  <a:gd name="T10" fmla="+- 0 6696 6487"/>
                  <a:gd name="T11" fmla="*/ 6696 h 278"/>
                  <a:gd name="T12" fmla="+- 0 7420 7414"/>
                  <a:gd name="T13" fmla="*/ T12 w 8"/>
                  <a:gd name="T14" fmla="+- 0 6661 6487"/>
                  <a:gd name="T15" fmla="*/ 6661 h 278"/>
                  <a:gd name="T16" fmla="+- 0 7421 7414"/>
                  <a:gd name="T17" fmla="*/ T16 w 8"/>
                  <a:gd name="T18" fmla="+- 0 6626 6487"/>
                  <a:gd name="T19" fmla="*/ 6626 h 278"/>
                  <a:gd name="T20" fmla="+- 0 7420 7414"/>
                  <a:gd name="T21" fmla="*/ T20 w 8"/>
                  <a:gd name="T22" fmla="+- 0 6591 6487"/>
                  <a:gd name="T23" fmla="*/ 6591 h 278"/>
                  <a:gd name="T24" fmla="+- 0 7419 7414"/>
                  <a:gd name="T25" fmla="*/ T24 w 8"/>
                  <a:gd name="T26" fmla="+- 0 6556 6487"/>
                  <a:gd name="T27" fmla="*/ 6556 h 278"/>
                  <a:gd name="T28" fmla="+- 0 7417 7414"/>
                  <a:gd name="T29" fmla="*/ T28 w 8"/>
                  <a:gd name="T30" fmla="+- 0 6521 6487"/>
                  <a:gd name="T31" fmla="*/ 6521 h 278"/>
                  <a:gd name="T32" fmla="+- 0 7414 7414"/>
                  <a:gd name="T33" fmla="*/ T32 w 8"/>
                  <a:gd name="T34" fmla="+- 0 6487 6487"/>
                  <a:gd name="T35" fmla="*/ 6487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8"/>
                    </a:moveTo>
                    <a:lnTo>
                      <a:pt x="3" y="243"/>
                    </a:lnTo>
                    <a:lnTo>
                      <a:pt x="5" y="209"/>
                    </a:lnTo>
                    <a:lnTo>
                      <a:pt x="6" y="174"/>
                    </a:lnTo>
                    <a:lnTo>
                      <a:pt x="7" y="139"/>
                    </a:lnTo>
                    <a:lnTo>
                      <a:pt x="6" y="104"/>
                    </a:lnTo>
                    <a:lnTo>
                      <a:pt x="5" y="69"/>
                    </a:lnTo>
                    <a:lnTo>
                      <a:pt x="3" y="34"/>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3" name="Group 102"/>
            <p:cNvGrpSpPr>
              <a:grpSpLocks/>
            </p:cNvGrpSpPr>
            <p:nvPr/>
          </p:nvGrpSpPr>
          <p:grpSpPr bwMode="auto">
            <a:xfrm>
              <a:off x="5990" y="5334"/>
              <a:ext cx="278" cy="8"/>
              <a:chOff x="5990" y="5334"/>
              <a:chExt cx="278" cy="8"/>
            </a:xfrm>
          </p:grpSpPr>
          <p:sp>
            <p:nvSpPr>
              <p:cNvPr id="109" name="Freeform 108"/>
              <p:cNvSpPr>
                <a:spLocks/>
              </p:cNvSpPr>
              <p:nvPr/>
            </p:nvSpPr>
            <p:spPr bwMode="auto">
              <a:xfrm>
                <a:off x="5990" y="5334"/>
                <a:ext cx="278" cy="8"/>
              </a:xfrm>
              <a:custGeom>
                <a:avLst/>
                <a:gdLst>
                  <a:gd name="T0" fmla="+- 0 6268 5990"/>
                  <a:gd name="T1" fmla="*/ T0 w 278"/>
                  <a:gd name="T2" fmla="+- 0 5341 5334"/>
                  <a:gd name="T3" fmla="*/ 5341 h 8"/>
                  <a:gd name="T4" fmla="+- 0 6233 5990"/>
                  <a:gd name="T5" fmla="*/ T4 w 278"/>
                  <a:gd name="T6" fmla="+- 0 5338 5334"/>
                  <a:gd name="T7" fmla="*/ 5338 h 8"/>
                  <a:gd name="T8" fmla="+- 0 6199 5990"/>
                  <a:gd name="T9" fmla="*/ T8 w 278"/>
                  <a:gd name="T10" fmla="+- 0 5336 5334"/>
                  <a:gd name="T11" fmla="*/ 5336 h 8"/>
                  <a:gd name="T12" fmla="+- 0 6164 5990"/>
                  <a:gd name="T13" fmla="*/ T12 w 278"/>
                  <a:gd name="T14" fmla="+- 0 5334 5334"/>
                  <a:gd name="T15" fmla="*/ 5334 h 8"/>
                  <a:gd name="T16" fmla="+- 0 6129 5990"/>
                  <a:gd name="T17" fmla="*/ T16 w 278"/>
                  <a:gd name="T18" fmla="+- 0 5334 5334"/>
                  <a:gd name="T19" fmla="*/ 5334 h 8"/>
                  <a:gd name="T20" fmla="+- 0 6094 5990"/>
                  <a:gd name="T21" fmla="*/ T20 w 278"/>
                  <a:gd name="T22" fmla="+- 0 5334 5334"/>
                  <a:gd name="T23" fmla="*/ 5334 h 8"/>
                  <a:gd name="T24" fmla="+- 0 6059 5990"/>
                  <a:gd name="T25" fmla="*/ T24 w 278"/>
                  <a:gd name="T26" fmla="+- 0 5336 5334"/>
                  <a:gd name="T27" fmla="*/ 5336 h 8"/>
                  <a:gd name="T28" fmla="+- 0 6024 5990"/>
                  <a:gd name="T29" fmla="*/ T28 w 278"/>
                  <a:gd name="T30" fmla="+- 0 5338 5334"/>
                  <a:gd name="T31" fmla="*/ 5338 h 8"/>
                  <a:gd name="T32" fmla="+- 0 5990 5990"/>
                  <a:gd name="T33" fmla="*/ T32 w 278"/>
                  <a:gd name="T34" fmla="+- 0 5341 5334"/>
                  <a:gd name="T35" fmla="*/ 5341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2"/>
                    </a:lnTo>
                    <a:lnTo>
                      <a:pt x="174" y="0"/>
                    </a:lnTo>
                    <a:lnTo>
                      <a:pt x="139" y="0"/>
                    </a:lnTo>
                    <a:lnTo>
                      <a:pt x="104" y="0"/>
                    </a:lnTo>
                    <a:lnTo>
                      <a:pt x="69" y="2"/>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4" name="Group 103"/>
            <p:cNvGrpSpPr>
              <a:grpSpLocks/>
            </p:cNvGrpSpPr>
            <p:nvPr/>
          </p:nvGrpSpPr>
          <p:grpSpPr bwMode="auto">
            <a:xfrm>
              <a:off x="4837" y="6487"/>
              <a:ext cx="8" cy="278"/>
              <a:chOff x="4837" y="6487"/>
              <a:chExt cx="8" cy="278"/>
            </a:xfrm>
          </p:grpSpPr>
          <p:sp>
            <p:nvSpPr>
              <p:cNvPr id="108" name="Freeform 107"/>
              <p:cNvSpPr>
                <a:spLocks/>
              </p:cNvSpPr>
              <p:nvPr/>
            </p:nvSpPr>
            <p:spPr bwMode="auto">
              <a:xfrm>
                <a:off x="4837" y="6487"/>
                <a:ext cx="8" cy="278"/>
              </a:xfrm>
              <a:custGeom>
                <a:avLst/>
                <a:gdLst>
                  <a:gd name="T0" fmla="+- 0 4844 4837"/>
                  <a:gd name="T1" fmla="*/ T0 w 8"/>
                  <a:gd name="T2" fmla="+- 0 6487 6487"/>
                  <a:gd name="T3" fmla="*/ 6487 h 278"/>
                  <a:gd name="T4" fmla="+- 0 4841 4837"/>
                  <a:gd name="T5" fmla="*/ T4 w 8"/>
                  <a:gd name="T6" fmla="+- 0 6521 6487"/>
                  <a:gd name="T7" fmla="*/ 6521 h 278"/>
                  <a:gd name="T8" fmla="+- 0 4839 4837"/>
                  <a:gd name="T9" fmla="*/ T8 w 8"/>
                  <a:gd name="T10" fmla="+- 0 6556 6487"/>
                  <a:gd name="T11" fmla="*/ 6556 h 278"/>
                  <a:gd name="T12" fmla="+- 0 4837 4837"/>
                  <a:gd name="T13" fmla="*/ T12 w 8"/>
                  <a:gd name="T14" fmla="+- 0 6591 6487"/>
                  <a:gd name="T15" fmla="*/ 6591 h 278"/>
                  <a:gd name="T16" fmla="+- 0 4837 4837"/>
                  <a:gd name="T17" fmla="*/ T16 w 8"/>
                  <a:gd name="T18" fmla="+- 0 6626 6487"/>
                  <a:gd name="T19" fmla="*/ 6626 h 278"/>
                  <a:gd name="T20" fmla="+- 0 4837 4837"/>
                  <a:gd name="T21" fmla="*/ T20 w 8"/>
                  <a:gd name="T22" fmla="+- 0 6661 6487"/>
                  <a:gd name="T23" fmla="*/ 6661 h 278"/>
                  <a:gd name="T24" fmla="+- 0 4839 4837"/>
                  <a:gd name="T25" fmla="*/ T24 w 8"/>
                  <a:gd name="T26" fmla="+- 0 6696 6487"/>
                  <a:gd name="T27" fmla="*/ 6696 h 278"/>
                  <a:gd name="T28" fmla="+- 0 4841 4837"/>
                  <a:gd name="T29" fmla="*/ T28 w 8"/>
                  <a:gd name="T30" fmla="+- 0 6730 6487"/>
                  <a:gd name="T31" fmla="*/ 6730 h 278"/>
                  <a:gd name="T32" fmla="+- 0 4844 4837"/>
                  <a:gd name="T33" fmla="*/ T32 w 8"/>
                  <a:gd name="T34" fmla="+- 0 6765 6487"/>
                  <a:gd name="T35" fmla="*/ 6765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4"/>
                    </a:lnTo>
                    <a:lnTo>
                      <a:pt x="0" y="139"/>
                    </a:lnTo>
                    <a:lnTo>
                      <a:pt x="0" y="174"/>
                    </a:lnTo>
                    <a:lnTo>
                      <a:pt x="2" y="209"/>
                    </a:lnTo>
                    <a:lnTo>
                      <a:pt x="4" y="243"/>
                    </a:lnTo>
                    <a:lnTo>
                      <a:pt x="7" y="278"/>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5" name="Group 104"/>
            <p:cNvGrpSpPr>
              <a:grpSpLocks/>
            </p:cNvGrpSpPr>
            <p:nvPr/>
          </p:nvGrpSpPr>
          <p:grpSpPr bwMode="auto">
            <a:xfrm>
              <a:off x="1272" y="1682"/>
              <a:ext cx="9718" cy="7672"/>
              <a:chOff x="1272" y="1682"/>
              <a:chExt cx="9718" cy="7672"/>
            </a:xfrm>
          </p:grpSpPr>
          <p:sp>
            <p:nvSpPr>
              <p:cNvPr id="106" name="Freeform 105"/>
              <p:cNvSpPr>
                <a:spLocks/>
              </p:cNvSpPr>
              <p:nvPr/>
            </p:nvSpPr>
            <p:spPr bwMode="auto">
              <a:xfrm>
                <a:off x="5990" y="7910"/>
                <a:ext cx="278" cy="8"/>
              </a:xfrm>
              <a:custGeom>
                <a:avLst/>
                <a:gdLst>
                  <a:gd name="T0" fmla="+- 0 5990 5990"/>
                  <a:gd name="T1" fmla="*/ T0 w 278"/>
                  <a:gd name="T2" fmla="+- 0 7910 7910"/>
                  <a:gd name="T3" fmla="*/ 7910 h 8"/>
                  <a:gd name="T4" fmla="+- 0 6024 5990"/>
                  <a:gd name="T5" fmla="*/ T4 w 278"/>
                  <a:gd name="T6" fmla="+- 0 7914 7910"/>
                  <a:gd name="T7" fmla="*/ 7914 h 8"/>
                  <a:gd name="T8" fmla="+- 0 6059 5990"/>
                  <a:gd name="T9" fmla="*/ T8 w 278"/>
                  <a:gd name="T10" fmla="+- 0 7916 7910"/>
                  <a:gd name="T11" fmla="*/ 7916 h 8"/>
                  <a:gd name="T12" fmla="+- 0 6094 5990"/>
                  <a:gd name="T13" fmla="*/ T12 w 278"/>
                  <a:gd name="T14" fmla="+- 0 7917 7910"/>
                  <a:gd name="T15" fmla="*/ 7917 h 8"/>
                  <a:gd name="T16" fmla="+- 0 6129 5990"/>
                  <a:gd name="T17" fmla="*/ T16 w 278"/>
                  <a:gd name="T18" fmla="+- 0 7918 7910"/>
                  <a:gd name="T19" fmla="*/ 7918 h 8"/>
                  <a:gd name="T20" fmla="+- 0 6164 5990"/>
                  <a:gd name="T21" fmla="*/ T20 w 278"/>
                  <a:gd name="T22" fmla="+- 0 7917 7910"/>
                  <a:gd name="T23" fmla="*/ 7917 h 8"/>
                  <a:gd name="T24" fmla="+- 0 6199 5990"/>
                  <a:gd name="T25" fmla="*/ T24 w 278"/>
                  <a:gd name="T26" fmla="+- 0 7916 7910"/>
                  <a:gd name="T27" fmla="*/ 7916 h 8"/>
                  <a:gd name="T28" fmla="+- 0 6233 5990"/>
                  <a:gd name="T29" fmla="*/ T28 w 278"/>
                  <a:gd name="T30" fmla="+- 0 7914 7910"/>
                  <a:gd name="T31" fmla="*/ 7914 h 8"/>
                  <a:gd name="T32" fmla="+- 0 6268 5990"/>
                  <a:gd name="T33" fmla="*/ T32 w 278"/>
                  <a:gd name="T34" fmla="+- 0 7910 7910"/>
                  <a:gd name="T35" fmla="*/ 7910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4"/>
                    </a:lnTo>
                    <a:lnTo>
                      <a:pt x="69" y="6"/>
                    </a:lnTo>
                    <a:lnTo>
                      <a:pt x="104" y="7"/>
                    </a:lnTo>
                    <a:lnTo>
                      <a:pt x="139" y="8"/>
                    </a:lnTo>
                    <a:lnTo>
                      <a:pt x="174" y="7"/>
                    </a:lnTo>
                    <a:lnTo>
                      <a:pt x="209" y="6"/>
                    </a:lnTo>
                    <a:lnTo>
                      <a:pt x="243" y="4"/>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107" name="Picture 106" descr="Another image of the model similar to the one described on page 13, but only the Bridging section in a circle in the middle of the equilateral triangle is visible. The wording for the other 3 groups is not visible. In the Bridging section it says: Align &amp; Connect. Assessment. Communications.  Sustainabil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 y="1682"/>
                <a:ext cx="9718"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1418158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28799"/>
            <a:ext cx="8520600" cy="4380971"/>
          </a:xfrm>
        </p:spPr>
        <p:txBody>
          <a:bodyPr/>
          <a:lstStyle/>
          <a:p>
            <a:pPr>
              <a:spcAft>
                <a:spcPts val="2400"/>
              </a:spcAft>
            </a:pPr>
            <a:r>
              <a:rPr lang="en-US" sz="2200" i="1" dirty="0"/>
              <a:t>Action: Advocate for </a:t>
            </a:r>
            <a:r>
              <a:rPr lang="en-US" sz="2200" i="1" dirty="0" err="1"/>
              <a:t>D&amp;I</a:t>
            </a:r>
            <a:r>
              <a:rPr lang="en-US" sz="2200" i="1" dirty="0"/>
              <a:t> progress within local </a:t>
            </a:r>
            <a:br>
              <a:rPr lang="en-US" sz="2200" i="1" dirty="0"/>
            </a:br>
            <a:r>
              <a:rPr lang="en-US" sz="2200" i="1" dirty="0"/>
              <a:t>communities and society at large.</a:t>
            </a:r>
          </a:p>
          <a:p>
            <a:pPr lvl="0" algn="l"/>
            <a:r>
              <a:rPr lang="en-US" sz="2000" dirty="0"/>
              <a:t>☐ </a:t>
            </a:r>
            <a:r>
              <a:rPr lang="en-US" sz="2000" b="1" dirty="0"/>
              <a:t>11.3 </a:t>
            </a:r>
            <a:r>
              <a:rPr lang="en-US" sz="2000" dirty="0"/>
              <a:t>The organization leads in supporting and advocating for diversity-related interests in government and societal affairs.</a:t>
            </a:r>
          </a:p>
          <a:p>
            <a:pPr lvl="0" algn="l"/>
            <a:r>
              <a:rPr lang="en-US" sz="2000" dirty="0"/>
              <a:t>☐ </a:t>
            </a:r>
            <a:r>
              <a:rPr lang="en-US" sz="2000" b="1" dirty="0"/>
              <a:t>11.5 </a:t>
            </a:r>
            <a:r>
              <a:rPr lang="en-US" sz="2000" dirty="0"/>
              <a:t>The organization’s </a:t>
            </a:r>
            <a:r>
              <a:rPr lang="en-US" sz="2000" dirty="0" err="1"/>
              <a:t>D&amp;I</a:t>
            </a:r>
            <a:r>
              <a:rPr lang="en-US" sz="2000" dirty="0"/>
              <a:t> initiatives in the community are treated as more than philanthropy. They are perceived as a core function mainstreamed into organizational strategy.</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11:  Community, Government Relations and Social Responsibility</a:t>
            </a:r>
            <a:endParaRPr lang="en-US" sz="3600" dirty="0"/>
          </a:p>
        </p:txBody>
      </p:sp>
      <p:grpSp>
        <p:nvGrpSpPr>
          <p:cNvPr id="64" name="Group 63"/>
          <p:cNvGrpSpPr>
            <a:grpSpLocks/>
          </p:cNvGrpSpPr>
          <p:nvPr/>
        </p:nvGrpSpPr>
        <p:grpSpPr bwMode="auto">
          <a:xfrm>
            <a:off x="7700761" y="5234976"/>
            <a:ext cx="1297204" cy="993564"/>
            <a:chOff x="27" y="-33"/>
            <a:chExt cx="9869" cy="7672"/>
          </a:xfrm>
        </p:grpSpPr>
        <p:grpSp>
          <p:nvGrpSpPr>
            <p:cNvPr id="65" name="Group 64"/>
            <p:cNvGrpSpPr>
              <a:grpSpLocks/>
            </p:cNvGrpSpPr>
            <p:nvPr/>
          </p:nvGrpSpPr>
          <p:grpSpPr bwMode="auto">
            <a:xfrm>
              <a:off x="27" y="27"/>
              <a:ext cx="9869" cy="7554"/>
              <a:chOff x="27" y="27"/>
              <a:chExt cx="9869" cy="7554"/>
            </a:xfrm>
          </p:grpSpPr>
          <p:sp>
            <p:nvSpPr>
              <p:cNvPr id="91" name="Freeform 90"/>
              <p:cNvSpPr>
                <a:spLocks/>
              </p:cNvSpPr>
              <p:nvPr/>
            </p:nvSpPr>
            <p:spPr bwMode="auto">
              <a:xfrm>
                <a:off x="27" y="27"/>
                <a:ext cx="9869" cy="7554"/>
              </a:xfrm>
              <a:custGeom>
                <a:avLst/>
                <a:gdLst>
                  <a:gd name="T0" fmla="+- 0 5002 27"/>
                  <a:gd name="T1" fmla="*/ T0 w 9869"/>
                  <a:gd name="T2" fmla="+- 0 27 27"/>
                  <a:gd name="T3" fmla="*/ 27 h 7554"/>
                  <a:gd name="T4" fmla="+- 0 4937 27"/>
                  <a:gd name="T5" fmla="*/ T4 w 9869"/>
                  <a:gd name="T6" fmla="+- 0 53 27"/>
                  <a:gd name="T7" fmla="*/ 53 h 7554"/>
                  <a:gd name="T8" fmla="+- 0 4865 27"/>
                  <a:gd name="T9" fmla="*/ T8 w 9869"/>
                  <a:gd name="T10" fmla="+- 0 130 27"/>
                  <a:gd name="T11" fmla="*/ 130 h 7554"/>
                  <a:gd name="T12" fmla="+- 0 4823 27"/>
                  <a:gd name="T13" fmla="*/ T12 w 9869"/>
                  <a:gd name="T14" fmla="+- 0 188 27"/>
                  <a:gd name="T15" fmla="*/ 188 h 7554"/>
                  <a:gd name="T16" fmla="+- 0 4776 27"/>
                  <a:gd name="T17" fmla="*/ T16 w 9869"/>
                  <a:gd name="T18" fmla="+- 0 259 27"/>
                  <a:gd name="T19" fmla="*/ 259 h 7554"/>
                  <a:gd name="T20" fmla="+- 0 4724 27"/>
                  <a:gd name="T21" fmla="*/ T20 w 9869"/>
                  <a:gd name="T22" fmla="+- 0 343 27"/>
                  <a:gd name="T23" fmla="*/ 343 h 7554"/>
                  <a:gd name="T24" fmla="+- 0 4664 27"/>
                  <a:gd name="T25" fmla="*/ T24 w 9869"/>
                  <a:gd name="T26" fmla="+- 0 440 27"/>
                  <a:gd name="T27" fmla="*/ 440 h 7554"/>
                  <a:gd name="T28" fmla="+- 0 419 27"/>
                  <a:gd name="T29" fmla="*/ T28 w 9869"/>
                  <a:gd name="T30" fmla="+- 0 6782 27"/>
                  <a:gd name="T31" fmla="*/ 6782 h 7554"/>
                  <a:gd name="T32" fmla="+- 0 346 27"/>
                  <a:gd name="T33" fmla="*/ T32 w 9869"/>
                  <a:gd name="T34" fmla="+- 0 6886 27"/>
                  <a:gd name="T35" fmla="*/ 6886 h 7554"/>
                  <a:gd name="T36" fmla="+- 0 281 27"/>
                  <a:gd name="T37" fmla="*/ T36 w 9869"/>
                  <a:gd name="T38" fmla="+- 0 6981 27"/>
                  <a:gd name="T39" fmla="*/ 6981 h 7554"/>
                  <a:gd name="T40" fmla="+- 0 222 27"/>
                  <a:gd name="T41" fmla="*/ T40 w 9869"/>
                  <a:gd name="T42" fmla="+- 0 7066 27"/>
                  <a:gd name="T43" fmla="*/ 7066 h 7554"/>
                  <a:gd name="T44" fmla="+- 0 171 27"/>
                  <a:gd name="T45" fmla="*/ T44 w 9869"/>
                  <a:gd name="T46" fmla="+- 0 7143 27"/>
                  <a:gd name="T47" fmla="*/ 7143 h 7554"/>
                  <a:gd name="T48" fmla="+- 0 128 27"/>
                  <a:gd name="T49" fmla="*/ T48 w 9869"/>
                  <a:gd name="T50" fmla="+- 0 7212 27"/>
                  <a:gd name="T51" fmla="*/ 7212 h 7554"/>
                  <a:gd name="T52" fmla="+- 0 92 27"/>
                  <a:gd name="T53" fmla="*/ T52 w 9869"/>
                  <a:gd name="T54" fmla="+- 0 7273 27"/>
                  <a:gd name="T55" fmla="*/ 7273 h 7554"/>
                  <a:gd name="T56" fmla="+- 0 64 27"/>
                  <a:gd name="T57" fmla="*/ T56 w 9869"/>
                  <a:gd name="T58" fmla="+- 0 7327 27"/>
                  <a:gd name="T59" fmla="*/ 7327 h 7554"/>
                  <a:gd name="T60" fmla="+- 0 31 27"/>
                  <a:gd name="T61" fmla="*/ T60 w 9869"/>
                  <a:gd name="T62" fmla="+- 0 7416 27"/>
                  <a:gd name="T63" fmla="*/ 7416 h 7554"/>
                  <a:gd name="T64" fmla="+- 0 27 27"/>
                  <a:gd name="T65" fmla="*/ T64 w 9869"/>
                  <a:gd name="T66" fmla="+- 0 7451 27"/>
                  <a:gd name="T67" fmla="*/ 7451 h 7554"/>
                  <a:gd name="T68" fmla="+- 0 31 27"/>
                  <a:gd name="T69" fmla="*/ T68 w 9869"/>
                  <a:gd name="T70" fmla="+- 0 7481 27"/>
                  <a:gd name="T71" fmla="*/ 7481 h 7554"/>
                  <a:gd name="T72" fmla="+- 0 95 27"/>
                  <a:gd name="T73" fmla="*/ T72 w 9869"/>
                  <a:gd name="T74" fmla="+- 0 7542 27"/>
                  <a:gd name="T75" fmla="*/ 7542 h 7554"/>
                  <a:gd name="T76" fmla="+- 0 181 27"/>
                  <a:gd name="T77" fmla="*/ T76 w 9869"/>
                  <a:gd name="T78" fmla="+- 0 7564 27"/>
                  <a:gd name="T79" fmla="*/ 7564 h 7554"/>
                  <a:gd name="T80" fmla="+- 0 304 27"/>
                  <a:gd name="T81" fmla="*/ T80 w 9869"/>
                  <a:gd name="T82" fmla="+- 0 7575 27"/>
                  <a:gd name="T83" fmla="*/ 7575 h 7554"/>
                  <a:gd name="T84" fmla="+- 0 380 27"/>
                  <a:gd name="T85" fmla="*/ T84 w 9869"/>
                  <a:gd name="T86" fmla="+- 0 7578 27"/>
                  <a:gd name="T87" fmla="*/ 7578 h 7554"/>
                  <a:gd name="T88" fmla="+- 0 465 27"/>
                  <a:gd name="T89" fmla="*/ T88 w 9869"/>
                  <a:gd name="T90" fmla="+- 0 7580 27"/>
                  <a:gd name="T91" fmla="*/ 7580 h 7554"/>
                  <a:gd name="T92" fmla="+- 0 9330 27"/>
                  <a:gd name="T93" fmla="*/ T92 w 9869"/>
                  <a:gd name="T94" fmla="+- 0 7580 27"/>
                  <a:gd name="T95" fmla="*/ 7580 h 7554"/>
                  <a:gd name="T96" fmla="+- 0 9505 27"/>
                  <a:gd name="T97" fmla="*/ T96 w 9869"/>
                  <a:gd name="T98" fmla="+- 0 7565 27"/>
                  <a:gd name="T99" fmla="*/ 7565 h 7554"/>
                  <a:gd name="T100" fmla="+- 0 9580 27"/>
                  <a:gd name="T101" fmla="*/ T100 w 9869"/>
                  <a:gd name="T102" fmla="+- 0 7557 27"/>
                  <a:gd name="T103" fmla="*/ 7557 h 7554"/>
                  <a:gd name="T104" fmla="+- 0 9648 27"/>
                  <a:gd name="T105" fmla="*/ T104 w 9869"/>
                  <a:gd name="T106" fmla="+- 0 7549 27"/>
                  <a:gd name="T107" fmla="*/ 7549 h 7554"/>
                  <a:gd name="T108" fmla="+- 0 9758 27"/>
                  <a:gd name="T109" fmla="*/ T108 w 9869"/>
                  <a:gd name="T110" fmla="+- 0 7527 27"/>
                  <a:gd name="T111" fmla="*/ 7527 h 7554"/>
                  <a:gd name="T112" fmla="+- 0 9835 27"/>
                  <a:gd name="T113" fmla="*/ T112 w 9869"/>
                  <a:gd name="T114" fmla="+- 0 7496 27"/>
                  <a:gd name="T115" fmla="*/ 7496 h 7554"/>
                  <a:gd name="T116" fmla="+- 0 9881 27"/>
                  <a:gd name="T117" fmla="*/ T116 w 9869"/>
                  <a:gd name="T118" fmla="+- 0 7453 27"/>
                  <a:gd name="T119" fmla="*/ 7453 h 7554"/>
                  <a:gd name="T120" fmla="+- 0 9896 27"/>
                  <a:gd name="T121" fmla="*/ T120 w 9869"/>
                  <a:gd name="T122" fmla="+- 0 7392 27"/>
                  <a:gd name="T123" fmla="*/ 7392 h 7554"/>
                  <a:gd name="T124" fmla="+- 0 9891 27"/>
                  <a:gd name="T125" fmla="*/ T124 w 9869"/>
                  <a:gd name="T126" fmla="+- 0 7354 27"/>
                  <a:gd name="T127" fmla="*/ 7354 h 7554"/>
                  <a:gd name="T128" fmla="+- 0 9859 27"/>
                  <a:gd name="T129" fmla="*/ T128 w 9869"/>
                  <a:gd name="T130" fmla="+- 0 7260 27"/>
                  <a:gd name="T131" fmla="*/ 7260 h 7554"/>
                  <a:gd name="T132" fmla="+- 0 9832 27"/>
                  <a:gd name="T133" fmla="*/ T132 w 9869"/>
                  <a:gd name="T134" fmla="+- 0 7204 27"/>
                  <a:gd name="T135" fmla="*/ 7204 h 7554"/>
                  <a:gd name="T136" fmla="+- 0 9797 27"/>
                  <a:gd name="T137" fmla="*/ T136 w 9869"/>
                  <a:gd name="T138" fmla="+- 0 7140 27"/>
                  <a:gd name="T139" fmla="*/ 7140 h 7554"/>
                  <a:gd name="T140" fmla="+- 0 9755 27"/>
                  <a:gd name="T141" fmla="*/ T140 w 9869"/>
                  <a:gd name="T142" fmla="+- 0 7068 27"/>
                  <a:gd name="T143" fmla="*/ 7068 h 7554"/>
                  <a:gd name="T144" fmla="+- 0 9705 27"/>
                  <a:gd name="T145" fmla="*/ T144 w 9869"/>
                  <a:gd name="T146" fmla="+- 0 6989 27"/>
                  <a:gd name="T147" fmla="*/ 6989 h 7554"/>
                  <a:gd name="T148" fmla="+- 0 9648 27"/>
                  <a:gd name="T149" fmla="*/ T148 w 9869"/>
                  <a:gd name="T150" fmla="+- 0 6900 27"/>
                  <a:gd name="T151" fmla="*/ 6900 h 7554"/>
                  <a:gd name="T152" fmla="+- 0 9583 27"/>
                  <a:gd name="T153" fmla="*/ T152 w 9869"/>
                  <a:gd name="T154" fmla="+- 0 6803 27"/>
                  <a:gd name="T155" fmla="*/ 6803 h 7554"/>
                  <a:gd name="T156" fmla="+- 0 5340 27"/>
                  <a:gd name="T157" fmla="*/ T156 w 9869"/>
                  <a:gd name="T158" fmla="+- 0 440 27"/>
                  <a:gd name="T159" fmla="*/ 440 h 7554"/>
                  <a:gd name="T160" fmla="+- 0 5280 27"/>
                  <a:gd name="T161" fmla="*/ T160 w 9869"/>
                  <a:gd name="T162" fmla="+- 0 343 27"/>
                  <a:gd name="T163" fmla="*/ 343 h 7554"/>
                  <a:gd name="T164" fmla="+- 0 5228 27"/>
                  <a:gd name="T165" fmla="*/ T164 w 9869"/>
                  <a:gd name="T166" fmla="+- 0 259 27"/>
                  <a:gd name="T167" fmla="*/ 259 h 7554"/>
                  <a:gd name="T168" fmla="+- 0 5181 27"/>
                  <a:gd name="T169" fmla="*/ T168 w 9869"/>
                  <a:gd name="T170" fmla="+- 0 188 27"/>
                  <a:gd name="T171" fmla="*/ 188 h 7554"/>
                  <a:gd name="T172" fmla="+- 0 5139 27"/>
                  <a:gd name="T173" fmla="*/ T172 w 9869"/>
                  <a:gd name="T174" fmla="+- 0 130 27"/>
                  <a:gd name="T175" fmla="*/ 130 h 7554"/>
                  <a:gd name="T176" fmla="+- 0 5067 27"/>
                  <a:gd name="T177" fmla="*/ T176 w 9869"/>
                  <a:gd name="T178" fmla="+- 0 53 27"/>
                  <a:gd name="T179" fmla="*/ 53 h 7554"/>
                  <a:gd name="T180" fmla="+- 0 5034 27"/>
                  <a:gd name="T181" fmla="*/ T180 w 9869"/>
                  <a:gd name="T182" fmla="+- 0 33 27"/>
                  <a:gd name="T183" fmla="*/ 33 h 7554"/>
                  <a:gd name="T184" fmla="+- 0 5002 27"/>
                  <a:gd name="T185" fmla="*/ T184 w 9869"/>
                  <a:gd name="T186" fmla="+- 0 27 27"/>
                  <a:gd name="T187" fmla="*/ 27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3"/>
                    </a:lnTo>
                    <a:lnTo>
                      <a:pt x="4796" y="161"/>
                    </a:lnTo>
                    <a:lnTo>
                      <a:pt x="4749" y="232"/>
                    </a:lnTo>
                    <a:lnTo>
                      <a:pt x="4697" y="316"/>
                    </a:lnTo>
                    <a:lnTo>
                      <a:pt x="4637" y="413"/>
                    </a:lnTo>
                    <a:lnTo>
                      <a:pt x="392" y="6755"/>
                    </a:lnTo>
                    <a:lnTo>
                      <a:pt x="319" y="6859"/>
                    </a:lnTo>
                    <a:lnTo>
                      <a:pt x="254" y="6954"/>
                    </a:lnTo>
                    <a:lnTo>
                      <a:pt x="195" y="7039"/>
                    </a:lnTo>
                    <a:lnTo>
                      <a:pt x="144" y="7116"/>
                    </a:lnTo>
                    <a:lnTo>
                      <a:pt x="101" y="7185"/>
                    </a:lnTo>
                    <a:lnTo>
                      <a:pt x="65" y="7246"/>
                    </a:lnTo>
                    <a:lnTo>
                      <a:pt x="37" y="7300"/>
                    </a:lnTo>
                    <a:lnTo>
                      <a:pt x="4" y="7389"/>
                    </a:lnTo>
                    <a:lnTo>
                      <a:pt x="0" y="7424"/>
                    </a:lnTo>
                    <a:lnTo>
                      <a:pt x="4" y="7454"/>
                    </a:lnTo>
                    <a:lnTo>
                      <a:pt x="68" y="7515"/>
                    </a:lnTo>
                    <a:lnTo>
                      <a:pt x="154" y="7537"/>
                    </a:lnTo>
                    <a:lnTo>
                      <a:pt x="277" y="7548"/>
                    </a:lnTo>
                    <a:lnTo>
                      <a:pt x="353" y="7551"/>
                    </a:lnTo>
                    <a:lnTo>
                      <a:pt x="438" y="7553"/>
                    </a:lnTo>
                    <a:lnTo>
                      <a:pt x="9303" y="7553"/>
                    </a:lnTo>
                    <a:lnTo>
                      <a:pt x="9478" y="7538"/>
                    </a:lnTo>
                    <a:lnTo>
                      <a:pt x="9553" y="7530"/>
                    </a:lnTo>
                    <a:lnTo>
                      <a:pt x="9621" y="7522"/>
                    </a:lnTo>
                    <a:lnTo>
                      <a:pt x="9731" y="7500"/>
                    </a:lnTo>
                    <a:lnTo>
                      <a:pt x="9808" y="7469"/>
                    </a:lnTo>
                    <a:lnTo>
                      <a:pt x="9854" y="7426"/>
                    </a:lnTo>
                    <a:lnTo>
                      <a:pt x="9869" y="7365"/>
                    </a:lnTo>
                    <a:lnTo>
                      <a:pt x="9864" y="7327"/>
                    </a:lnTo>
                    <a:lnTo>
                      <a:pt x="9832" y="7233"/>
                    </a:lnTo>
                    <a:lnTo>
                      <a:pt x="9805" y="7177"/>
                    </a:lnTo>
                    <a:lnTo>
                      <a:pt x="9770" y="7113"/>
                    </a:lnTo>
                    <a:lnTo>
                      <a:pt x="9728" y="7041"/>
                    </a:lnTo>
                    <a:lnTo>
                      <a:pt x="9678" y="6962"/>
                    </a:lnTo>
                    <a:lnTo>
                      <a:pt x="9621" y="6873"/>
                    </a:lnTo>
                    <a:lnTo>
                      <a:pt x="9556" y="6776"/>
                    </a:lnTo>
                    <a:lnTo>
                      <a:pt x="5313" y="413"/>
                    </a:lnTo>
                    <a:lnTo>
                      <a:pt x="5253" y="316"/>
                    </a:lnTo>
                    <a:lnTo>
                      <a:pt x="5201" y="232"/>
                    </a:lnTo>
                    <a:lnTo>
                      <a:pt x="5154" y="161"/>
                    </a:lnTo>
                    <a:lnTo>
                      <a:pt x="5112" y="103"/>
                    </a:lnTo>
                    <a:lnTo>
                      <a:pt x="5040" y="26"/>
                    </a:lnTo>
                    <a:lnTo>
                      <a:pt x="5007" y="6"/>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6" name="Group 65"/>
            <p:cNvGrpSpPr>
              <a:grpSpLocks/>
            </p:cNvGrpSpPr>
            <p:nvPr/>
          </p:nvGrpSpPr>
          <p:grpSpPr bwMode="auto">
            <a:xfrm>
              <a:off x="27" y="27"/>
              <a:ext cx="9869" cy="7554"/>
              <a:chOff x="27" y="27"/>
              <a:chExt cx="9869" cy="7554"/>
            </a:xfrm>
          </p:grpSpPr>
          <p:sp>
            <p:nvSpPr>
              <p:cNvPr id="90" name="Freeform 89"/>
              <p:cNvSpPr>
                <a:spLocks/>
              </p:cNvSpPr>
              <p:nvPr/>
            </p:nvSpPr>
            <p:spPr bwMode="auto">
              <a:xfrm>
                <a:off x="27" y="27"/>
                <a:ext cx="9869" cy="7554"/>
              </a:xfrm>
              <a:custGeom>
                <a:avLst/>
                <a:gdLst>
                  <a:gd name="T0" fmla="+- 0 346 27"/>
                  <a:gd name="T1" fmla="*/ T0 w 9869"/>
                  <a:gd name="T2" fmla="+- 0 6886 27"/>
                  <a:gd name="T3" fmla="*/ 6886 h 7554"/>
                  <a:gd name="T4" fmla="+- 0 171 27"/>
                  <a:gd name="T5" fmla="*/ T4 w 9869"/>
                  <a:gd name="T6" fmla="+- 0 7143 27"/>
                  <a:gd name="T7" fmla="*/ 7143 h 7554"/>
                  <a:gd name="T8" fmla="+- 0 64 27"/>
                  <a:gd name="T9" fmla="*/ T8 w 9869"/>
                  <a:gd name="T10" fmla="+- 0 7327 27"/>
                  <a:gd name="T11" fmla="*/ 7327 h 7554"/>
                  <a:gd name="T12" fmla="+- 0 31 27"/>
                  <a:gd name="T13" fmla="*/ T12 w 9869"/>
                  <a:gd name="T14" fmla="+- 0 7481 27"/>
                  <a:gd name="T15" fmla="*/ 7481 h 7554"/>
                  <a:gd name="T16" fmla="+- 0 304 27"/>
                  <a:gd name="T17" fmla="*/ T16 w 9869"/>
                  <a:gd name="T18" fmla="+- 0 7575 27"/>
                  <a:gd name="T19" fmla="*/ 7575 h 7554"/>
                  <a:gd name="T20" fmla="+- 0 560 27"/>
                  <a:gd name="T21" fmla="*/ T20 w 9869"/>
                  <a:gd name="T22" fmla="+- 0 7580 27"/>
                  <a:gd name="T23" fmla="*/ 7580 h 7554"/>
                  <a:gd name="T24" fmla="+- 0 9422 27"/>
                  <a:gd name="T25" fmla="*/ T24 w 9869"/>
                  <a:gd name="T26" fmla="+- 0 7573 27"/>
                  <a:gd name="T27" fmla="*/ 7573 h 7554"/>
                  <a:gd name="T28" fmla="+- 0 9648 27"/>
                  <a:gd name="T29" fmla="*/ T28 w 9869"/>
                  <a:gd name="T30" fmla="+- 0 7549 27"/>
                  <a:gd name="T31" fmla="*/ 7549 h 7554"/>
                  <a:gd name="T32" fmla="+- 0 9881 27"/>
                  <a:gd name="T33" fmla="*/ T32 w 9869"/>
                  <a:gd name="T34" fmla="+- 0 7453 27"/>
                  <a:gd name="T35" fmla="*/ 7453 h 7554"/>
                  <a:gd name="T36" fmla="+- 0 9859 27"/>
                  <a:gd name="T37" fmla="*/ T36 w 9869"/>
                  <a:gd name="T38" fmla="+- 0 7260 27"/>
                  <a:gd name="T39" fmla="*/ 7260 h 7554"/>
                  <a:gd name="T40" fmla="+- 0 9755 27"/>
                  <a:gd name="T41" fmla="*/ T40 w 9869"/>
                  <a:gd name="T42" fmla="+- 0 7068 27"/>
                  <a:gd name="T43" fmla="*/ 7068 h 7554"/>
                  <a:gd name="T44" fmla="+- 0 9583 27"/>
                  <a:gd name="T45" fmla="*/ T44 w 9869"/>
                  <a:gd name="T46" fmla="+- 0 6803 27"/>
                  <a:gd name="T47" fmla="*/ 6803 h 7554"/>
                  <a:gd name="T48" fmla="+- 0 9410 27"/>
                  <a:gd name="T49" fmla="*/ T48 w 9869"/>
                  <a:gd name="T50" fmla="+- 0 6546 27"/>
                  <a:gd name="T51" fmla="*/ 6546 h 7554"/>
                  <a:gd name="T52" fmla="+- 0 9274 27"/>
                  <a:gd name="T53" fmla="*/ T52 w 9869"/>
                  <a:gd name="T54" fmla="+- 0 6342 27"/>
                  <a:gd name="T55" fmla="*/ 6342 h 7554"/>
                  <a:gd name="T56" fmla="+- 0 9133 27"/>
                  <a:gd name="T57" fmla="*/ T56 w 9869"/>
                  <a:gd name="T58" fmla="+- 0 6132 27"/>
                  <a:gd name="T59" fmla="*/ 6132 h 7554"/>
                  <a:gd name="T60" fmla="+- 0 9012 27"/>
                  <a:gd name="T61" fmla="*/ T60 w 9869"/>
                  <a:gd name="T62" fmla="+- 0 5950 27"/>
                  <a:gd name="T63" fmla="*/ 5950 h 7554"/>
                  <a:gd name="T64" fmla="+- 0 8878 27"/>
                  <a:gd name="T65" fmla="*/ T64 w 9869"/>
                  <a:gd name="T66" fmla="+- 0 5750 27"/>
                  <a:gd name="T67" fmla="*/ 5750 h 7554"/>
                  <a:gd name="T68" fmla="+- 0 8733 27"/>
                  <a:gd name="T69" fmla="*/ T68 w 9869"/>
                  <a:gd name="T70" fmla="+- 0 5533 27"/>
                  <a:gd name="T71" fmla="*/ 5533 h 7554"/>
                  <a:gd name="T72" fmla="+- 0 8578 27"/>
                  <a:gd name="T73" fmla="*/ T72 w 9869"/>
                  <a:gd name="T74" fmla="+- 0 5302 27"/>
                  <a:gd name="T75" fmla="*/ 5302 h 7554"/>
                  <a:gd name="T76" fmla="+- 0 8415 27"/>
                  <a:gd name="T77" fmla="*/ T76 w 9869"/>
                  <a:gd name="T78" fmla="+- 0 5057 27"/>
                  <a:gd name="T79" fmla="*/ 5057 h 7554"/>
                  <a:gd name="T80" fmla="+- 0 8245 27"/>
                  <a:gd name="T81" fmla="*/ T80 w 9869"/>
                  <a:gd name="T82" fmla="+- 0 4802 27"/>
                  <a:gd name="T83" fmla="*/ 4802 h 7554"/>
                  <a:gd name="T84" fmla="+- 0 8069 27"/>
                  <a:gd name="T85" fmla="*/ T84 w 9869"/>
                  <a:gd name="T86" fmla="+- 0 4538 27"/>
                  <a:gd name="T87" fmla="*/ 4538 h 7554"/>
                  <a:gd name="T88" fmla="+- 0 7889 27"/>
                  <a:gd name="T89" fmla="*/ T88 w 9869"/>
                  <a:gd name="T90" fmla="+- 0 4268 27"/>
                  <a:gd name="T91" fmla="*/ 4268 h 7554"/>
                  <a:gd name="T92" fmla="+- 0 7705 27"/>
                  <a:gd name="T93" fmla="*/ T92 w 9869"/>
                  <a:gd name="T94" fmla="+- 0 3992 27"/>
                  <a:gd name="T95" fmla="*/ 3992 h 7554"/>
                  <a:gd name="T96" fmla="+- 0 7520 27"/>
                  <a:gd name="T97" fmla="*/ T96 w 9869"/>
                  <a:gd name="T98" fmla="+- 0 3714 27"/>
                  <a:gd name="T99" fmla="*/ 3714 h 7554"/>
                  <a:gd name="T100" fmla="+- 0 7333 27"/>
                  <a:gd name="T101" fmla="*/ T100 w 9869"/>
                  <a:gd name="T102" fmla="+- 0 3434 27"/>
                  <a:gd name="T103" fmla="*/ 3434 h 7554"/>
                  <a:gd name="T104" fmla="+- 0 7148 27"/>
                  <a:gd name="T105" fmla="*/ T104 w 9869"/>
                  <a:gd name="T106" fmla="+- 0 3156 27"/>
                  <a:gd name="T107" fmla="*/ 3156 h 7554"/>
                  <a:gd name="T108" fmla="+- 0 6965 27"/>
                  <a:gd name="T109" fmla="*/ T108 w 9869"/>
                  <a:gd name="T110" fmla="+- 0 2880 27"/>
                  <a:gd name="T111" fmla="*/ 2880 h 7554"/>
                  <a:gd name="T112" fmla="+- 0 6784 27"/>
                  <a:gd name="T113" fmla="*/ T112 w 9869"/>
                  <a:gd name="T114" fmla="+- 0 2610 27"/>
                  <a:gd name="T115" fmla="*/ 2610 h 7554"/>
                  <a:gd name="T116" fmla="+- 0 6609 27"/>
                  <a:gd name="T117" fmla="*/ T116 w 9869"/>
                  <a:gd name="T118" fmla="+- 0 2346 27"/>
                  <a:gd name="T119" fmla="*/ 2346 h 7554"/>
                  <a:gd name="T120" fmla="+- 0 6439 27"/>
                  <a:gd name="T121" fmla="*/ T120 w 9869"/>
                  <a:gd name="T122" fmla="+- 0 2092 27"/>
                  <a:gd name="T123" fmla="*/ 2092 h 7554"/>
                  <a:gd name="T124" fmla="+- 0 6277 27"/>
                  <a:gd name="T125" fmla="*/ T124 w 9869"/>
                  <a:gd name="T126" fmla="+- 0 1848 27"/>
                  <a:gd name="T127" fmla="*/ 1848 h 7554"/>
                  <a:gd name="T128" fmla="+- 0 6124 27"/>
                  <a:gd name="T129" fmla="*/ T128 w 9869"/>
                  <a:gd name="T130" fmla="+- 0 1617 27"/>
                  <a:gd name="T131" fmla="*/ 1617 h 7554"/>
                  <a:gd name="T132" fmla="+- 0 5980 27"/>
                  <a:gd name="T133" fmla="*/ T132 w 9869"/>
                  <a:gd name="T134" fmla="+- 0 1401 27"/>
                  <a:gd name="T135" fmla="*/ 1401 h 7554"/>
                  <a:gd name="T136" fmla="+- 0 5847 27"/>
                  <a:gd name="T137" fmla="*/ T136 w 9869"/>
                  <a:gd name="T138" fmla="+- 0 1202 27"/>
                  <a:gd name="T139" fmla="*/ 1202 h 7554"/>
                  <a:gd name="T140" fmla="+- 0 5727 27"/>
                  <a:gd name="T141" fmla="*/ T140 w 9869"/>
                  <a:gd name="T142" fmla="+- 0 1021 27"/>
                  <a:gd name="T143" fmla="*/ 1021 h 7554"/>
                  <a:gd name="T144" fmla="+- 0 5620 27"/>
                  <a:gd name="T145" fmla="*/ T144 w 9869"/>
                  <a:gd name="T146" fmla="+- 0 861 27"/>
                  <a:gd name="T147" fmla="*/ 861 h 7554"/>
                  <a:gd name="T148" fmla="+- 0 5454 27"/>
                  <a:gd name="T149" fmla="*/ T148 w 9869"/>
                  <a:gd name="T150" fmla="+- 0 612 27"/>
                  <a:gd name="T151" fmla="*/ 612 h 7554"/>
                  <a:gd name="T152" fmla="+- 0 5280 27"/>
                  <a:gd name="T153" fmla="*/ T152 w 9869"/>
                  <a:gd name="T154" fmla="+- 0 343 27"/>
                  <a:gd name="T155" fmla="*/ 343 h 7554"/>
                  <a:gd name="T156" fmla="+- 0 5139 27"/>
                  <a:gd name="T157" fmla="*/ T156 w 9869"/>
                  <a:gd name="T158" fmla="+- 0 130 27"/>
                  <a:gd name="T159" fmla="*/ 130 h 7554"/>
                  <a:gd name="T160" fmla="+- 0 4970 27"/>
                  <a:gd name="T161" fmla="*/ T160 w 9869"/>
                  <a:gd name="T162" fmla="+- 0 33 27"/>
                  <a:gd name="T163" fmla="*/ 33 h 7554"/>
                  <a:gd name="T164" fmla="+- 0 4776 27"/>
                  <a:gd name="T165" fmla="*/ T164 w 9869"/>
                  <a:gd name="T166" fmla="+- 0 259 27"/>
                  <a:gd name="T167" fmla="*/ 259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5"/>
                    </a:lnTo>
                    <a:lnTo>
                      <a:pt x="319" y="6859"/>
                    </a:lnTo>
                    <a:lnTo>
                      <a:pt x="254" y="6954"/>
                    </a:lnTo>
                    <a:lnTo>
                      <a:pt x="195" y="7039"/>
                    </a:lnTo>
                    <a:lnTo>
                      <a:pt x="144" y="7116"/>
                    </a:lnTo>
                    <a:lnTo>
                      <a:pt x="101" y="7185"/>
                    </a:lnTo>
                    <a:lnTo>
                      <a:pt x="65" y="7246"/>
                    </a:lnTo>
                    <a:lnTo>
                      <a:pt x="37" y="7300"/>
                    </a:lnTo>
                    <a:lnTo>
                      <a:pt x="4" y="7389"/>
                    </a:lnTo>
                    <a:lnTo>
                      <a:pt x="0" y="7424"/>
                    </a:lnTo>
                    <a:lnTo>
                      <a:pt x="4" y="7454"/>
                    </a:lnTo>
                    <a:lnTo>
                      <a:pt x="68" y="7515"/>
                    </a:lnTo>
                    <a:lnTo>
                      <a:pt x="154" y="7537"/>
                    </a:lnTo>
                    <a:lnTo>
                      <a:pt x="277" y="7548"/>
                    </a:lnTo>
                    <a:lnTo>
                      <a:pt x="353" y="7551"/>
                    </a:lnTo>
                    <a:lnTo>
                      <a:pt x="438" y="7553"/>
                    </a:lnTo>
                    <a:lnTo>
                      <a:pt x="533" y="7553"/>
                    </a:lnTo>
                    <a:lnTo>
                      <a:pt x="637" y="7553"/>
                    </a:lnTo>
                    <a:lnTo>
                      <a:pt x="9303" y="7553"/>
                    </a:lnTo>
                    <a:lnTo>
                      <a:pt x="9395" y="7546"/>
                    </a:lnTo>
                    <a:lnTo>
                      <a:pt x="9478" y="7538"/>
                    </a:lnTo>
                    <a:lnTo>
                      <a:pt x="9553" y="7530"/>
                    </a:lnTo>
                    <a:lnTo>
                      <a:pt x="9621" y="7522"/>
                    </a:lnTo>
                    <a:lnTo>
                      <a:pt x="9731" y="7500"/>
                    </a:lnTo>
                    <a:lnTo>
                      <a:pt x="9808" y="7469"/>
                    </a:lnTo>
                    <a:lnTo>
                      <a:pt x="9854" y="7426"/>
                    </a:lnTo>
                    <a:lnTo>
                      <a:pt x="9869" y="7365"/>
                    </a:lnTo>
                    <a:lnTo>
                      <a:pt x="9864" y="7327"/>
                    </a:lnTo>
                    <a:lnTo>
                      <a:pt x="9832" y="7233"/>
                    </a:lnTo>
                    <a:lnTo>
                      <a:pt x="9805" y="7177"/>
                    </a:lnTo>
                    <a:lnTo>
                      <a:pt x="9770" y="7113"/>
                    </a:lnTo>
                    <a:lnTo>
                      <a:pt x="9728" y="7041"/>
                    </a:lnTo>
                    <a:lnTo>
                      <a:pt x="9678" y="6962"/>
                    </a:lnTo>
                    <a:lnTo>
                      <a:pt x="9621" y="6873"/>
                    </a:lnTo>
                    <a:lnTo>
                      <a:pt x="9556" y="6776"/>
                    </a:lnTo>
                    <a:lnTo>
                      <a:pt x="9484" y="6668"/>
                    </a:lnTo>
                    <a:lnTo>
                      <a:pt x="9405" y="6551"/>
                    </a:lnTo>
                    <a:lnTo>
                      <a:pt x="9383" y="6519"/>
                    </a:lnTo>
                    <a:lnTo>
                      <a:pt x="9360" y="6483"/>
                    </a:lnTo>
                    <a:lnTo>
                      <a:pt x="9307" y="6405"/>
                    </a:lnTo>
                    <a:lnTo>
                      <a:pt x="9247" y="6315"/>
                    </a:lnTo>
                    <a:lnTo>
                      <a:pt x="9180" y="6215"/>
                    </a:lnTo>
                    <a:lnTo>
                      <a:pt x="9144" y="6161"/>
                    </a:lnTo>
                    <a:lnTo>
                      <a:pt x="9106" y="6105"/>
                    </a:lnTo>
                    <a:lnTo>
                      <a:pt x="9067" y="6047"/>
                    </a:lnTo>
                    <a:lnTo>
                      <a:pt x="9027" y="5986"/>
                    </a:lnTo>
                    <a:lnTo>
                      <a:pt x="8985" y="5923"/>
                    </a:lnTo>
                    <a:lnTo>
                      <a:pt x="8941" y="5859"/>
                    </a:lnTo>
                    <a:lnTo>
                      <a:pt x="8897" y="5792"/>
                    </a:lnTo>
                    <a:lnTo>
                      <a:pt x="8851" y="5723"/>
                    </a:lnTo>
                    <a:lnTo>
                      <a:pt x="8804" y="5653"/>
                    </a:lnTo>
                    <a:lnTo>
                      <a:pt x="8755" y="5580"/>
                    </a:lnTo>
                    <a:lnTo>
                      <a:pt x="8706" y="5506"/>
                    </a:lnTo>
                    <a:lnTo>
                      <a:pt x="8655" y="5431"/>
                    </a:lnTo>
                    <a:lnTo>
                      <a:pt x="8604" y="5353"/>
                    </a:lnTo>
                    <a:lnTo>
                      <a:pt x="8551" y="5275"/>
                    </a:lnTo>
                    <a:lnTo>
                      <a:pt x="8498" y="5195"/>
                    </a:lnTo>
                    <a:lnTo>
                      <a:pt x="8444" y="5113"/>
                    </a:lnTo>
                    <a:lnTo>
                      <a:pt x="8388" y="5030"/>
                    </a:lnTo>
                    <a:lnTo>
                      <a:pt x="8332" y="4946"/>
                    </a:lnTo>
                    <a:lnTo>
                      <a:pt x="8276" y="4861"/>
                    </a:lnTo>
                    <a:lnTo>
                      <a:pt x="8218" y="4775"/>
                    </a:lnTo>
                    <a:lnTo>
                      <a:pt x="8160" y="4688"/>
                    </a:lnTo>
                    <a:lnTo>
                      <a:pt x="8101" y="4600"/>
                    </a:lnTo>
                    <a:lnTo>
                      <a:pt x="8042" y="4511"/>
                    </a:lnTo>
                    <a:lnTo>
                      <a:pt x="7983" y="4422"/>
                    </a:lnTo>
                    <a:lnTo>
                      <a:pt x="7922" y="4331"/>
                    </a:lnTo>
                    <a:lnTo>
                      <a:pt x="7862" y="4241"/>
                    </a:lnTo>
                    <a:lnTo>
                      <a:pt x="7801" y="4149"/>
                    </a:lnTo>
                    <a:lnTo>
                      <a:pt x="7740" y="4057"/>
                    </a:lnTo>
                    <a:lnTo>
                      <a:pt x="7678" y="3965"/>
                    </a:lnTo>
                    <a:lnTo>
                      <a:pt x="7616" y="3872"/>
                    </a:lnTo>
                    <a:lnTo>
                      <a:pt x="7555" y="3780"/>
                    </a:lnTo>
                    <a:lnTo>
                      <a:pt x="7493" y="3687"/>
                    </a:lnTo>
                    <a:lnTo>
                      <a:pt x="7430" y="3593"/>
                    </a:lnTo>
                    <a:lnTo>
                      <a:pt x="7368" y="3500"/>
                    </a:lnTo>
                    <a:lnTo>
                      <a:pt x="7306" y="3407"/>
                    </a:lnTo>
                    <a:lnTo>
                      <a:pt x="7244" y="3314"/>
                    </a:lnTo>
                    <a:lnTo>
                      <a:pt x="7183" y="3221"/>
                    </a:lnTo>
                    <a:lnTo>
                      <a:pt x="7121" y="3129"/>
                    </a:lnTo>
                    <a:lnTo>
                      <a:pt x="7060" y="3036"/>
                    </a:lnTo>
                    <a:lnTo>
                      <a:pt x="6998" y="2945"/>
                    </a:lnTo>
                    <a:lnTo>
                      <a:pt x="6938" y="2853"/>
                    </a:lnTo>
                    <a:lnTo>
                      <a:pt x="6877" y="2763"/>
                    </a:lnTo>
                    <a:lnTo>
                      <a:pt x="6817" y="2672"/>
                    </a:lnTo>
                    <a:lnTo>
                      <a:pt x="6757" y="2583"/>
                    </a:lnTo>
                    <a:lnTo>
                      <a:pt x="6698" y="2494"/>
                    </a:lnTo>
                    <a:lnTo>
                      <a:pt x="6640" y="2406"/>
                    </a:lnTo>
                    <a:lnTo>
                      <a:pt x="6582" y="2319"/>
                    </a:lnTo>
                    <a:lnTo>
                      <a:pt x="6525" y="2233"/>
                    </a:lnTo>
                    <a:lnTo>
                      <a:pt x="6468" y="2149"/>
                    </a:lnTo>
                    <a:lnTo>
                      <a:pt x="6412" y="2065"/>
                    </a:lnTo>
                    <a:lnTo>
                      <a:pt x="6358" y="1982"/>
                    </a:lnTo>
                    <a:lnTo>
                      <a:pt x="6303" y="1901"/>
                    </a:lnTo>
                    <a:lnTo>
                      <a:pt x="6250" y="1821"/>
                    </a:lnTo>
                    <a:lnTo>
                      <a:pt x="6198" y="1743"/>
                    </a:lnTo>
                    <a:lnTo>
                      <a:pt x="6147" y="1666"/>
                    </a:lnTo>
                    <a:lnTo>
                      <a:pt x="6097" y="1590"/>
                    </a:lnTo>
                    <a:lnTo>
                      <a:pt x="6047" y="1516"/>
                    </a:lnTo>
                    <a:lnTo>
                      <a:pt x="5999" y="1444"/>
                    </a:lnTo>
                    <a:lnTo>
                      <a:pt x="5953" y="1374"/>
                    </a:lnTo>
                    <a:lnTo>
                      <a:pt x="5907" y="1306"/>
                    </a:lnTo>
                    <a:lnTo>
                      <a:pt x="5863" y="1239"/>
                    </a:lnTo>
                    <a:lnTo>
                      <a:pt x="5820" y="1175"/>
                    </a:lnTo>
                    <a:lnTo>
                      <a:pt x="5778" y="1112"/>
                    </a:lnTo>
                    <a:lnTo>
                      <a:pt x="5738" y="1052"/>
                    </a:lnTo>
                    <a:lnTo>
                      <a:pt x="5700" y="994"/>
                    </a:lnTo>
                    <a:lnTo>
                      <a:pt x="5663" y="939"/>
                    </a:lnTo>
                    <a:lnTo>
                      <a:pt x="5627" y="885"/>
                    </a:lnTo>
                    <a:lnTo>
                      <a:pt x="5593" y="834"/>
                    </a:lnTo>
                    <a:lnTo>
                      <a:pt x="5531" y="740"/>
                    </a:lnTo>
                    <a:lnTo>
                      <a:pt x="5475" y="657"/>
                    </a:lnTo>
                    <a:lnTo>
                      <a:pt x="5427" y="585"/>
                    </a:lnTo>
                    <a:lnTo>
                      <a:pt x="5387" y="524"/>
                    </a:lnTo>
                    <a:lnTo>
                      <a:pt x="5342" y="457"/>
                    </a:lnTo>
                    <a:lnTo>
                      <a:pt x="5253" y="316"/>
                    </a:lnTo>
                    <a:lnTo>
                      <a:pt x="5201" y="232"/>
                    </a:lnTo>
                    <a:lnTo>
                      <a:pt x="5154" y="161"/>
                    </a:lnTo>
                    <a:lnTo>
                      <a:pt x="5112" y="103"/>
                    </a:lnTo>
                    <a:lnTo>
                      <a:pt x="5040" y="26"/>
                    </a:lnTo>
                    <a:lnTo>
                      <a:pt x="4975" y="0"/>
                    </a:lnTo>
                    <a:lnTo>
                      <a:pt x="4943" y="6"/>
                    </a:lnTo>
                    <a:lnTo>
                      <a:pt x="4876" y="58"/>
                    </a:lnTo>
                    <a:lnTo>
                      <a:pt x="4796" y="161"/>
                    </a:lnTo>
                    <a:lnTo>
                      <a:pt x="4749" y="232"/>
                    </a:lnTo>
                    <a:lnTo>
                      <a:pt x="4697" y="316"/>
                    </a:lnTo>
                    <a:lnTo>
                      <a:pt x="4637" y="413"/>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7" name="Group 66"/>
            <p:cNvGrpSpPr>
              <a:grpSpLocks/>
            </p:cNvGrpSpPr>
            <p:nvPr/>
          </p:nvGrpSpPr>
          <p:grpSpPr bwMode="auto">
            <a:xfrm>
              <a:off x="6261" y="5401"/>
              <a:ext cx="3270" cy="2032"/>
              <a:chOff x="6261" y="5401"/>
              <a:chExt cx="3270" cy="2032"/>
            </a:xfrm>
          </p:grpSpPr>
          <p:sp>
            <p:nvSpPr>
              <p:cNvPr id="89" name="Freeform 88"/>
              <p:cNvSpPr>
                <a:spLocks/>
              </p:cNvSpPr>
              <p:nvPr/>
            </p:nvSpPr>
            <p:spPr bwMode="auto">
              <a:xfrm>
                <a:off x="6261" y="5401"/>
                <a:ext cx="3270" cy="2032"/>
              </a:xfrm>
              <a:custGeom>
                <a:avLst/>
                <a:gdLst>
                  <a:gd name="T0" fmla="+- 0 6261 6261"/>
                  <a:gd name="T1" fmla="*/ T0 w 3270"/>
                  <a:gd name="T2" fmla="+- 0 5401 5401"/>
                  <a:gd name="T3" fmla="*/ 5401 h 2032"/>
                  <a:gd name="T4" fmla="+- 0 9530 6261"/>
                  <a:gd name="T5" fmla="*/ T4 w 3270"/>
                  <a:gd name="T6" fmla="+- 0 7433 5401"/>
                  <a:gd name="T7" fmla="*/ 7433 h 2032"/>
                </a:gdLst>
                <a:ahLst/>
                <a:cxnLst>
                  <a:cxn ang="0">
                    <a:pos x="T1" y="T3"/>
                  </a:cxn>
                  <a:cxn ang="0">
                    <a:pos x="T5" y="T7"/>
                  </a:cxn>
                </a:cxnLst>
                <a:rect l="0" t="0" r="r" b="b"/>
                <a:pathLst>
                  <a:path w="3270" h="2032">
                    <a:moveTo>
                      <a:pt x="0" y="0"/>
                    </a:moveTo>
                    <a:lnTo>
                      <a:pt x="3269" y="203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8" name="Group 67"/>
            <p:cNvGrpSpPr>
              <a:grpSpLocks/>
            </p:cNvGrpSpPr>
            <p:nvPr/>
          </p:nvGrpSpPr>
          <p:grpSpPr bwMode="auto">
            <a:xfrm>
              <a:off x="390" y="5509"/>
              <a:ext cx="3339" cy="1936"/>
              <a:chOff x="390" y="5509"/>
              <a:chExt cx="3339" cy="1936"/>
            </a:xfrm>
          </p:grpSpPr>
          <p:sp>
            <p:nvSpPr>
              <p:cNvPr id="88" name="Freeform 87"/>
              <p:cNvSpPr>
                <a:spLocks/>
              </p:cNvSpPr>
              <p:nvPr/>
            </p:nvSpPr>
            <p:spPr bwMode="auto">
              <a:xfrm>
                <a:off x="390" y="5509"/>
                <a:ext cx="3339" cy="1936"/>
              </a:xfrm>
              <a:custGeom>
                <a:avLst/>
                <a:gdLst>
                  <a:gd name="T0" fmla="+- 0 390 390"/>
                  <a:gd name="T1" fmla="*/ T0 w 3339"/>
                  <a:gd name="T2" fmla="+- 0 7445 5509"/>
                  <a:gd name="T3" fmla="*/ 7445 h 1936"/>
                  <a:gd name="T4" fmla="+- 0 3729 390"/>
                  <a:gd name="T5" fmla="*/ T4 w 3339"/>
                  <a:gd name="T6" fmla="+- 0 5509 5509"/>
                  <a:gd name="T7" fmla="*/ 5509 h 1936"/>
                </a:gdLst>
                <a:ahLst/>
                <a:cxnLst>
                  <a:cxn ang="0">
                    <a:pos x="T1" y="T3"/>
                  </a:cxn>
                  <a:cxn ang="0">
                    <a:pos x="T5" y="T7"/>
                  </a:cxn>
                </a:cxnLst>
                <a:rect l="0" t="0" r="r" b="b"/>
                <a:pathLst>
                  <a:path w="3339" h="1936">
                    <a:moveTo>
                      <a:pt x="0" y="1936"/>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9" name="Group 68"/>
            <p:cNvGrpSpPr>
              <a:grpSpLocks/>
            </p:cNvGrpSpPr>
            <p:nvPr/>
          </p:nvGrpSpPr>
          <p:grpSpPr bwMode="auto">
            <a:xfrm>
              <a:off x="4974" y="325"/>
              <a:ext cx="2" cy="3335"/>
              <a:chOff x="4974" y="325"/>
              <a:chExt cx="2" cy="3335"/>
            </a:xfrm>
          </p:grpSpPr>
          <p:sp>
            <p:nvSpPr>
              <p:cNvPr id="87" name="Freeform 86"/>
              <p:cNvSpPr>
                <a:spLocks/>
              </p:cNvSpPr>
              <p:nvPr/>
            </p:nvSpPr>
            <p:spPr bwMode="auto">
              <a:xfrm>
                <a:off x="4974" y="325"/>
                <a:ext cx="2" cy="3335"/>
              </a:xfrm>
              <a:custGeom>
                <a:avLst/>
                <a:gdLst>
                  <a:gd name="T0" fmla="+- 0 325 325"/>
                  <a:gd name="T1" fmla="*/ 325 h 3335"/>
                  <a:gd name="T2" fmla="+- 0 3660 325"/>
                  <a:gd name="T3" fmla="*/ 3660 h 3335"/>
                </a:gdLst>
                <a:ahLst/>
                <a:cxnLst>
                  <a:cxn ang="0">
                    <a:pos x="0" y="T1"/>
                  </a:cxn>
                  <a:cxn ang="0">
                    <a:pos x="0" y="T3"/>
                  </a:cxn>
                </a:cxnLst>
                <a:rect l="0" t="0" r="r" b="b"/>
                <a:pathLst>
                  <a:path h="3335">
                    <a:moveTo>
                      <a:pt x="0" y="0"/>
                    </a:moveTo>
                    <a:lnTo>
                      <a:pt x="0" y="3335"/>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0" name="Group 69"/>
            <p:cNvGrpSpPr>
              <a:grpSpLocks/>
            </p:cNvGrpSpPr>
            <p:nvPr/>
          </p:nvGrpSpPr>
          <p:grpSpPr bwMode="auto">
            <a:xfrm>
              <a:off x="5370" y="5237"/>
              <a:ext cx="853" cy="950"/>
              <a:chOff x="5370" y="5237"/>
              <a:chExt cx="853" cy="950"/>
            </a:xfrm>
          </p:grpSpPr>
          <p:sp>
            <p:nvSpPr>
              <p:cNvPr id="86" name="Freeform 85"/>
              <p:cNvSpPr>
                <a:spLocks/>
              </p:cNvSpPr>
              <p:nvPr/>
            </p:nvSpPr>
            <p:spPr bwMode="auto">
              <a:xfrm>
                <a:off x="5370" y="5237"/>
                <a:ext cx="853" cy="950"/>
              </a:xfrm>
              <a:custGeom>
                <a:avLst/>
                <a:gdLst>
                  <a:gd name="T0" fmla="+- 0 5370 5370"/>
                  <a:gd name="T1" fmla="*/ T0 w 853"/>
                  <a:gd name="T2" fmla="+- 0 6186 5237"/>
                  <a:gd name="T3" fmla="*/ 6186 h 950"/>
                  <a:gd name="T4" fmla="+- 0 5445 5370"/>
                  <a:gd name="T5" fmla="*/ T4 w 853"/>
                  <a:gd name="T6" fmla="+- 0 6159 5237"/>
                  <a:gd name="T7" fmla="*/ 6159 h 950"/>
                  <a:gd name="T8" fmla="+- 0 5517 5370"/>
                  <a:gd name="T9" fmla="*/ T8 w 853"/>
                  <a:gd name="T10" fmla="+- 0 6127 5237"/>
                  <a:gd name="T11" fmla="*/ 6127 h 950"/>
                  <a:gd name="T12" fmla="+- 0 5586 5370"/>
                  <a:gd name="T13" fmla="*/ T12 w 853"/>
                  <a:gd name="T14" fmla="+- 0 6091 5237"/>
                  <a:gd name="T15" fmla="*/ 6091 h 950"/>
                  <a:gd name="T16" fmla="+- 0 5654 5370"/>
                  <a:gd name="T17" fmla="*/ T16 w 853"/>
                  <a:gd name="T18" fmla="+- 0 6051 5237"/>
                  <a:gd name="T19" fmla="*/ 6051 h 950"/>
                  <a:gd name="T20" fmla="+- 0 5718 5370"/>
                  <a:gd name="T21" fmla="*/ T20 w 853"/>
                  <a:gd name="T22" fmla="+- 0 6007 5237"/>
                  <a:gd name="T23" fmla="*/ 6007 h 950"/>
                  <a:gd name="T24" fmla="+- 0 5780 5370"/>
                  <a:gd name="T25" fmla="*/ T24 w 853"/>
                  <a:gd name="T26" fmla="+- 0 5959 5237"/>
                  <a:gd name="T27" fmla="*/ 5959 h 950"/>
                  <a:gd name="T28" fmla="+- 0 5838 5370"/>
                  <a:gd name="T29" fmla="*/ T28 w 853"/>
                  <a:gd name="T30" fmla="+- 0 5908 5237"/>
                  <a:gd name="T31" fmla="*/ 5908 h 950"/>
                  <a:gd name="T32" fmla="+- 0 5894 5370"/>
                  <a:gd name="T33" fmla="*/ T32 w 853"/>
                  <a:gd name="T34" fmla="+- 0 5854 5237"/>
                  <a:gd name="T35" fmla="*/ 5854 h 950"/>
                  <a:gd name="T36" fmla="+- 0 5946 5370"/>
                  <a:gd name="T37" fmla="*/ T36 w 853"/>
                  <a:gd name="T38" fmla="+- 0 5796 5237"/>
                  <a:gd name="T39" fmla="*/ 5796 h 950"/>
                  <a:gd name="T40" fmla="+- 0 5994 5370"/>
                  <a:gd name="T41" fmla="*/ T40 w 853"/>
                  <a:gd name="T42" fmla="+- 0 5735 5237"/>
                  <a:gd name="T43" fmla="*/ 5735 h 950"/>
                  <a:gd name="T44" fmla="+- 0 6039 5370"/>
                  <a:gd name="T45" fmla="*/ T44 w 853"/>
                  <a:gd name="T46" fmla="+- 0 5671 5237"/>
                  <a:gd name="T47" fmla="*/ 5671 h 950"/>
                  <a:gd name="T48" fmla="+- 0 6080 5370"/>
                  <a:gd name="T49" fmla="*/ T48 w 853"/>
                  <a:gd name="T50" fmla="+- 0 5605 5237"/>
                  <a:gd name="T51" fmla="*/ 5605 h 950"/>
                  <a:gd name="T52" fmla="+- 0 6117 5370"/>
                  <a:gd name="T53" fmla="*/ T52 w 853"/>
                  <a:gd name="T54" fmla="+- 0 5536 5237"/>
                  <a:gd name="T55" fmla="*/ 5536 h 950"/>
                  <a:gd name="T56" fmla="+- 0 6150 5370"/>
                  <a:gd name="T57" fmla="*/ T56 w 853"/>
                  <a:gd name="T58" fmla="+- 0 5464 5237"/>
                  <a:gd name="T59" fmla="*/ 5464 h 950"/>
                  <a:gd name="T60" fmla="+- 0 6179 5370"/>
                  <a:gd name="T61" fmla="*/ T60 w 853"/>
                  <a:gd name="T62" fmla="+- 0 5390 5237"/>
                  <a:gd name="T63" fmla="*/ 5390 h 950"/>
                  <a:gd name="T64" fmla="+- 0 6203 5370"/>
                  <a:gd name="T65" fmla="*/ T64 w 853"/>
                  <a:gd name="T66" fmla="+- 0 5315 5237"/>
                  <a:gd name="T67" fmla="*/ 5315 h 950"/>
                  <a:gd name="T68" fmla="+- 0 6222 5370"/>
                  <a:gd name="T69" fmla="*/ T68 w 853"/>
                  <a:gd name="T70" fmla="+- 0 5237 5237"/>
                  <a:gd name="T71" fmla="*/ 5237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5" y="922"/>
                    </a:lnTo>
                    <a:lnTo>
                      <a:pt x="147" y="890"/>
                    </a:lnTo>
                    <a:lnTo>
                      <a:pt x="216" y="854"/>
                    </a:lnTo>
                    <a:lnTo>
                      <a:pt x="284" y="814"/>
                    </a:lnTo>
                    <a:lnTo>
                      <a:pt x="348" y="770"/>
                    </a:lnTo>
                    <a:lnTo>
                      <a:pt x="410" y="722"/>
                    </a:lnTo>
                    <a:lnTo>
                      <a:pt x="468" y="671"/>
                    </a:lnTo>
                    <a:lnTo>
                      <a:pt x="524" y="617"/>
                    </a:lnTo>
                    <a:lnTo>
                      <a:pt x="576" y="559"/>
                    </a:lnTo>
                    <a:lnTo>
                      <a:pt x="624" y="498"/>
                    </a:lnTo>
                    <a:lnTo>
                      <a:pt x="669" y="434"/>
                    </a:lnTo>
                    <a:lnTo>
                      <a:pt x="710" y="368"/>
                    </a:lnTo>
                    <a:lnTo>
                      <a:pt x="747" y="299"/>
                    </a:lnTo>
                    <a:lnTo>
                      <a:pt x="780" y="227"/>
                    </a:lnTo>
                    <a:lnTo>
                      <a:pt x="809" y="153"/>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1" name="Group 70"/>
            <p:cNvGrpSpPr>
              <a:grpSpLocks/>
            </p:cNvGrpSpPr>
            <p:nvPr/>
          </p:nvGrpSpPr>
          <p:grpSpPr bwMode="auto">
            <a:xfrm>
              <a:off x="5236" y="3698"/>
              <a:ext cx="950" cy="853"/>
              <a:chOff x="5236" y="3698"/>
              <a:chExt cx="950" cy="853"/>
            </a:xfrm>
          </p:grpSpPr>
          <p:sp>
            <p:nvSpPr>
              <p:cNvPr id="85" name="Freeform 84"/>
              <p:cNvSpPr>
                <a:spLocks/>
              </p:cNvSpPr>
              <p:nvPr/>
            </p:nvSpPr>
            <p:spPr bwMode="auto">
              <a:xfrm>
                <a:off x="5236" y="3698"/>
                <a:ext cx="950" cy="853"/>
              </a:xfrm>
              <a:custGeom>
                <a:avLst/>
                <a:gdLst>
                  <a:gd name="T0" fmla="+- 0 6185 5236"/>
                  <a:gd name="T1" fmla="*/ T0 w 950"/>
                  <a:gd name="T2" fmla="+- 0 4550 3698"/>
                  <a:gd name="T3" fmla="*/ 4550 h 853"/>
                  <a:gd name="T4" fmla="+- 0 6158 5236"/>
                  <a:gd name="T5" fmla="*/ T4 w 950"/>
                  <a:gd name="T6" fmla="+- 0 4476 3698"/>
                  <a:gd name="T7" fmla="*/ 4476 h 853"/>
                  <a:gd name="T8" fmla="+- 0 6126 5236"/>
                  <a:gd name="T9" fmla="*/ T8 w 950"/>
                  <a:gd name="T10" fmla="+- 0 4404 3698"/>
                  <a:gd name="T11" fmla="*/ 4404 h 853"/>
                  <a:gd name="T12" fmla="+- 0 6090 5236"/>
                  <a:gd name="T13" fmla="*/ T12 w 950"/>
                  <a:gd name="T14" fmla="+- 0 4334 3698"/>
                  <a:gd name="T15" fmla="*/ 4334 h 853"/>
                  <a:gd name="T16" fmla="+- 0 6050 5236"/>
                  <a:gd name="T17" fmla="*/ T16 w 950"/>
                  <a:gd name="T18" fmla="+- 0 4267 3698"/>
                  <a:gd name="T19" fmla="*/ 4267 h 853"/>
                  <a:gd name="T20" fmla="+- 0 6006 5236"/>
                  <a:gd name="T21" fmla="*/ T20 w 950"/>
                  <a:gd name="T22" fmla="+- 0 4202 3698"/>
                  <a:gd name="T23" fmla="*/ 4202 h 853"/>
                  <a:gd name="T24" fmla="+- 0 5959 5236"/>
                  <a:gd name="T25" fmla="*/ T24 w 950"/>
                  <a:gd name="T26" fmla="+- 0 4141 3698"/>
                  <a:gd name="T27" fmla="*/ 4141 h 853"/>
                  <a:gd name="T28" fmla="+- 0 5908 5236"/>
                  <a:gd name="T29" fmla="*/ T28 w 950"/>
                  <a:gd name="T30" fmla="+- 0 4082 3698"/>
                  <a:gd name="T31" fmla="*/ 4082 h 853"/>
                  <a:gd name="T32" fmla="+- 0 5853 5236"/>
                  <a:gd name="T33" fmla="*/ T32 w 950"/>
                  <a:gd name="T34" fmla="+- 0 4027 3698"/>
                  <a:gd name="T35" fmla="*/ 4027 h 853"/>
                  <a:gd name="T36" fmla="+- 0 5795 5236"/>
                  <a:gd name="T37" fmla="*/ T36 w 950"/>
                  <a:gd name="T38" fmla="+- 0 3975 3698"/>
                  <a:gd name="T39" fmla="*/ 3975 h 853"/>
                  <a:gd name="T40" fmla="+- 0 5734 5236"/>
                  <a:gd name="T41" fmla="*/ T40 w 950"/>
                  <a:gd name="T42" fmla="+- 0 3926 3698"/>
                  <a:gd name="T43" fmla="*/ 3926 h 853"/>
                  <a:gd name="T44" fmla="+- 0 5671 5236"/>
                  <a:gd name="T45" fmla="*/ T44 w 950"/>
                  <a:gd name="T46" fmla="+- 0 3881 3698"/>
                  <a:gd name="T47" fmla="*/ 3881 h 853"/>
                  <a:gd name="T48" fmla="+- 0 5604 5236"/>
                  <a:gd name="T49" fmla="*/ T48 w 950"/>
                  <a:gd name="T50" fmla="+- 0 3840 3698"/>
                  <a:gd name="T51" fmla="*/ 3840 h 853"/>
                  <a:gd name="T52" fmla="+- 0 5535 5236"/>
                  <a:gd name="T53" fmla="*/ T52 w 950"/>
                  <a:gd name="T54" fmla="+- 0 3803 3698"/>
                  <a:gd name="T55" fmla="*/ 3803 h 853"/>
                  <a:gd name="T56" fmla="+- 0 5464 5236"/>
                  <a:gd name="T57" fmla="*/ T56 w 950"/>
                  <a:gd name="T58" fmla="+- 0 3770 3698"/>
                  <a:gd name="T59" fmla="*/ 3770 h 853"/>
                  <a:gd name="T60" fmla="+- 0 5390 5236"/>
                  <a:gd name="T61" fmla="*/ T60 w 950"/>
                  <a:gd name="T62" fmla="+- 0 3742 3698"/>
                  <a:gd name="T63" fmla="*/ 3742 h 853"/>
                  <a:gd name="T64" fmla="+- 0 5314 5236"/>
                  <a:gd name="T65" fmla="*/ T64 w 950"/>
                  <a:gd name="T66" fmla="+- 0 3718 3698"/>
                  <a:gd name="T67" fmla="*/ 3718 h 853"/>
                  <a:gd name="T68" fmla="+- 0 5236 5236"/>
                  <a:gd name="T69" fmla="*/ T68 w 950"/>
                  <a:gd name="T70" fmla="+- 0 3698 3698"/>
                  <a:gd name="T71" fmla="*/ 3698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8"/>
                    </a:lnTo>
                    <a:lnTo>
                      <a:pt x="890" y="706"/>
                    </a:lnTo>
                    <a:lnTo>
                      <a:pt x="854" y="636"/>
                    </a:lnTo>
                    <a:lnTo>
                      <a:pt x="814" y="569"/>
                    </a:lnTo>
                    <a:lnTo>
                      <a:pt x="770" y="504"/>
                    </a:lnTo>
                    <a:lnTo>
                      <a:pt x="723" y="443"/>
                    </a:lnTo>
                    <a:lnTo>
                      <a:pt x="672" y="384"/>
                    </a:lnTo>
                    <a:lnTo>
                      <a:pt x="617" y="329"/>
                    </a:lnTo>
                    <a:lnTo>
                      <a:pt x="559" y="277"/>
                    </a:lnTo>
                    <a:lnTo>
                      <a:pt x="498" y="228"/>
                    </a:lnTo>
                    <a:lnTo>
                      <a:pt x="435" y="183"/>
                    </a:lnTo>
                    <a:lnTo>
                      <a:pt x="368" y="142"/>
                    </a:lnTo>
                    <a:lnTo>
                      <a:pt x="299" y="105"/>
                    </a:lnTo>
                    <a:lnTo>
                      <a:pt x="228" y="72"/>
                    </a:lnTo>
                    <a:lnTo>
                      <a:pt x="154" y="44"/>
                    </a:lnTo>
                    <a:lnTo>
                      <a:pt x="78" y="20"/>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2" name="Group 71"/>
            <p:cNvGrpSpPr>
              <a:grpSpLocks/>
            </p:cNvGrpSpPr>
            <p:nvPr/>
          </p:nvGrpSpPr>
          <p:grpSpPr bwMode="auto">
            <a:xfrm>
              <a:off x="3698" y="3735"/>
              <a:ext cx="853" cy="950"/>
              <a:chOff x="3698" y="3735"/>
              <a:chExt cx="853" cy="950"/>
            </a:xfrm>
          </p:grpSpPr>
          <p:sp>
            <p:nvSpPr>
              <p:cNvPr id="84" name="Freeform 83"/>
              <p:cNvSpPr>
                <a:spLocks/>
              </p:cNvSpPr>
              <p:nvPr/>
            </p:nvSpPr>
            <p:spPr bwMode="auto">
              <a:xfrm>
                <a:off x="3698" y="3735"/>
                <a:ext cx="853" cy="950"/>
              </a:xfrm>
              <a:custGeom>
                <a:avLst/>
                <a:gdLst>
                  <a:gd name="T0" fmla="+- 0 4550 3698"/>
                  <a:gd name="T1" fmla="*/ T0 w 853"/>
                  <a:gd name="T2" fmla="+- 0 3735 3735"/>
                  <a:gd name="T3" fmla="*/ 3735 h 950"/>
                  <a:gd name="T4" fmla="+- 0 4475 3698"/>
                  <a:gd name="T5" fmla="*/ T4 w 853"/>
                  <a:gd name="T6" fmla="+- 0 3763 3735"/>
                  <a:gd name="T7" fmla="*/ 3763 h 950"/>
                  <a:gd name="T8" fmla="+- 0 4403 3698"/>
                  <a:gd name="T9" fmla="*/ T8 w 853"/>
                  <a:gd name="T10" fmla="+- 0 3794 3735"/>
                  <a:gd name="T11" fmla="*/ 3794 h 950"/>
                  <a:gd name="T12" fmla="+- 0 4333 3698"/>
                  <a:gd name="T13" fmla="*/ T12 w 853"/>
                  <a:gd name="T14" fmla="+- 0 3830 3735"/>
                  <a:gd name="T15" fmla="*/ 3830 h 950"/>
                  <a:gd name="T16" fmla="+- 0 4266 3698"/>
                  <a:gd name="T17" fmla="*/ T16 w 853"/>
                  <a:gd name="T18" fmla="+- 0 3870 3735"/>
                  <a:gd name="T19" fmla="*/ 3870 h 950"/>
                  <a:gd name="T20" fmla="+- 0 4202 3698"/>
                  <a:gd name="T21" fmla="*/ T20 w 853"/>
                  <a:gd name="T22" fmla="+- 0 3914 3735"/>
                  <a:gd name="T23" fmla="*/ 3914 h 950"/>
                  <a:gd name="T24" fmla="+- 0 4140 3698"/>
                  <a:gd name="T25" fmla="*/ T24 w 853"/>
                  <a:gd name="T26" fmla="+- 0 3962 3735"/>
                  <a:gd name="T27" fmla="*/ 3962 h 950"/>
                  <a:gd name="T28" fmla="+- 0 4082 3698"/>
                  <a:gd name="T29" fmla="*/ T28 w 853"/>
                  <a:gd name="T30" fmla="+- 0 4013 3735"/>
                  <a:gd name="T31" fmla="*/ 4013 h 950"/>
                  <a:gd name="T32" fmla="+- 0 4026 3698"/>
                  <a:gd name="T33" fmla="*/ T32 w 853"/>
                  <a:gd name="T34" fmla="+- 0 4067 3735"/>
                  <a:gd name="T35" fmla="*/ 4067 h 950"/>
                  <a:gd name="T36" fmla="+- 0 3974 3698"/>
                  <a:gd name="T37" fmla="*/ T36 w 853"/>
                  <a:gd name="T38" fmla="+- 0 4125 3735"/>
                  <a:gd name="T39" fmla="*/ 4125 h 950"/>
                  <a:gd name="T40" fmla="+- 0 3926 3698"/>
                  <a:gd name="T41" fmla="*/ T40 w 853"/>
                  <a:gd name="T42" fmla="+- 0 4186 3735"/>
                  <a:gd name="T43" fmla="*/ 4186 h 950"/>
                  <a:gd name="T44" fmla="+- 0 3881 3698"/>
                  <a:gd name="T45" fmla="*/ T44 w 853"/>
                  <a:gd name="T46" fmla="+- 0 4250 3735"/>
                  <a:gd name="T47" fmla="*/ 4250 h 950"/>
                  <a:gd name="T48" fmla="+- 0 3840 3698"/>
                  <a:gd name="T49" fmla="*/ T48 w 853"/>
                  <a:gd name="T50" fmla="+- 0 4316 3735"/>
                  <a:gd name="T51" fmla="*/ 4316 h 950"/>
                  <a:gd name="T52" fmla="+- 0 3803 3698"/>
                  <a:gd name="T53" fmla="*/ T52 w 853"/>
                  <a:gd name="T54" fmla="+- 0 4385 3735"/>
                  <a:gd name="T55" fmla="*/ 4385 h 950"/>
                  <a:gd name="T56" fmla="+- 0 3770 3698"/>
                  <a:gd name="T57" fmla="*/ T56 w 853"/>
                  <a:gd name="T58" fmla="+- 0 4457 3735"/>
                  <a:gd name="T59" fmla="*/ 4457 h 950"/>
                  <a:gd name="T60" fmla="+- 0 3741 3698"/>
                  <a:gd name="T61" fmla="*/ T60 w 853"/>
                  <a:gd name="T62" fmla="+- 0 4531 3735"/>
                  <a:gd name="T63" fmla="*/ 4531 h 950"/>
                  <a:gd name="T64" fmla="+- 0 3717 3698"/>
                  <a:gd name="T65" fmla="*/ T64 w 853"/>
                  <a:gd name="T66" fmla="+- 0 4607 3735"/>
                  <a:gd name="T67" fmla="*/ 4607 h 950"/>
                  <a:gd name="T68" fmla="+- 0 3698 3698"/>
                  <a:gd name="T69" fmla="*/ T68 w 853"/>
                  <a:gd name="T70" fmla="+- 0 4684 3735"/>
                  <a:gd name="T71" fmla="*/ 4684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2" y="0"/>
                    </a:moveTo>
                    <a:lnTo>
                      <a:pt x="777" y="28"/>
                    </a:lnTo>
                    <a:lnTo>
                      <a:pt x="705" y="59"/>
                    </a:lnTo>
                    <a:lnTo>
                      <a:pt x="635" y="95"/>
                    </a:lnTo>
                    <a:lnTo>
                      <a:pt x="568" y="135"/>
                    </a:lnTo>
                    <a:lnTo>
                      <a:pt x="504" y="179"/>
                    </a:lnTo>
                    <a:lnTo>
                      <a:pt x="442" y="227"/>
                    </a:lnTo>
                    <a:lnTo>
                      <a:pt x="384" y="278"/>
                    </a:lnTo>
                    <a:lnTo>
                      <a:pt x="328" y="332"/>
                    </a:lnTo>
                    <a:lnTo>
                      <a:pt x="276" y="390"/>
                    </a:lnTo>
                    <a:lnTo>
                      <a:pt x="228" y="451"/>
                    </a:lnTo>
                    <a:lnTo>
                      <a:pt x="183" y="515"/>
                    </a:lnTo>
                    <a:lnTo>
                      <a:pt x="142" y="581"/>
                    </a:lnTo>
                    <a:lnTo>
                      <a:pt x="105" y="650"/>
                    </a:lnTo>
                    <a:lnTo>
                      <a:pt x="72" y="722"/>
                    </a:lnTo>
                    <a:lnTo>
                      <a:pt x="43" y="796"/>
                    </a:lnTo>
                    <a:lnTo>
                      <a:pt x="19" y="872"/>
                    </a:lnTo>
                    <a:lnTo>
                      <a:pt x="0" y="949"/>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3" name="Group 72"/>
            <p:cNvGrpSpPr>
              <a:grpSpLocks/>
            </p:cNvGrpSpPr>
            <p:nvPr/>
          </p:nvGrpSpPr>
          <p:grpSpPr bwMode="auto">
            <a:xfrm>
              <a:off x="3734" y="5371"/>
              <a:ext cx="950" cy="853"/>
              <a:chOff x="3734" y="5371"/>
              <a:chExt cx="950" cy="853"/>
            </a:xfrm>
          </p:grpSpPr>
          <p:sp>
            <p:nvSpPr>
              <p:cNvPr id="83" name="Freeform 82"/>
              <p:cNvSpPr>
                <a:spLocks/>
              </p:cNvSpPr>
              <p:nvPr/>
            </p:nvSpPr>
            <p:spPr bwMode="auto">
              <a:xfrm>
                <a:off x="3734" y="5371"/>
                <a:ext cx="950" cy="853"/>
              </a:xfrm>
              <a:custGeom>
                <a:avLst/>
                <a:gdLst>
                  <a:gd name="T0" fmla="+- 0 3734 3734"/>
                  <a:gd name="T1" fmla="*/ T0 w 950"/>
                  <a:gd name="T2" fmla="+- 0 5371 5371"/>
                  <a:gd name="T3" fmla="*/ 5371 h 853"/>
                  <a:gd name="T4" fmla="+- 0 3762 3734"/>
                  <a:gd name="T5" fmla="*/ T4 w 950"/>
                  <a:gd name="T6" fmla="+- 0 5445 5371"/>
                  <a:gd name="T7" fmla="*/ 5445 h 853"/>
                  <a:gd name="T8" fmla="+- 0 3794 3734"/>
                  <a:gd name="T9" fmla="*/ T8 w 950"/>
                  <a:gd name="T10" fmla="+- 0 5517 5371"/>
                  <a:gd name="T11" fmla="*/ 5517 h 853"/>
                  <a:gd name="T12" fmla="+- 0 3830 3734"/>
                  <a:gd name="T13" fmla="*/ T12 w 950"/>
                  <a:gd name="T14" fmla="+- 0 5587 5371"/>
                  <a:gd name="T15" fmla="*/ 5587 h 853"/>
                  <a:gd name="T16" fmla="+- 0 3870 3734"/>
                  <a:gd name="T17" fmla="*/ T16 w 950"/>
                  <a:gd name="T18" fmla="+- 0 5654 5371"/>
                  <a:gd name="T19" fmla="*/ 5654 h 853"/>
                  <a:gd name="T20" fmla="+- 0 3914 3734"/>
                  <a:gd name="T21" fmla="*/ T20 w 950"/>
                  <a:gd name="T22" fmla="+- 0 5719 5371"/>
                  <a:gd name="T23" fmla="*/ 5719 h 853"/>
                  <a:gd name="T24" fmla="+- 0 3961 3734"/>
                  <a:gd name="T25" fmla="*/ T24 w 950"/>
                  <a:gd name="T26" fmla="+- 0 5780 5371"/>
                  <a:gd name="T27" fmla="*/ 5780 h 853"/>
                  <a:gd name="T28" fmla="+- 0 4012 3734"/>
                  <a:gd name="T29" fmla="*/ T28 w 950"/>
                  <a:gd name="T30" fmla="+- 0 5839 5371"/>
                  <a:gd name="T31" fmla="*/ 5839 h 853"/>
                  <a:gd name="T32" fmla="+- 0 4067 3734"/>
                  <a:gd name="T33" fmla="*/ T32 w 950"/>
                  <a:gd name="T34" fmla="+- 0 5894 5371"/>
                  <a:gd name="T35" fmla="*/ 5894 h 853"/>
                  <a:gd name="T36" fmla="+- 0 4125 3734"/>
                  <a:gd name="T37" fmla="*/ T36 w 950"/>
                  <a:gd name="T38" fmla="+- 0 5946 5371"/>
                  <a:gd name="T39" fmla="*/ 5946 h 853"/>
                  <a:gd name="T40" fmla="+- 0 4185 3734"/>
                  <a:gd name="T41" fmla="*/ T40 w 950"/>
                  <a:gd name="T42" fmla="+- 0 5995 5371"/>
                  <a:gd name="T43" fmla="*/ 5995 h 853"/>
                  <a:gd name="T44" fmla="+- 0 4249 3734"/>
                  <a:gd name="T45" fmla="*/ T44 w 950"/>
                  <a:gd name="T46" fmla="+- 0 6040 5371"/>
                  <a:gd name="T47" fmla="*/ 6040 h 853"/>
                  <a:gd name="T48" fmla="+- 0 4316 3734"/>
                  <a:gd name="T49" fmla="*/ T48 w 950"/>
                  <a:gd name="T50" fmla="+- 0 6081 5371"/>
                  <a:gd name="T51" fmla="*/ 6081 h 853"/>
                  <a:gd name="T52" fmla="+- 0 4385 3734"/>
                  <a:gd name="T53" fmla="*/ T52 w 950"/>
                  <a:gd name="T54" fmla="+- 0 6118 5371"/>
                  <a:gd name="T55" fmla="*/ 6118 h 853"/>
                  <a:gd name="T56" fmla="+- 0 4456 3734"/>
                  <a:gd name="T57" fmla="*/ T56 w 950"/>
                  <a:gd name="T58" fmla="+- 0 6151 5371"/>
                  <a:gd name="T59" fmla="*/ 6151 h 853"/>
                  <a:gd name="T60" fmla="+- 0 4530 3734"/>
                  <a:gd name="T61" fmla="*/ T60 w 950"/>
                  <a:gd name="T62" fmla="+- 0 6179 5371"/>
                  <a:gd name="T63" fmla="*/ 6179 h 853"/>
                  <a:gd name="T64" fmla="+- 0 4606 3734"/>
                  <a:gd name="T65" fmla="*/ T64 w 950"/>
                  <a:gd name="T66" fmla="+- 0 6203 5371"/>
                  <a:gd name="T67" fmla="*/ 6203 h 853"/>
                  <a:gd name="T68" fmla="+- 0 4684 3734"/>
                  <a:gd name="T69" fmla="*/ T68 w 950"/>
                  <a:gd name="T70" fmla="+- 0 6223 5371"/>
                  <a:gd name="T71" fmla="*/ 622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4"/>
                    </a:lnTo>
                    <a:lnTo>
                      <a:pt x="60" y="146"/>
                    </a:lnTo>
                    <a:lnTo>
                      <a:pt x="96" y="216"/>
                    </a:lnTo>
                    <a:lnTo>
                      <a:pt x="136" y="283"/>
                    </a:lnTo>
                    <a:lnTo>
                      <a:pt x="180" y="348"/>
                    </a:lnTo>
                    <a:lnTo>
                      <a:pt x="227" y="409"/>
                    </a:lnTo>
                    <a:lnTo>
                      <a:pt x="278" y="468"/>
                    </a:lnTo>
                    <a:lnTo>
                      <a:pt x="333" y="523"/>
                    </a:lnTo>
                    <a:lnTo>
                      <a:pt x="391" y="575"/>
                    </a:lnTo>
                    <a:lnTo>
                      <a:pt x="451" y="624"/>
                    </a:lnTo>
                    <a:lnTo>
                      <a:pt x="515" y="669"/>
                    </a:lnTo>
                    <a:lnTo>
                      <a:pt x="582" y="710"/>
                    </a:lnTo>
                    <a:lnTo>
                      <a:pt x="651" y="747"/>
                    </a:lnTo>
                    <a:lnTo>
                      <a:pt x="722" y="780"/>
                    </a:lnTo>
                    <a:lnTo>
                      <a:pt x="796" y="808"/>
                    </a:lnTo>
                    <a:lnTo>
                      <a:pt x="872" y="832"/>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4" name="Group 73"/>
            <p:cNvGrpSpPr>
              <a:grpSpLocks/>
            </p:cNvGrpSpPr>
            <p:nvPr/>
          </p:nvGrpSpPr>
          <p:grpSpPr bwMode="auto">
            <a:xfrm>
              <a:off x="6245" y="4822"/>
              <a:ext cx="8" cy="278"/>
              <a:chOff x="6245" y="4822"/>
              <a:chExt cx="8" cy="278"/>
            </a:xfrm>
          </p:grpSpPr>
          <p:sp>
            <p:nvSpPr>
              <p:cNvPr id="82" name="Freeform 81"/>
              <p:cNvSpPr>
                <a:spLocks/>
              </p:cNvSpPr>
              <p:nvPr/>
            </p:nvSpPr>
            <p:spPr bwMode="auto">
              <a:xfrm>
                <a:off x="6245" y="4822"/>
                <a:ext cx="8" cy="278"/>
              </a:xfrm>
              <a:custGeom>
                <a:avLst/>
                <a:gdLst>
                  <a:gd name="T0" fmla="+- 0 6245 6245"/>
                  <a:gd name="T1" fmla="*/ T0 w 8"/>
                  <a:gd name="T2" fmla="+- 0 5099 4822"/>
                  <a:gd name="T3" fmla="*/ 5099 h 278"/>
                  <a:gd name="T4" fmla="+- 0 6248 6245"/>
                  <a:gd name="T5" fmla="*/ T4 w 8"/>
                  <a:gd name="T6" fmla="+- 0 5065 4822"/>
                  <a:gd name="T7" fmla="*/ 5065 h 278"/>
                  <a:gd name="T8" fmla="+- 0 6250 6245"/>
                  <a:gd name="T9" fmla="*/ T8 w 8"/>
                  <a:gd name="T10" fmla="+- 0 5030 4822"/>
                  <a:gd name="T11" fmla="*/ 5030 h 278"/>
                  <a:gd name="T12" fmla="+- 0 6251 6245"/>
                  <a:gd name="T13" fmla="*/ T12 w 8"/>
                  <a:gd name="T14" fmla="+- 0 4996 4822"/>
                  <a:gd name="T15" fmla="*/ 4996 h 278"/>
                  <a:gd name="T16" fmla="+- 0 6252 6245"/>
                  <a:gd name="T17" fmla="*/ T16 w 8"/>
                  <a:gd name="T18" fmla="+- 0 4961 4822"/>
                  <a:gd name="T19" fmla="*/ 4961 h 278"/>
                  <a:gd name="T20" fmla="+- 0 6251 6245"/>
                  <a:gd name="T21" fmla="*/ T20 w 8"/>
                  <a:gd name="T22" fmla="+- 0 4925 4822"/>
                  <a:gd name="T23" fmla="*/ 4925 h 278"/>
                  <a:gd name="T24" fmla="+- 0 6250 6245"/>
                  <a:gd name="T25" fmla="*/ T24 w 8"/>
                  <a:gd name="T26" fmla="+- 0 4891 4822"/>
                  <a:gd name="T27" fmla="*/ 4891 h 278"/>
                  <a:gd name="T28" fmla="+- 0 6248 6245"/>
                  <a:gd name="T29" fmla="*/ T28 w 8"/>
                  <a:gd name="T30" fmla="+- 0 4856 4822"/>
                  <a:gd name="T31" fmla="*/ 4856 h 278"/>
                  <a:gd name="T32" fmla="+- 0 6245 6245"/>
                  <a:gd name="T33" fmla="*/ T32 w 8"/>
                  <a:gd name="T34" fmla="+- 0 4822 4822"/>
                  <a:gd name="T35" fmla="*/ 4822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7"/>
                    </a:moveTo>
                    <a:lnTo>
                      <a:pt x="3" y="243"/>
                    </a:lnTo>
                    <a:lnTo>
                      <a:pt x="5" y="208"/>
                    </a:lnTo>
                    <a:lnTo>
                      <a:pt x="6" y="174"/>
                    </a:lnTo>
                    <a:lnTo>
                      <a:pt x="7" y="139"/>
                    </a:lnTo>
                    <a:lnTo>
                      <a:pt x="6" y="103"/>
                    </a:lnTo>
                    <a:lnTo>
                      <a:pt x="5" y="69"/>
                    </a:lnTo>
                    <a:lnTo>
                      <a:pt x="3" y="34"/>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5" name="Group 74"/>
            <p:cNvGrpSpPr>
              <a:grpSpLocks/>
            </p:cNvGrpSpPr>
            <p:nvPr/>
          </p:nvGrpSpPr>
          <p:grpSpPr bwMode="auto">
            <a:xfrm>
              <a:off x="4821" y="3669"/>
              <a:ext cx="278" cy="8"/>
              <a:chOff x="4821" y="3669"/>
              <a:chExt cx="278" cy="8"/>
            </a:xfrm>
          </p:grpSpPr>
          <p:sp>
            <p:nvSpPr>
              <p:cNvPr id="81" name="Freeform 80"/>
              <p:cNvSpPr>
                <a:spLocks/>
              </p:cNvSpPr>
              <p:nvPr/>
            </p:nvSpPr>
            <p:spPr bwMode="auto">
              <a:xfrm>
                <a:off x="4821" y="3669"/>
                <a:ext cx="278" cy="8"/>
              </a:xfrm>
              <a:custGeom>
                <a:avLst/>
                <a:gdLst>
                  <a:gd name="T0" fmla="+- 0 5099 4821"/>
                  <a:gd name="T1" fmla="*/ T0 w 278"/>
                  <a:gd name="T2" fmla="+- 0 3676 3669"/>
                  <a:gd name="T3" fmla="*/ 3676 h 8"/>
                  <a:gd name="T4" fmla="+- 0 5064 4821"/>
                  <a:gd name="T5" fmla="*/ T4 w 278"/>
                  <a:gd name="T6" fmla="+- 0 3673 3669"/>
                  <a:gd name="T7" fmla="*/ 3673 h 8"/>
                  <a:gd name="T8" fmla="+- 0 5030 4821"/>
                  <a:gd name="T9" fmla="*/ T8 w 278"/>
                  <a:gd name="T10" fmla="+- 0 3670 3669"/>
                  <a:gd name="T11" fmla="*/ 3670 h 8"/>
                  <a:gd name="T12" fmla="+- 0 4995 4821"/>
                  <a:gd name="T13" fmla="*/ T12 w 278"/>
                  <a:gd name="T14" fmla="+- 0 3669 3669"/>
                  <a:gd name="T15" fmla="*/ 3669 h 8"/>
                  <a:gd name="T16" fmla="+- 0 4960 4821"/>
                  <a:gd name="T17" fmla="*/ T16 w 278"/>
                  <a:gd name="T18" fmla="+- 0 3669 3669"/>
                  <a:gd name="T19" fmla="*/ 3669 h 8"/>
                  <a:gd name="T20" fmla="+- 0 4925 4821"/>
                  <a:gd name="T21" fmla="*/ T20 w 278"/>
                  <a:gd name="T22" fmla="+- 0 3669 3669"/>
                  <a:gd name="T23" fmla="*/ 3669 h 8"/>
                  <a:gd name="T24" fmla="+- 0 4890 4821"/>
                  <a:gd name="T25" fmla="*/ T24 w 278"/>
                  <a:gd name="T26" fmla="+- 0 3670 3669"/>
                  <a:gd name="T27" fmla="*/ 3670 h 8"/>
                  <a:gd name="T28" fmla="+- 0 4855 4821"/>
                  <a:gd name="T29" fmla="*/ T28 w 278"/>
                  <a:gd name="T30" fmla="+- 0 3673 3669"/>
                  <a:gd name="T31" fmla="*/ 3673 h 8"/>
                  <a:gd name="T32" fmla="+- 0 4821 4821"/>
                  <a:gd name="T33" fmla="*/ T32 w 278"/>
                  <a:gd name="T34" fmla="+- 0 3676 3669"/>
                  <a:gd name="T35" fmla="*/ 3676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1"/>
                    </a:lnTo>
                    <a:lnTo>
                      <a:pt x="174" y="0"/>
                    </a:lnTo>
                    <a:lnTo>
                      <a:pt x="139" y="0"/>
                    </a:lnTo>
                    <a:lnTo>
                      <a:pt x="104" y="0"/>
                    </a:lnTo>
                    <a:lnTo>
                      <a:pt x="69" y="1"/>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6" name="Group 75"/>
            <p:cNvGrpSpPr>
              <a:grpSpLocks/>
            </p:cNvGrpSpPr>
            <p:nvPr/>
          </p:nvGrpSpPr>
          <p:grpSpPr bwMode="auto">
            <a:xfrm>
              <a:off x="3668" y="4822"/>
              <a:ext cx="8" cy="278"/>
              <a:chOff x="3668" y="4822"/>
              <a:chExt cx="8" cy="278"/>
            </a:xfrm>
          </p:grpSpPr>
          <p:sp>
            <p:nvSpPr>
              <p:cNvPr id="80" name="Freeform 79"/>
              <p:cNvSpPr>
                <a:spLocks/>
              </p:cNvSpPr>
              <p:nvPr/>
            </p:nvSpPr>
            <p:spPr bwMode="auto">
              <a:xfrm>
                <a:off x="3668" y="4822"/>
                <a:ext cx="8" cy="278"/>
              </a:xfrm>
              <a:custGeom>
                <a:avLst/>
                <a:gdLst>
                  <a:gd name="T0" fmla="+- 0 3675 3668"/>
                  <a:gd name="T1" fmla="*/ T0 w 8"/>
                  <a:gd name="T2" fmla="+- 0 4822 4822"/>
                  <a:gd name="T3" fmla="*/ 4822 h 278"/>
                  <a:gd name="T4" fmla="+- 0 3672 3668"/>
                  <a:gd name="T5" fmla="*/ T4 w 8"/>
                  <a:gd name="T6" fmla="+- 0 4856 4822"/>
                  <a:gd name="T7" fmla="*/ 4856 h 278"/>
                  <a:gd name="T8" fmla="+- 0 3670 3668"/>
                  <a:gd name="T9" fmla="*/ T8 w 8"/>
                  <a:gd name="T10" fmla="+- 0 4891 4822"/>
                  <a:gd name="T11" fmla="*/ 4891 h 278"/>
                  <a:gd name="T12" fmla="+- 0 3668 3668"/>
                  <a:gd name="T13" fmla="*/ T12 w 8"/>
                  <a:gd name="T14" fmla="+- 0 4925 4822"/>
                  <a:gd name="T15" fmla="*/ 4925 h 278"/>
                  <a:gd name="T16" fmla="+- 0 3668 3668"/>
                  <a:gd name="T17" fmla="*/ T16 w 8"/>
                  <a:gd name="T18" fmla="+- 0 4961 4822"/>
                  <a:gd name="T19" fmla="*/ 4961 h 278"/>
                  <a:gd name="T20" fmla="+- 0 3668 3668"/>
                  <a:gd name="T21" fmla="*/ T20 w 8"/>
                  <a:gd name="T22" fmla="+- 0 4996 4822"/>
                  <a:gd name="T23" fmla="*/ 4996 h 278"/>
                  <a:gd name="T24" fmla="+- 0 3670 3668"/>
                  <a:gd name="T25" fmla="*/ T24 w 8"/>
                  <a:gd name="T26" fmla="+- 0 5030 4822"/>
                  <a:gd name="T27" fmla="*/ 5030 h 278"/>
                  <a:gd name="T28" fmla="+- 0 3672 3668"/>
                  <a:gd name="T29" fmla="*/ T28 w 8"/>
                  <a:gd name="T30" fmla="+- 0 5065 4822"/>
                  <a:gd name="T31" fmla="*/ 5065 h 278"/>
                  <a:gd name="T32" fmla="+- 0 3675 3668"/>
                  <a:gd name="T33" fmla="*/ T32 w 8"/>
                  <a:gd name="T34" fmla="+- 0 5099 4822"/>
                  <a:gd name="T35" fmla="*/ 5099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3"/>
                    </a:lnTo>
                    <a:lnTo>
                      <a:pt x="0" y="139"/>
                    </a:lnTo>
                    <a:lnTo>
                      <a:pt x="0" y="174"/>
                    </a:lnTo>
                    <a:lnTo>
                      <a:pt x="2" y="208"/>
                    </a:lnTo>
                    <a:lnTo>
                      <a:pt x="4" y="243"/>
                    </a:lnTo>
                    <a:lnTo>
                      <a:pt x="7" y="27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7" name="Group 76"/>
            <p:cNvGrpSpPr>
              <a:grpSpLocks/>
            </p:cNvGrpSpPr>
            <p:nvPr/>
          </p:nvGrpSpPr>
          <p:grpSpPr bwMode="auto">
            <a:xfrm>
              <a:off x="1474" y="-33"/>
              <a:ext cx="8230" cy="7672"/>
              <a:chOff x="1474" y="-33"/>
              <a:chExt cx="8230" cy="7672"/>
            </a:xfrm>
          </p:grpSpPr>
          <p:sp>
            <p:nvSpPr>
              <p:cNvPr id="78" name="Freeform 77"/>
              <p:cNvSpPr>
                <a:spLocks/>
              </p:cNvSpPr>
              <p:nvPr/>
            </p:nvSpPr>
            <p:spPr bwMode="auto">
              <a:xfrm>
                <a:off x="4821" y="6245"/>
                <a:ext cx="278" cy="8"/>
              </a:xfrm>
              <a:custGeom>
                <a:avLst/>
                <a:gdLst>
                  <a:gd name="T0" fmla="+- 0 4821 4821"/>
                  <a:gd name="T1" fmla="*/ T0 w 278"/>
                  <a:gd name="T2" fmla="+- 0 6245 6245"/>
                  <a:gd name="T3" fmla="*/ 6245 h 8"/>
                  <a:gd name="T4" fmla="+- 0 4855 4821"/>
                  <a:gd name="T5" fmla="*/ T4 w 278"/>
                  <a:gd name="T6" fmla="+- 0 6248 6245"/>
                  <a:gd name="T7" fmla="*/ 6248 h 8"/>
                  <a:gd name="T8" fmla="+- 0 4890 4821"/>
                  <a:gd name="T9" fmla="*/ T8 w 278"/>
                  <a:gd name="T10" fmla="+- 0 6251 6245"/>
                  <a:gd name="T11" fmla="*/ 6251 h 8"/>
                  <a:gd name="T12" fmla="+- 0 4925 4821"/>
                  <a:gd name="T13" fmla="*/ T12 w 278"/>
                  <a:gd name="T14" fmla="+- 0 6252 6245"/>
                  <a:gd name="T15" fmla="*/ 6252 h 8"/>
                  <a:gd name="T16" fmla="+- 0 4960 4821"/>
                  <a:gd name="T17" fmla="*/ T16 w 278"/>
                  <a:gd name="T18" fmla="+- 0 6253 6245"/>
                  <a:gd name="T19" fmla="*/ 6253 h 8"/>
                  <a:gd name="T20" fmla="+- 0 4995 4821"/>
                  <a:gd name="T21" fmla="*/ T20 w 278"/>
                  <a:gd name="T22" fmla="+- 0 6252 6245"/>
                  <a:gd name="T23" fmla="*/ 6252 h 8"/>
                  <a:gd name="T24" fmla="+- 0 5030 4821"/>
                  <a:gd name="T25" fmla="*/ T24 w 278"/>
                  <a:gd name="T26" fmla="+- 0 6251 6245"/>
                  <a:gd name="T27" fmla="*/ 6251 h 8"/>
                  <a:gd name="T28" fmla="+- 0 5064 4821"/>
                  <a:gd name="T29" fmla="*/ T28 w 278"/>
                  <a:gd name="T30" fmla="+- 0 6248 6245"/>
                  <a:gd name="T31" fmla="*/ 6248 h 8"/>
                  <a:gd name="T32" fmla="+- 0 5099 4821"/>
                  <a:gd name="T33" fmla="*/ T32 w 278"/>
                  <a:gd name="T34" fmla="+- 0 6245 6245"/>
                  <a:gd name="T35" fmla="*/ 6245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6"/>
                    </a:lnTo>
                    <a:lnTo>
                      <a:pt x="104" y="7"/>
                    </a:lnTo>
                    <a:lnTo>
                      <a:pt x="139" y="8"/>
                    </a:lnTo>
                    <a:lnTo>
                      <a:pt x="174" y="7"/>
                    </a:lnTo>
                    <a:lnTo>
                      <a:pt x="209" y="6"/>
                    </a:lnTo>
                    <a:lnTo>
                      <a:pt x="243" y="3"/>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79" name="Picture 78" descr="Another image of the model similar to the one described on page 13, but only the External section on the right side of the equilateral triangle is visible. The wording for the other 3 groups is not visible. In the External section it says: Listen to and Serve Society. Social Responsibility. Products &amp; Services. Marketing. Supplier Divers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33"/>
                <a:ext cx="8230"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2137195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28799"/>
            <a:ext cx="8520600" cy="4380971"/>
          </a:xfrm>
        </p:spPr>
        <p:txBody>
          <a:bodyPr/>
          <a:lstStyle/>
          <a:p>
            <a:pPr>
              <a:spcAft>
                <a:spcPts val="2400"/>
              </a:spcAft>
            </a:pPr>
            <a:r>
              <a:rPr lang="en-US" sz="2200" i="1" dirty="0"/>
              <a:t>Action: Embed </a:t>
            </a:r>
            <a:r>
              <a:rPr lang="en-US" sz="2200" i="1" dirty="0" err="1"/>
              <a:t>D&amp;I</a:t>
            </a:r>
            <a:r>
              <a:rPr lang="en-US" sz="2200" i="1" dirty="0"/>
              <a:t> in products and services development </a:t>
            </a:r>
            <a:br>
              <a:rPr lang="en-US" sz="2200" i="1" dirty="0"/>
            </a:br>
            <a:r>
              <a:rPr lang="en-US" sz="2200" i="1" dirty="0"/>
              <a:t>to serve diverse customers and clients.</a:t>
            </a:r>
          </a:p>
          <a:p>
            <a:pPr lvl="0" algn="l"/>
            <a:r>
              <a:rPr lang="en-US" sz="2000" dirty="0"/>
              <a:t>☐ </a:t>
            </a:r>
            <a:r>
              <a:rPr lang="en-US" sz="2000" b="1" dirty="0"/>
              <a:t>12.1 </a:t>
            </a:r>
            <a:r>
              <a:rPr lang="en-US" sz="2000" dirty="0"/>
              <a:t>The product, service, and policy development cycle recognizes diversity and accessibility from the outset. It doesn’t merely adapt products first developed for the dominant group or culture.</a:t>
            </a:r>
          </a:p>
          <a:p>
            <a:pPr lvl="0" algn="l"/>
            <a:r>
              <a:rPr lang="en-US" sz="2000" dirty="0"/>
              <a:t>☐ </a:t>
            </a:r>
            <a:r>
              <a:rPr lang="en-US" sz="2000" b="1" dirty="0"/>
              <a:t>12.3 </a:t>
            </a:r>
            <a:r>
              <a:rPr lang="en-US" sz="2000" dirty="0"/>
              <a:t>The organization shows the link between diversity and innovation, consistently leveraging </a:t>
            </a:r>
            <a:r>
              <a:rPr lang="en-US" sz="2000" dirty="0" err="1"/>
              <a:t>D&amp;I</a:t>
            </a:r>
            <a:r>
              <a:rPr lang="en-US" sz="2000" dirty="0"/>
              <a:t> to increase product and service innovation.</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12:  Products and Services Development</a:t>
            </a:r>
            <a:endParaRPr lang="en-US" sz="3600" dirty="0"/>
          </a:p>
        </p:txBody>
      </p:sp>
      <p:grpSp>
        <p:nvGrpSpPr>
          <p:cNvPr id="64" name="Group 63"/>
          <p:cNvGrpSpPr>
            <a:grpSpLocks/>
          </p:cNvGrpSpPr>
          <p:nvPr/>
        </p:nvGrpSpPr>
        <p:grpSpPr bwMode="auto">
          <a:xfrm>
            <a:off x="7700761" y="5234976"/>
            <a:ext cx="1297204" cy="993564"/>
            <a:chOff x="27" y="-33"/>
            <a:chExt cx="9869" cy="7672"/>
          </a:xfrm>
        </p:grpSpPr>
        <p:grpSp>
          <p:nvGrpSpPr>
            <p:cNvPr id="65" name="Group 64"/>
            <p:cNvGrpSpPr>
              <a:grpSpLocks/>
            </p:cNvGrpSpPr>
            <p:nvPr/>
          </p:nvGrpSpPr>
          <p:grpSpPr bwMode="auto">
            <a:xfrm>
              <a:off x="27" y="27"/>
              <a:ext cx="9869" cy="7554"/>
              <a:chOff x="27" y="27"/>
              <a:chExt cx="9869" cy="7554"/>
            </a:xfrm>
          </p:grpSpPr>
          <p:sp>
            <p:nvSpPr>
              <p:cNvPr id="91" name="Freeform 90"/>
              <p:cNvSpPr>
                <a:spLocks/>
              </p:cNvSpPr>
              <p:nvPr/>
            </p:nvSpPr>
            <p:spPr bwMode="auto">
              <a:xfrm>
                <a:off x="27" y="27"/>
                <a:ext cx="9869" cy="7554"/>
              </a:xfrm>
              <a:custGeom>
                <a:avLst/>
                <a:gdLst>
                  <a:gd name="T0" fmla="+- 0 5002 27"/>
                  <a:gd name="T1" fmla="*/ T0 w 9869"/>
                  <a:gd name="T2" fmla="+- 0 27 27"/>
                  <a:gd name="T3" fmla="*/ 27 h 7554"/>
                  <a:gd name="T4" fmla="+- 0 4937 27"/>
                  <a:gd name="T5" fmla="*/ T4 w 9869"/>
                  <a:gd name="T6" fmla="+- 0 53 27"/>
                  <a:gd name="T7" fmla="*/ 53 h 7554"/>
                  <a:gd name="T8" fmla="+- 0 4865 27"/>
                  <a:gd name="T9" fmla="*/ T8 w 9869"/>
                  <a:gd name="T10" fmla="+- 0 130 27"/>
                  <a:gd name="T11" fmla="*/ 130 h 7554"/>
                  <a:gd name="T12" fmla="+- 0 4823 27"/>
                  <a:gd name="T13" fmla="*/ T12 w 9869"/>
                  <a:gd name="T14" fmla="+- 0 188 27"/>
                  <a:gd name="T15" fmla="*/ 188 h 7554"/>
                  <a:gd name="T16" fmla="+- 0 4776 27"/>
                  <a:gd name="T17" fmla="*/ T16 w 9869"/>
                  <a:gd name="T18" fmla="+- 0 259 27"/>
                  <a:gd name="T19" fmla="*/ 259 h 7554"/>
                  <a:gd name="T20" fmla="+- 0 4724 27"/>
                  <a:gd name="T21" fmla="*/ T20 w 9869"/>
                  <a:gd name="T22" fmla="+- 0 343 27"/>
                  <a:gd name="T23" fmla="*/ 343 h 7554"/>
                  <a:gd name="T24" fmla="+- 0 4664 27"/>
                  <a:gd name="T25" fmla="*/ T24 w 9869"/>
                  <a:gd name="T26" fmla="+- 0 440 27"/>
                  <a:gd name="T27" fmla="*/ 440 h 7554"/>
                  <a:gd name="T28" fmla="+- 0 419 27"/>
                  <a:gd name="T29" fmla="*/ T28 w 9869"/>
                  <a:gd name="T30" fmla="+- 0 6782 27"/>
                  <a:gd name="T31" fmla="*/ 6782 h 7554"/>
                  <a:gd name="T32" fmla="+- 0 346 27"/>
                  <a:gd name="T33" fmla="*/ T32 w 9869"/>
                  <a:gd name="T34" fmla="+- 0 6886 27"/>
                  <a:gd name="T35" fmla="*/ 6886 h 7554"/>
                  <a:gd name="T36" fmla="+- 0 281 27"/>
                  <a:gd name="T37" fmla="*/ T36 w 9869"/>
                  <a:gd name="T38" fmla="+- 0 6981 27"/>
                  <a:gd name="T39" fmla="*/ 6981 h 7554"/>
                  <a:gd name="T40" fmla="+- 0 222 27"/>
                  <a:gd name="T41" fmla="*/ T40 w 9869"/>
                  <a:gd name="T42" fmla="+- 0 7066 27"/>
                  <a:gd name="T43" fmla="*/ 7066 h 7554"/>
                  <a:gd name="T44" fmla="+- 0 171 27"/>
                  <a:gd name="T45" fmla="*/ T44 w 9869"/>
                  <a:gd name="T46" fmla="+- 0 7143 27"/>
                  <a:gd name="T47" fmla="*/ 7143 h 7554"/>
                  <a:gd name="T48" fmla="+- 0 128 27"/>
                  <a:gd name="T49" fmla="*/ T48 w 9869"/>
                  <a:gd name="T50" fmla="+- 0 7212 27"/>
                  <a:gd name="T51" fmla="*/ 7212 h 7554"/>
                  <a:gd name="T52" fmla="+- 0 92 27"/>
                  <a:gd name="T53" fmla="*/ T52 w 9869"/>
                  <a:gd name="T54" fmla="+- 0 7273 27"/>
                  <a:gd name="T55" fmla="*/ 7273 h 7554"/>
                  <a:gd name="T56" fmla="+- 0 64 27"/>
                  <a:gd name="T57" fmla="*/ T56 w 9869"/>
                  <a:gd name="T58" fmla="+- 0 7327 27"/>
                  <a:gd name="T59" fmla="*/ 7327 h 7554"/>
                  <a:gd name="T60" fmla="+- 0 31 27"/>
                  <a:gd name="T61" fmla="*/ T60 w 9869"/>
                  <a:gd name="T62" fmla="+- 0 7416 27"/>
                  <a:gd name="T63" fmla="*/ 7416 h 7554"/>
                  <a:gd name="T64" fmla="+- 0 27 27"/>
                  <a:gd name="T65" fmla="*/ T64 w 9869"/>
                  <a:gd name="T66" fmla="+- 0 7451 27"/>
                  <a:gd name="T67" fmla="*/ 7451 h 7554"/>
                  <a:gd name="T68" fmla="+- 0 31 27"/>
                  <a:gd name="T69" fmla="*/ T68 w 9869"/>
                  <a:gd name="T70" fmla="+- 0 7481 27"/>
                  <a:gd name="T71" fmla="*/ 7481 h 7554"/>
                  <a:gd name="T72" fmla="+- 0 95 27"/>
                  <a:gd name="T73" fmla="*/ T72 w 9869"/>
                  <a:gd name="T74" fmla="+- 0 7542 27"/>
                  <a:gd name="T75" fmla="*/ 7542 h 7554"/>
                  <a:gd name="T76" fmla="+- 0 181 27"/>
                  <a:gd name="T77" fmla="*/ T76 w 9869"/>
                  <a:gd name="T78" fmla="+- 0 7564 27"/>
                  <a:gd name="T79" fmla="*/ 7564 h 7554"/>
                  <a:gd name="T80" fmla="+- 0 304 27"/>
                  <a:gd name="T81" fmla="*/ T80 w 9869"/>
                  <a:gd name="T82" fmla="+- 0 7575 27"/>
                  <a:gd name="T83" fmla="*/ 7575 h 7554"/>
                  <a:gd name="T84" fmla="+- 0 380 27"/>
                  <a:gd name="T85" fmla="*/ T84 w 9869"/>
                  <a:gd name="T86" fmla="+- 0 7578 27"/>
                  <a:gd name="T87" fmla="*/ 7578 h 7554"/>
                  <a:gd name="T88" fmla="+- 0 465 27"/>
                  <a:gd name="T89" fmla="*/ T88 w 9869"/>
                  <a:gd name="T90" fmla="+- 0 7580 27"/>
                  <a:gd name="T91" fmla="*/ 7580 h 7554"/>
                  <a:gd name="T92" fmla="+- 0 9330 27"/>
                  <a:gd name="T93" fmla="*/ T92 w 9869"/>
                  <a:gd name="T94" fmla="+- 0 7580 27"/>
                  <a:gd name="T95" fmla="*/ 7580 h 7554"/>
                  <a:gd name="T96" fmla="+- 0 9505 27"/>
                  <a:gd name="T97" fmla="*/ T96 w 9869"/>
                  <a:gd name="T98" fmla="+- 0 7565 27"/>
                  <a:gd name="T99" fmla="*/ 7565 h 7554"/>
                  <a:gd name="T100" fmla="+- 0 9580 27"/>
                  <a:gd name="T101" fmla="*/ T100 w 9869"/>
                  <a:gd name="T102" fmla="+- 0 7557 27"/>
                  <a:gd name="T103" fmla="*/ 7557 h 7554"/>
                  <a:gd name="T104" fmla="+- 0 9648 27"/>
                  <a:gd name="T105" fmla="*/ T104 w 9869"/>
                  <a:gd name="T106" fmla="+- 0 7549 27"/>
                  <a:gd name="T107" fmla="*/ 7549 h 7554"/>
                  <a:gd name="T108" fmla="+- 0 9758 27"/>
                  <a:gd name="T109" fmla="*/ T108 w 9869"/>
                  <a:gd name="T110" fmla="+- 0 7527 27"/>
                  <a:gd name="T111" fmla="*/ 7527 h 7554"/>
                  <a:gd name="T112" fmla="+- 0 9835 27"/>
                  <a:gd name="T113" fmla="*/ T112 w 9869"/>
                  <a:gd name="T114" fmla="+- 0 7496 27"/>
                  <a:gd name="T115" fmla="*/ 7496 h 7554"/>
                  <a:gd name="T116" fmla="+- 0 9881 27"/>
                  <a:gd name="T117" fmla="*/ T116 w 9869"/>
                  <a:gd name="T118" fmla="+- 0 7453 27"/>
                  <a:gd name="T119" fmla="*/ 7453 h 7554"/>
                  <a:gd name="T120" fmla="+- 0 9896 27"/>
                  <a:gd name="T121" fmla="*/ T120 w 9869"/>
                  <a:gd name="T122" fmla="+- 0 7392 27"/>
                  <a:gd name="T123" fmla="*/ 7392 h 7554"/>
                  <a:gd name="T124" fmla="+- 0 9891 27"/>
                  <a:gd name="T125" fmla="*/ T124 w 9869"/>
                  <a:gd name="T126" fmla="+- 0 7354 27"/>
                  <a:gd name="T127" fmla="*/ 7354 h 7554"/>
                  <a:gd name="T128" fmla="+- 0 9859 27"/>
                  <a:gd name="T129" fmla="*/ T128 w 9869"/>
                  <a:gd name="T130" fmla="+- 0 7260 27"/>
                  <a:gd name="T131" fmla="*/ 7260 h 7554"/>
                  <a:gd name="T132" fmla="+- 0 9832 27"/>
                  <a:gd name="T133" fmla="*/ T132 w 9869"/>
                  <a:gd name="T134" fmla="+- 0 7204 27"/>
                  <a:gd name="T135" fmla="*/ 7204 h 7554"/>
                  <a:gd name="T136" fmla="+- 0 9797 27"/>
                  <a:gd name="T137" fmla="*/ T136 w 9869"/>
                  <a:gd name="T138" fmla="+- 0 7140 27"/>
                  <a:gd name="T139" fmla="*/ 7140 h 7554"/>
                  <a:gd name="T140" fmla="+- 0 9755 27"/>
                  <a:gd name="T141" fmla="*/ T140 w 9869"/>
                  <a:gd name="T142" fmla="+- 0 7068 27"/>
                  <a:gd name="T143" fmla="*/ 7068 h 7554"/>
                  <a:gd name="T144" fmla="+- 0 9705 27"/>
                  <a:gd name="T145" fmla="*/ T144 w 9869"/>
                  <a:gd name="T146" fmla="+- 0 6989 27"/>
                  <a:gd name="T147" fmla="*/ 6989 h 7554"/>
                  <a:gd name="T148" fmla="+- 0 9648 27"/>
                  <a:gd name="T149" fmla="*/ T148 w 9869"/>
                  <a:gd name="T150" fmla="+- 0 6900 27"/>
                  <a:gd name="T151" fmla="*/ 6900 h 7554"/>
                  <a:gd name="T152" fmla="+- 0 9583 27"/>
                  <a:gd name="T153" fmla="*/ T152 w 9869"/>
                  <a:gd name="T154" fmla="+- 0 6803 27"/>
                  <a:gd name="T155" fmla="*/ 6803 h 7554"/>
                  <a:gd name="T156" fmla="+- 0 5340 27"/>
                  <a:gd name="T157" fmla="*/ T156 w 9869"/>
                  <a:gd name="T158" fmla="+- 0 440 27"/>
                  <a:gd name="T159" fmla="*/ 440 h 7554"/>
                  <a:gd name="T160" fmla="+- 0 5280 27"/>
                  <a:gd name="T161" fmla="*/ T160 w 9869"/>
                  <a:gd name="T162" fmla="+- 0 343 27"/>
                  <a:gd name="T163" fmla="*/ 343 h 7554"/>
                  <a:gd name="T164" fmla="+- 0 5228 27"/>
                  <a:gd name="T165" fmla="*/ T164 w 9869"/>
                  <a:gd name="T166" fmla="+- 0 259 27"/>
                  <a:gd name="T167" fmla="*/ 259 h 7554"/>
                  <a:gd name="T168" fmla="+- 0 5181 27"/>
                  <a:gd name="T169" fmla="*/ T168 w 9869"/>
                  <a:gd name="T170" fmla="+- 0 188 27"/>
                  <a:gd name="T171" fmla="*/ 188 h 7554"/>
                  <a:gd name="T172" fmla="+- 0 5139 27"/>
                  <a:gd name="T173" fmla="*/ T172 w 9869"/>
                  <a:gd name="T174" fmla="+- 0 130 27"/>
                  <a:gd name="T175" fmla="*/ 130 h 7554"/>
                  <a:gd name="T176" fmla="+- 0 5067 27"/>
                  <a:gd name="T177" fmla="*/ T176 w 9869"/>
                  <a:gd name="T178" fmla="+- 0 53 27"/>
                  <a:gd name="T179" fmla="*/ 53 h 7554"/>
                  <a:gd name="T180" fmla="+- 0 5034 27"/>
                  <a:gd name="T181" fmla="*/ T180 w 9869"/>
                  <a:gd name="T182" fmla="+- 0 33 27"/>
                  <a:gd name="T183" fmla="*/ 33 h 7554"/>
                  <a:gd name="T184" fmla="+- 0 5002 27"/>
                  <a:gd name="T185" fmla="*/ T184 w 9869"/>
                  <a:gd name="T186" fmla="+- 0 27 27"/>
                  <a:gd name="T187" fmla="*/ 27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3"/>
                    </a:lnTo>
                    <a:lnTo>
                      <a:pt x="4796" y="161"/>
                    </a:lnTo>
                    <a:lnTo>
                      <a:pt x="4749" y="232"/>
                    </a:lnTo>
                    <a:lnTo>
                      <a:pt x="4697" y="316"/>
                    </a:lnTo>
                    <a:lnTo>
                      <a:pt x="4637" y="413"/>
                    </a:lnTo>
                    <a:lnTo>
                      <a:pt x="392" y="6755"/>
                    </a:lnTo>
                    <a:lnTo>
                      <a:pt x="319" y="6859"/>
                    </a:lnTo>
                    <a:lnTo>
                      <a:pt x="254" y="6954"/>
                    </a:lnTo>
                    <a:lnTo>
                      <a:pt x="195" y="7039"/>
                    </a:lnTo>
                    <a:lnTo>
                      <a:pt x="144" y="7116"/>
                    </a:lnTo>
                    <a:lnTo>
                      <a:pt x="101" y="7185"/>
                    </a:lnTo>
                    <a:lnTo>
                      <a:pt x="65" y="7246"/>
                    </a:lnTo>
                    <a:lnTo>
                      <a:pt x="37" y="7300"/>
                    </a:lnTo>
                    <a:lnTo>
                      <a:pt x="4" y="7389"/>
                    </a:lnTo>
                    <a:lnTo>
                      <a:pt x="0" y="7424"/>
                    </a:lnTo>
                    <a:lnTo>
                      <a:pt x="4" y="7454"/>
                    </a:lnTo>
                    <a:lnTo>
                      <a:pt x="68" y="7515"/>
                    </a:lnTo>
                    <a:lnTo>
                      <a:pt x="154" y="7537"/>
                    </a:lnTo>
                    <a:lnTo>
                      <a:pt x="277" y="7548"/>
                    </a:lnTo>
                    <a:lnTo>
                      <a:pt x="353" y="7551"/>
                    </a:lnTo>
                    <a:lnTo>
                      <a:pt x="438" y="7553"/>
                    </a:lnTo>
                    <a:lnTo>
                      <a:pt x="9303" y="7553"/>
                    </a:lnTo>
                    <a:lnTo>
                      <a:pt x="9478" y="7538"/>
                    </a:lnTo>
                    <a:lnTo>
                      <a:pt x="9553" y="7530"/>
                    </a:lnTo>
                    <a:lnTo>
                      <a:pt x="9621" y="7522"/>
                    </a:lnTo>
                    <a:lnTo>
                      <a:pt x="9731" y="7500"/>
                    </a:lnTo>
                    <a:lnTo>
                      <a:pt x="9808" y="7469"/>
                    </a:lnTo>
                    <a:lnTo>
                      <a:pt x="9854" y="7426"/>
                    </a:lnTo>
                    <a:lnTo>
                      <a:pt x="9869" y="7365"/>
                    </a:lnTo>
                    <a:lnTo>
                      <a:pt x="9864" y="7327"/>
                    </a:lnTo>
                    <a:lnTo>
                      <a:pt x="9832" y="7233"/>
                    </a:lnTo>
                    <a:lnTo>
                      <a:pt x="9805" y="7177"/>
                    </a:lnTo>
                    <a:lnTo>
                      <a:pt x="9770" y="7113"/>
                    </a:lnTo>
                    <a:lnTo>
                      <a:pt x="9728" y="7041"/>
                    </a:lnTo>
                    <a:lnTo>
                      <a:pt x="9678" y="6962"/>
                    </a:lnTo>
                    <a:lnTo>
                      <a:pt x="9621" y="6873"/>
                    </a:lnTo>
                    <a:lnTo>
                      <a:pt x="9556" y="6776"/>
                    </a:lnTo>
                    <a:lnTo>
                      <a:pt x="5313" y="413"/>
                    </a:lnTo>
                    <a:lnTo>
                      <a:pt x="5253" y="316"/>
                    </a:lnTo>
                    <a:lnTo>
                      <a:pt x="5201" y="232"/>
                    </a:lnTo>
                    <a:lnTo>
                      <a:pt x="5154" y="161"/>
                    </a:lnTo>
                    <a:lnTo>
                      <a:pt x="5112" y="103"/>
                    </a:lnTo>
                    <a:lnTo>
                      <a:pt x="5040" y="26"/>
                    </a:lnTo>
                    <a:lnTo>
                      <a:pt x="5007" y="6"/>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6" name="Group 65"/>
            <p:cNvGrpSpPr>
              <a:grpSpLocks/>
            </p:cNvGrpSpPr>
            <p:nvPr/>
          </p:nvGrpSpPr>
          <p:grpSpPr bwMode="auto">
            <a:xfrm>
              <a:off x="27" y="27"/>
              <a:ext cx="9869" cy="7554"/>
              <a:chOff x="27" y="27"/>
              <a:chExt cx="9869" cy="7554"/>
            </a:xfrm>
          </p:grpSpPr>
          <p:sp>
            <p:nvSpPr>
              <p:cNvPr id="90" name="Freeform 89"/>
              <p:cNvSpPr>
                <a:spLocks/>
              </p:cNvSpPr>
              <p:nvPr/>
            </p:nvSpPr>
            <p:spPr bwMode="auto">
              <a:xfrm>
                <a:off x="27" y="27"/>
                <a:ext cx="9869" cy="7554"/>
              </a:xfrm>
              <a:custGeom>
                <a:avLst/>
                <a:gdLst>
                  <a:gd name="T0" fmla="+- 0 346 27"/>
                  <a:gd name="T1" fmla="*/ T0 w 9869"/>
                  <a:gd name="T2" fmla="+- 0 6886 27"/>
                  <a:gd name="T3" fmla="*/ 6886 h 7554"/>
                  <a:gd name="T4" fmla="+- 0 171 27"/>
                  <a:gd name="T5" fmla="*/ T4 w 9869"/>
                  <a:gd name="T6" fmla="+- 0 7143 27"/>
                  <a:gd name="T7" fmla="*/ 7143 h 7554"/>
                  <a:gd name="T8" fmla="+- 0 64 27"/>
                  <a:gd name="T9" fmla="*/ T8 w 9869"/>
                  <a:gd name="T10" fmla="+- 0 7327 27"/>
                  <a:gd name="T11" fmla="*/ 7327 h 7554"/>
                  <a:gd name="T12" fmla="+- 0 31 27"/>
                  <a:gd name="T13" fmla="*/ T12 w 9869"/>
                  <a:gd name="T14" fmla="+- 0 7481 27"/>
                  <a:gd name="T15" fmla="*/ 7481 h 7554"/>
                  <a:gd name="T16" fmla="+- 0 304 27"/>
                  <a:gd name="T17" fmla="*/ T16 w 9869"/>
                  <a:gd name="T18" fmla="+- 0 7575 27"/>
                  <a:gd name="T19" fmla="*/ 7575 h 7554"/>
                  <a:gd name="T20" fmla="+- 0 560 27"/>
                  <a:gd name="T21" fmla="*/ T20 w 9869"/>
                  <a:gd name="T22" fmla="+- 0 7580 27"/>
                  <a:gd name="T23" fmla="*/ 7580 h 7554"/>
                  <a:gd name="T24" fmla="+- 0 9422 27"/>
                  <a:gd name="T25" fmla="*/ T24 w 9869"/>
                  <a:gd name="T26" fmla="+- 0 7573 27"/>
                  <a:gd name="T27" fmla="*/ 7573 h 7554"/>
                  <a:gd name="T28" fmla="+- 0 9648 27"/>
                  <a:gd name="T29" fmla="*/ T28 w 9869"/>
                  <a:gd name="T30" fmla="+- 0 7549 27"/>
                  <a:gd name="T31" fmla="*/ 7549 h 7554"/>
                  <a:gd name="T32" fmla="+- 0 9881 27"/>
                  <a:gd name="T33" fmla="*/ T32 w 9869"/>
                  <a:gd name="T34" fmla="+- 0 7453 27"/>
                  <a:gd name="T35" fmla="*/ 7453 h 7554"/>
                  <a:gd name="T36" fmla="+- 0 9859 27"/>
                  <a:gd name="T37" fmla="*/ T36 w 9869"/>
                  <a:gd name="T38" fmla="+- 0 7260 27"/>
                  <a:gd name="T39" fmla="*/ 7260 h 7554"/>
                  <a:gd name="T40" fmla="+- 0 9755 27"/>
                  <a:gd name="T41" fmla="*/ T40 w 9869"/>
                  <a:gd name="T42" fmla="+- 0 7068 27"/>
                  <a:gd name="T43" fmla="*/ 7068 h 7554"/>
                  <a:gd name="T44" fmla="+- 0 9583 27"/>
                  <a:gd name="T45" fmla="*/ T44 w 9869"/>
                  <a:gd name="T46" fmla="+- 0 6803 27"/>
                  <a:gd name="T47" fmla="*/ 6803 h 7554"/>
                  <a:gd name="T48" fmla="+- 0 9410 27"/>
                  <a:gd name="T49" fmla="*/ T48 w 9869"/>
                  <a:gd name="T50" fmla="+- 0 6546 27"/>
                  <a:gd name="T51" fmla="*/ 6546 h 7554"/>
                  <a:gd name="T52" fmla="+- 0 9274 27"/>
                  <a:gd name="T53" fmla="*/ T52 w 9869"/>
                  <a:gd name="T54" fmla="+- 0 6342 27"/>
                  <a:gd name="T55" fmla="*/ 6342 h 7554"/>
                  <a:gd name="T56" fmla="+- 0 9133 27"/>
                  <a:gd name="T57" fmla="*/ T56 w 9869"/>
                  <a:gd name="T58" fmla="+- 0 6132 27"/>
                  <a:gd name="T59" fmla="*/ 6132 h 7554"/>
                  <a:gd name="T60" fmla="+- 0 9012 27"/>
                  <a:gd name="T61" fmla="*/ T60 w 9869"/>
                  <a:gd name="T62" fmla="+- 0 5950 27"/>
                  <a:gd name="T63" fmla="*/ 5950 h 7554"/>
                  <a:gd name="T64" fmla="+- 0 8878 27"/>
                  <a:gd name="T65" fmla="*/ T64 w 9869"/>
                  <a:gd name="T66" fmla="+- 0 5750 27"/>
                  <a:gd name="T67" fmla="*/ 5750 h 7554"/>
                  <a:gd name="T68" fmla="+- 0 8733 27"/>
                  <a:gd name="T69" fmla="*/ T68 w 9869"/>
                  <a:gd name="T70" fmla="+- 0 5533 27"/>
                  <a:gd name="T71" fmla="*/ 5533 h 7554"/>
                  <a:gd name="T72" fmla="+- 0 8578 27"/>
                  <a:gd name="T73" fmla="*/ T72 w 9869"/>
                  <a:gd name="T74" fmla="+- 0 5302 27"/>
                  <a:gd name="T75" fmla="*/ 5302 h 7554"/>
                  <a:gd name="T76" fmla="+- 0 8415 27"/>
                  <a:gd name="T77" fmla="*/ T76 w 9869"/>
                  <a:gd name="T78" fmla="+- 0 5057 27"/>
                  <a:gd name="T79" fmla="*/ 5057 h 7554"/>
                  <a:gd name="T80" fmla="+- 0 8245 27"/>
                  <a:gd name="T81" fmla="*/ T80 w 9869"/>
                  <a:gd name="T82" fmla="+- 0 4802 27"/>
                  <a:gd name="T83" fmla="*/ 4802 h 7554"/>
                  <a:gd name="T84" fmla="+- 0 8069 27"/>
                  <a:gd name="T85" fmla="*/ T84 w 9869"/>
                  <a:gd name="T86" fmla="+- 0 4538 27"/>
                  <a:gd name="T87" fmla="*/ 4538 h 7554"/>
                  <a:gd name="T88" fmla="+- 0 7889 27"/>
                  <a:gd name="T89" fmla="*/ T88 w 9869"/>
                  <a:gd name="T90" fmla="+- 0 4268 27"/>
                  <a:gd name="T91" fmla="*/ 4268 h 7554"/>
                  <a:gd name="T92" fmla="+- 0 7705 27"/>
                  <a:gd name="T93" fmla="*/ T92 w 9869"/>
                  <a:gd name="T94" fmla="+- 0 3992 27"/>
                  <a:gd name="T95" fmla="*/ 3992 h 7554"/>
                  <a:gd name="T96" fmla="+- 0 7520 27"/>
                  <a:gd name="T97" fmla="*/ T96 w 9869"/>
                  <a:gd name="T98" fmla="+- 0 3714 27"/>
                  <a:gd name="T99" fmla="*/ 3714 h 7554"/>
                  <a:gd name="T100" fmla="+- 0 7333 27"/>
                  <a:gd name="T101" fmla="*/ T100 w 9869"/>
                  <a:gd name="T102" fmla="+- 0 3434 27"/>
                  <a:gd name="T103" fmla="*/ 3434 h 7554"/>
                  <a:gd name="T104" fmla="+- 0 7148 27"/>
                  <a:gd name="T105" fmla="*/ T104 w 9869"/>
                  <a:gd name="T106" fmla="+- 0 3156 27"/>
                  <a:gd name="T107" fmla="*/ 3156 h 7554"/>
                  <a:gd name="T108" fmla="+- 0 6965 27"/>
                  <a:gd name="T109" fmla="*/ T108 w 9869"/>
                  <a:gd name="T110" fmla="+- 0 2880 27"/>
                  <a:gd name="T111" fmla="*/ 2880 h 7554"/>
                  <a:gd name="T112" fmla="+- 0 6784 27"/>
                  <a:gd name="T113" fmla="*/ T112 w 9869"/>
                  <a:gd name="T114" fmla="+- 0 2610 27"/>
                  <a:gd name="T115" fmla="*/ 2610 h 7554"/>
                  <a:gd name="T116" fmla="+- 0 6609 27"/>
                  <a:gd name="T117" fmla="*/ T116 w 9869"/>
                  <a:gd name="T118" fmla="+- 0 2346 27"/>
                  <a:gd name="T119" fmla="*/ 2346 h 7554"/>
                  <a:gd name="T120" fmla="+- 0 6439 27"/>
                  <a:gd name="T121" fmla="*/ T120 w 9869"/>
                  <a:gd name="T122" fmla="+- 0 2092 27"/>
                  <a:gd name="T123" fmla="*/ 2092 h 7554"/>
                  <a:gd name="T124" fmla="+- 0 6277 27"/>
                  <a:gd name="T125" fmla="*/ T124 w 9869"/>
                  <a:gd name="T126" fmla="+- 0 1848 27"/>
                  <a:gd name="T127" fmla="*/ 1848 h 7554"/>
                  <a:gd name="T128" fmla="+- 0 6124 27"/>
                  <a:gd name="T129" fmla="*/ T128 w 9869"/>
                  <a:gd name="T130" fmla="+- 0 1617 27"/>
                  <a:gd name="T131" fmla="*/ 1617 h 7554"/>
                  <a:gd name="T132" fmla="+- 0 5980 27"/>
                  <a:gd name="T133" fmla="*/ T132 w 9869"/>
                  <a:gd name="T134" fmla="+- 0 1401 27"/>
                  <a:gd name="T135" fmla="*/ 1401 h 7554"/>
                  <a:gd name="T136" fmla="+- 0 5847 27"/>
                  <a:gd name="T137" fmla="*/ T136 w 9869"/>
                  <a:gd name="T138" fmla="+- 0 1202 27"/>
                  <a:gd name="T139" fmla="*/ 1202 h 7554"/>
                  <a:gd name="T140" fmla="+- 0 5727 27"/>
                  <a:gd name="T141" fmla="*/ T140 w 9869"/>
                  <a:gd name="T142" fmla="+- 0 1021 27"/>
                  <a:gd name="T143" fmla="*/ 1021 h 7554"/>
                  <a:gd name="T144" fmla="+- 0 5620 27"/>
                  <a:gd name="T145" fmla="*/ T144 w 9869"/>
                  <a:gd name="T146" fmla="+- 0 861 27"/>
                  <a:gd name="T147" fmla="*/ 861 h 7554"/>
                  <a:gd name="T148" fmla="+- 0 5454 27"/>
                  <a:gd name="T149" fmla="*/ T148 w 9869"/>
                  <a:gd name="T150" fmla="+- 0 612 27"/>
                  <a:gd name="T151" fmla="*/ 612 h 7554"/>
                  <a:gd name="T152" fmla="+- 0 5280 27"/>
                  <a:gd name="T153" fmla="*/ T152 w 9869"/>
                  <a:gd name="T154" fmla="+- 0 343 27"/>
                  <a:gd name="T155" fmla="*/ 343 h 7554"/>
                  <a:gd name="T156" fmla="+- 0 5139 27"/>
                  <a:gd name="T157" fmla="*/ T156 w 9869"/>
                  <a:gd name="T158" fmla="+- 0 130 27"/>
                  <a:gd name="T159" fmla="*/ 130 h 7554"/>
                  <a:gd name="T160" fmla="+- 0 4970 27"/>
                  <a:gd name="T161" fmla="*/ T160 w 9869"/>
                  <a:gd name="T162" fmla="+- 0 33 27"/>
                  <a:gd name="T163" fmla="*/ 33 h 7554"/>
                  <a:gd name="T164" fmla="+- 0 4776 27"/>
                  <a:gd name="T165" fmla="*/ T164 w 9869"/>
                  <a:gd name="T166" fmla="+- 0 259 27"/>
                  <a:gd name="T167" fmla="*/ 259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5"/>
                    </a:lnTo>
                    <a:lnTo>
                      <a:pt x="319" y="6859"/>
                    </a:lnTo>
                    <a:lnTo>
                      <a:pt x="254" y="6954"/>
                    </a:lnTo>
                    <a:lnTo>
                      <a:pt x="195" y="7039"/>
                    </a:lnTo>
                    <a:lnTo>
                      <a:pt x="144" y="7116"/>
                    </a:lnTo>
                    <a:lnTo>
                      <a:pt x="101" y="7185"/>
                    </a:lnTo>
                    <a:lnTo>
                      <a:pt x="65" y="7246"/>
                    </a:lnTo>
                    <a:lnTo>
                      <a:pt x="37" y="7300"/>
                    </a:lnTo>
                    <a:lnTo>
                      <a:pt x="4" y="7389"/>
                    </a:lnTo>
                    <a:lnTo>
                      <a:pt x="0" y="7424"/>
                    </a:lnTo>
                    <a:lnTo>
                      <a:pt x="4" y="7454"/>
                    </a:lnTo>
                    <a:lnTo>
                      <a:pt x="68" y="7515"/>
                    </a:lnTo>
                    <a:lnTo>
                      <a:pt x="154" y="7537"/>
                    </a:lnTo>
                    <a:lnTo>
                      <a:pt x="277" y="7548"/>
                    </a:lnTo>
                    <a:lnTo>
                      <a:pt x="353" y="7551"/>
                    </a:lnTo>
                    <a:lnTo>
                      <a:pt x="438" y="7553"/>
                    </a:lnTo>
                    <a:lnTo>
                      <a:pt x="533" y="7553"/>
                    </a:lnTo>
                    <a:lnTo>
                      <a:pt x="637" y="7553"/>
                    </a:lnTo>
                    <a:lnTo>
                      <a:pt x="9303" y="7553"/>
                    </a:lnTo>
                    <a:lnTo>
                      <a:pt x="9395" y="7546"/>
                    </a:lnTo>
                    <a:lnTo>
                      <a:pt x="9478" y="7538"/>
                    </a:lnTo>
                    <a:lnTo>
                      <a:pt x="9553" y="7530"/>
                    </a:lnTo>
                    <a:lnTo>
                      <a:pt x="9621" y="7522"/>
                    </a:lnTo>
                    <a:lnTo>
                      <a:pt x="9731" y="7500"/>
                    </a:lnTo>
                    <a:lnTo>
                      <a:pt x="9808" y="7469"/>
                    </a:lnTo>
                    <a:lnTo>
                      <a:pt x="9854" y="7426"/>
                    </a:lnTo>
                    <a:lnTo>
                      <a:pt x="9869" y="7365"/>
                    </a:lnTo>
                    <a:lnTo>
                      <a:pt x="9864" y="7327"/>
                    </a:lnTo>
                    <a:lnTo>
                      <a:pt x="9832" y="7233"/>
                    </a:lnTo>
                    <a:lnTo>
                      <a:pt x="9805" y="7177"/>
                    </a:lnTo>
                    <a:lnTo>
                      <a:pt x="9770" y="7113"/>
                    </a:lnTo>
                    <a:lnTo>
                      <a:pt x="9728" y="7041"/>
                    </a:lnTo>
                    <a:lnTo>
                      <a:pt x="9678" y="6962"/>
                    </a:lnTo>
                    <a:lnTo>
                      <a:pt x="9621" y="6873"/>
                    </a:lnTo>
                    <a:lnTo>
                      <a:pt x="9556" y="6776"/>
                    </a:lnTo>
                    <a:lnTo>
                      <a:pt x="9484" y="6668"/>
                    </a:lnTo>
                    <a:lnTo>
                      <a:pt x="9405" y="6551"/>
                    </a:lnTo>
                    <a:lnTo>
                      <a:pt x="9383" y="6519"/>
                    </a:lnTo>
                    <a:lnTo>
                      <a:pt x="9360" y="6483"/>
                    </a:lnTo>
                    <a:lnTo>
                      <a:pt x="9307" y="6405"/>
                    </a:lnTo>
                    <a:lnTo>
                      <a:pt x="9247" y="6315"/>
                    </a:lnTo>
                    <a:lnTo>
                      <a:pt x="9180" y="6215"/>
                    </a:lnTo>
                    <a:lnTo>
                      <a:pt x="9144" y="6161"/>
                    </a:lnTo>
                    <a:lnTo>
                      <a:pt x="9106" y="6105"/>
                    </a:lnTo>
                    <a:lnTo>
                      <a:pt x="9067" y="6047"/>
                    </a:lnTo>
                    <a:lnTo>
                      <a:pt x="9027" y="5986"/>
                    </a:lnTo>
                    <a:lnTo>
                      <a:pt x="8985" y="5923"/>
                    </a:lnTo>
                    <a:lnTo>
                      <a:pt x="8941" y="5859"/>
                    </a:lnTo>
                    <a:lnTo>
                      <a:pt x="8897" y="5792"/>
                    </a:lnTo>
                    <a:lnTo>
                      <a:pt x="8851" y="5723"/>
                    </a:lnTo>
                    <a:lnTo>
                      <a:pt x="8804" y="5653"/>
                    </a:lnTo>
                    <a:lnTo>
                      <a:pt x="8755" y="5580"/>
                    </a:lnTo>
                    <a:lnTo>
                      <a:pt x="8706" y="5506"/>
                    </a:lnTo>
                    <a:lnTo>
                      <a:pt x="8655" y="5431"/>
                    </a:lnTo>
                    <a:lnTo>
                      <a:pt x="8604" y="5353"/>
                    </a:lnTo>
                    <a:lnTo>
                      <a:pt x="8551" y="5275"/>
                    </a:lnTo>
                    <a:lnTo>
                      <a:pt x="8498" y="5195"/>
                    </a:lnTo>
                    <a:lnTo>
                      <a:pt x="8444" y="5113"/>
                    </a:lnTo>
                    <a:lnTo>
                      <a:pt x="8388" y="5030"/>
                    </a:lnTo>
                    <a:lnTo>
                      <a:pt x="8332" y="4946"/>
                    </a:lnTo>
                    <a:lnTo>
                      <a:pt x="8276" y="4861"/>
                    </a:lnTo>
                    <a:lnTo>
                      <a:pt x="8218" y="4775"/>
                    </a:lnTo>
                    <a:lnTo>
                      <a:pt x="8160" y="4688"/>
                    </a:lnTo>
                    <a:lnTo>
                      <a:pt x="8101" y="4600"/>
                    </a:lnTo>
                    <a:lnTo>
                      <a:pt x="8042" y="4511"/>
                    </a:lnTo>
                    <a:lnTo>
                      <a:pt x="7983" y="4422"/>
                    </a:lnTo>
                    <a:lnTo>
                      <a:pt x="7922" y="4331"/>
                    </a:lnTo>
                    <a:lnTo>
                      <a:pt x="7862" y="4241"/>
                    </a:lnTo>
                    <a:lnTo>
                      <a:pt x="7801" y="4149"/>
                    </a:lnTo>
                    <a:lnTo>
                      <a:pt x="7740" y="4057"/>
                    </a:lnTo>
                    <a:lnTo>
                      <a:pt x="7678" y="3965"/>
                    </a:lnTo>
                    <a:lnTo>
                      <a:pt x="7616" y="3872"/>
                    </a:lnTo>
                    <a:lnTo>
                      <a:pt x="7555" y="3780"/>
                    </a:lnTo>
                    <a:lnTo>
                      <a:pt x="7493" y="3687"/>
                    </a:lnTo>
                    <a:lnTo>
                      <a:pt x="7430" y="3593"/>
                    </a:lnTo>
                    <a:lnTo>
                      <a:pt x="7368" y="3500"/>
                    </a:lnTo>
                    <a:lnTo>
                      <a:pt x="7306" y="3407"/>
                    </a:lnTo>
                    <a:lnTo>
                      <a:pt x="7244" y="3314"/>
                    </a:lnTo>
                    <a:lnTo>
                      <a:pt x="7183" y="3221"/>
                    </a:lnTo>
                    <a:lnTo>
                      <a:pt x="7121" y="3129"/>
                    </a:lnTo>
                    <a:lnTo>
                      <a:pt x="7060" y="3036"/>
                    </a:lnTo>
                    <a:lnTo>
                      <a:pt x="6998" y="2945"/>
                    </a:lnTo>
                    <a:lnTo>
                      <a:pt x="6938" y="2853"/>
                    </a:lnTo>
                    <a:lnTo>
                      <a:pt x="6877" y="2763"/>
                    </a:lnTo>
                    <a:lnTo>
                      <a:pt x="6817" y="2672"/>
                    </a:lnTo>
                    <a:lnTo>
                      <a:pt x="6757" y="2583"/>
                    </a:lnTo>
                    <a:lnTo>
                      <a:pt x="6698" y="2494"/>
                    </a:lnTo>
                    <a:lnTo>
                      <a:pt x="6640" y="2406"/>
                    </a:lnTo>
                    <a:lnTo>
                      <a:pt x="6582" y="2319"/>
                    </a:lnTo>
                    <a:lnTo>
                      <a:pt x="6525" y="2233"/>
                    </a:lnTo>
                    <a:lnTo>
                      <a:pt x="6468" y="2149"/>
                    </a:lnTo>
                    <a:lnTo>
                      <a:pt x="6412" y="2065"/>
                    </a:lnTo>
                    <a:lnTo>
                      <a:pt x="6358" y="1982"/>
                    </a:lnTo>
                    <a:lnTo>
                      <a:pt x="6303" y="1901"/>
                    </a:lnTo>
                    <a:lnTo>
                      <a:pt x="6250" y="1821"/>
                    </a:lnTo>
                    <a:lnTo>
                      <a:pt x="6198" y="1743"/>
                    </a:lnTo>
                    <a:lnTo>
                      <a:pt x="6147" y="1666"/>
                    </a:lnTo>
                    <a:lnTo>
                      <a:pt x="6097" y="1590"/>
                    </a:lnTo>
                    <a:lnTo>
                      <a:pt x="6047" y="1516"/>
                    </a:lnTo>
                    <a:lnTo>
                      <a:pt x="5999" y="1444"/>
                    </a:lnTo>
                    <a:lnTo>
                      <a:pt x="5953" y="1374"/>
                    </a:lnTo>
                    <a:lnTo>
                      <a:pt x="5907" y="1306"/>
                    </a:lnTo>
                    <a:lnTo>
                      <a:pt x="5863" y="1239"/>
                    </a:lnTo>
                    <a:lnTo>
                      <a:pt x="5820" y="1175"/>
                    </a:lnTo>
                    <a:lnTo>
                      <a:pt x="5778" y="1112"/>
                    </a:lnTo>
                    <a:lnTo>
                      <a:pt x="5738" y="1052"/>
                    </a:lnTo>
                    <a:lnTo>
                      <a:pt x="5700" y="994"/>
                    </a:lnTo>
                    <a:lnTo>
                      <a:pt x="5663" y="939"/>
                    </a:lnTo>
                    <a:lnTo>
                      <a:pt x="5627" y="885"/>
                    </a:lnTo>
                    <a:lnTo>
                      <a:pt x="5593" y="834"/>
                    </a:lnTo>
                    <a:lnTo>
                      <a:pt x="5531" y="740"/>
                    </a:lnTo>
                    <a:lnTo>
                      <a:pt x="5475" y="657"/>
                    </a:lnTo>
                    <a:lnTo>
                      <a:pt x="5427" y="585"/>
                    </a:lnTo>
                    <a:lnTo>
                      <a:pt x="5387" y="524"/>
                    </a:lnTo>
                    <a:lnTo>
                      <a:pt x="5342" y="457"/>
                    </a:lnTo>
                    <a:lnTo>
                      <a:pt x="5253" y="316"/>
                    </a:lnTo>
                    <a:lnTo>
                      <a:pt x="5201" y="232"/>
                    </a:lnTo>
                    <a:lnTo>
                      <a:pt x="5154" y="161"/>
                    </a:lnTo>
                    <a:lnTo>
                      <a:pt x="5112" y="103"/>
                    </a:lnTo>
                    <a:lnTo>
                      <a:pt x="5040" y="26"/>
                    </a:lnTo>
                    <a:lnTo>
                      <a:pt x="4975" y="0"/>
                    </a:lnTo>
                    <a:lnTo>
                      <a:pt x="4943" y="6"/>
                    </a:lnTo>
                    <a:lnTo>
                      <a:pt x="4876" y="58"/>
                    </a:lnTo>
                    <a:lnTo>
                      <a:pt x="4796" y="161"/>
                    </a:lnTo>
                    <a:lnTo>
                      <a:pt x="4749" y="232"/>
                    </a:lnTo>
                    <a:lnTo>
                      <a:pt x="4697" y="316"/>
                    </a:lnTo>
                    <a:lnTo>
                      <a:pt x="4637" y="413"/>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7" name="Group 66"/>
            <p:cNvGrpSpPr>
              <a:grpSpLocks/>
            </p:cNvGrpSpPr>
            <p:nvPr/>
          </p:nvGrpSpPr>
          <p:grpSpPr bwMode="auto">
            <a:xfrm>
              <a:off x="6261" y="5401"/>
              <a:ext cx="3270" cy="2032"/>
              <a:chOff x="6261" y="5401"/>
              <a:chExt cx="3270" cy="2032"/>
            </a:xfrm>
          </p:grpSpPr>
          <p:sp>
            <p:nvSpPr>
              <p:cNvPr id="89" name="Freeform 88"/>
              <p:cNvSpPr>
                <a:spLocks/>
              </p:cNvSpPr>
              <p:nvPr/>
            </p:nvSpPr>
            <p:spPr bwMode="auto">
              <a:xfrm>
                <a:off x="6261" y="5401"/>
                <a:ext cx="3270" cy="2032"/>
              </a:xfrm>
              <a:custGeom>
                <a:avLst/>
                <a:gdLst>
                  <a:gd name="T0" fmla="+- 0 6261 6261"/>
                  <a:gd name="T1" fmla="*/ T0 w 3270"/>
                  <a:gd name="T2" fmla="+- 0 5401 5401"/>
                  <a:gd name="T3" fmla="*/ 5401 h 2032"/>
                  <a:gd name="T4" fmla="+- 0 9530 6261"/>
                  <a:gd name="T5" fmla="*/ T4 w 3270"/>
                  <a:gd name="T6" fmla="+- 0 7433 5401"/>
                  <a:gd name="T7" fmla="*/ 7433 h 2032"/>
                </a:gdLst>
                <a:ahLst/>
                <a:cxnLst>
                  <a:cxn ang="0">
                    <a:pos x="T1" y="T3"/>
                  </a:cxn>
                  <a:cxn ang="0">
                    <a:pos x="T5" y="T7"/>
                  </a:cxn>
                </a:cxnLst>
                <a:rect l="0" t="0" r="r" b="b"/>
                <a:pathLst>
                  <a:path w="3270" h="2032">
                    <a:moveTo>
                      <a:pt x="0" y="0"/>
                    </a:moveTo>
                    <a:lnTo>
                      <a:pt x="3269" y="203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8" name="Group 67"/>
            <p:cNvGrpSpPr>
              <a:grpSpLocks/>
            </p:cNvGrpSpPr>
            <p:nvPr/>
          </p:nvGrpSpPr>
          <p:grpSpPr bwMode="auto">
            <a:xfrm>
              <a:off x="390" y="5509"/>
              <a:ext cx="3339" cy="1936"/>
              <a:chOff x="390" y="5509"/>
              <a:chExt cx="3339" cy="1936"/>
            </a:xfrm>
          </p:grpSpPr>
          <p:sp>
            <p:nvSpPr>
              <p:cNvPr id="88" name="Freeform 87"/>
              <p:cNvSpPr>
                <a:spLocks/>
              </p:cNvSpPr>
              <p:nvPr/>
            </p:nvSpPr>
            <p:spPr bwMode="auto">
              <a:xfrm>
                <a:off x="390" y="5509"/>
                <a:ext cx="3339" cy="1936"/>
              </a:xfrm>
              <a:custGeom>
                <a:avLst/>
                <a:gdLst>
                  <a:gd name="T0" fmla="+- 0 390 390"/>
                  <a:gd name="T1" fmla="*/ T0 w 3339"/>
                  <a:gd name="T2" fmla="+- 0 7445 5509"/>
                  <a:gd name="T3" fmla="*/ 7445 h 1936"/>
                  <a:gd name="T4" fmla="+- 0 3729 390"/>
                  <a:gd name="T5" fmla="*/ T4 w 3339"/>
                  <a:gd name="T6" fmla="+- 0 5509 5509"/>
                  <a:gd name="T7" fmla="*/ 5509 h 1936"/>
                </a:gdLst>
                <a:ahLst/>
                <a:cxnLst>
                  <a:cxn ang="0">
                    <a:pos x="T1" y="T3"/>
                  </a:cxn>
                  <a:cxn ang="0">
                    <a:pos x="T5" y="T7"/>
                  </a:cxn>
                </a:cxnLst>
                <a:rect l="0" t="0" r="r" b="b"/>
                <a:pathLst>
                  <a:path w="3339" h="1936">
                    <a:moveTo>
                      <a:pt x="0" y="1936"/>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9" name="Group 68"/>
            <p:cNvGrpSpPr>
              <a:grpSpLocks/>
            </p:cNvGrpSpPr>
            <p:nvPr/>
          </p:nvGrpSpPr>
          <p:grpSpPr bwMode="auto">
            <a:xfrm>
              <a:off x="4974" y="325"/>
              <a:ext cx="2" cy="3335"/>
              <a:chOff x="4974" y="325"/>
              <a:chExt cx="2" cy="3335"/>
            </a:xfrm>
          </p:grpSpPr>
          <p:sp>
            <p:nvSpPr>
              <p:cNvPr id="87" name="Freeform 86"/>
              <p:cNvSpPr>
                <a:spLocks/>
              </p:cNvSpPr>
              <p:nvPr/>
            </p:nvSpPr>
            <p:spPr bwMode="auto">
              <a:xfrm>
                <a:off x="4974" y="325"/>
                <a:ext cx="2" cy="3335"/>
              </a:xfrm>
              <a:custGeom>
                <a:avLst/>
                <a:gdLst>
                  <a:gd name="T0" fmla="+- 0 325 325"/>
                  <a:gd name="T1" fmla="*/ 325 h 3335"/>
                  <a:gd name="T2" fmla="+- 0 3660 325"/>
                  <a:gd name="T3" fmla="*/ 3660 h 3335"/>
                </a:gdLst>
                <a:ahLst/>
                <a:cxnLst>
                  <a:cxn ang="0">
                    <a:pos x="0" y="T1"/>
                  </a:cxn>
                  <a:cxn ang="0">
                    <a:pos x="0" y="T3"/>
                  </a:cxn>
                </a:cxnLst>
                <a:rect l="0" t="0" r="r" b="b"/>
                <a:pathLst>
                  <a:path h="3335">
                    <a:moveTo>
                      <a:pt x="0" y="0"/>
                    </a:moveTo>
                    <a:lnTo>
                      <a:pt x="0" y="3335"/>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0" name="Group 69"/>
            <p:cNvGrpSpPr>
              <a:grpSpLocks/>
            </p:cNvGrpSpPr>
            <p:nvPr/>
          </p:nvGrpSpPr>
          <p:grpSpPr bwMode="auto">
            <a:xfrm>
              <a:off x="5370" y="5237"/>
              <a:ext cx="853" cy="950"/>
              <a:chOff x="5370" y="5237"/>
              <a:chExt cx="853" cy="950"/>
            </a:xfrm>
          </p:grpSpPr>
          <p:sp>
            <p:nvSpPr>
              <p:cNvPr id="86" name="Freeform 85"/>
              <p:cNvSpPr>
                <a:spLocks/>
              </p:cNvSpPr>
              <p:nvPr/>
            </p:nvSpPr>
            <p:spPr bwMode="auto">
              <a:xfrm>
                <a:off x="5370" y="5237"/>
                <a:ext cx="853" cy="950"/>
              </a:xfrm>
              <a:custGeom>
                <a:avLst/>
                <a:gdLst>
                  <a:gd name="T0" fmla="+- 0 5370 5370"/>
                  <a:gd name="T1" fmla="*/ T0 w 853"/>
                  <a:gd name="T2" fmla="+- 0 6186 5237"/>
                  <a:gd name="T3" fmla="*/ 6186 h 950"/>
                  <a:gd name="T4" fmla="+- 0 5445 5370"/>
                  <a:gd name="T5" fmla="*/ T4 w 853"/>
                  <a:gd name="T6" fmla="+- 0 6159 5237"/>
                  <a:gd name="T7" fmla="*/ 6159 h 950"/>
                  <a:gd name="T8" fmla="+- 0 5517 5370"/>
                  <a:gd name="T9" fmla="*/ T8 w 853"/>
                  <a:gd name="T10" fmla="+- 0 6127 5237"/>
                  <a:gd name="T11" fmla="*/ 6127 h 950"/>
                  <a:gd name="T12" fmla="+- 0 5586 5370"/>
                  <a:gd name="T13" fmla="*/ T12 w 853"/>
                  <a:gd name="T14" fmla="+- 0 6091 5237"/>
                  <a:gd name="T15" fmla="*/ 6091 h 950"/>
                  <a:gd name="T16" fmla="+- 0 5654 5370"/>
                  <a:gd name="T17" fmla="*/ T16 w 853"/>
                  <a:gd name="T18" fmla="+- 0 6051 5237"/>
                  <a:gd name="T19" fmla="*/ 6051 h 950"/>
                  <a:gd name="T20" fmla="+- 0 5718 5370"/>
                  <a:gd name="T21" fmla="*/ T20 w 853"/>
                  <a:gd name="T22" fmla="+- 0 6007 5237"/>
                  <a:gd name="T23" fmla="*/ 6007 h 950"/>
                  <a:gd name="T24" fmla="+- 0 5780 5370"/>
                  <a:gd name="T25" fmla="*/ T24 w 853"/>
                  <a:gd name="T26" fmla="+- 0 5959 5237"/>
                  <a:gd name="T27" fmla="*/ 5959 h 950"/>
                  <a:gd name="T28" fmla="+- 0 5838 5370"/>
                  <a:gd name="T29" fmla="*/ T28 w 853"/>
                  <a:gd name="T30" fmla="+- 0 5908 5237"/>
                  <a:gd name="T31" fmla="*/ 5908 h 950"/>
                  <a:gd name="T32" fmla="+- 0 5894 5370"/>
                  <a:gd name="T33" fmla="*/ T32 w 853"/>
                  <a:gd name="T34" fmla="+- 0 5854 5237"/>
                  <a:gd name="T35" fmla="*/ 5854 h 950"/>
                  <a:gd name="T36" fmla="+- 0 5946 5370"/>
                  <a:gd name="T37" fmla="*/ T36 w 853"/>
                  <a:gd name="T38" fmla="+- 0 5796 5237"/>
                  <a:gd name="T39" fmla="*/ 5796 h 950"/>
                  <a:gd name="T40" fmla="+- 0 5994 5370"/>
                  <a:gd name="T41" fmla="*/ T40 w 853"/>
                  <a:gd name="T42" fmla="+- 0 5735 5237"/>
                  <a:gd name="T43" fmla="*/ 5735 h 950"/>
                  <a:gd name="T44" fmla="+- 0 6039 5370"/>
                  <a:gd name="T45" fmla="*/ T44 w 853"/>
                  <a:gd name="T46" fmla="+- 0 5671 5237"/>
                  <a:gd name="T47" fmla="*/ 5671 h 950"/>
                  <a:gd name="T48" fmla="+- 0 6080 5370"/>
                  <a:gd name="T49" fmla="*/ T48 w 853"/>
                  <a:gd name="T50" fmla="+- 0 5605 5237"/>
                  <a:gd name="T51" fmla="*/ 5605 h 950"/>
                  <a:gd name="T52" fmla="+- 0 6117 5370"/>
                  <a:gd name="T53" fmla="*/ T52 w 853"/>
                  <a:gd name="T54" fmla="+- 0 5536 5237"/>
                  <a:gd name="T55" fmla="*/ 5536 h 950"/>
                  <a:gd name="T56" fmla="+- 0 6150 5370"/>
                  <a:gd name="T57" fmla="*/ T56 w 853"/>
                  <a:gd name="T58" fmla="+- 0 5464 5237"/>
                  <a:gd name="T59" fmla="*/ 5464 h 950"/>
                  <a:gd name="T60" fmla="+- 0 6179 5370"/>
                  <a:gd name="T61" fmla="*/ T60 w 853"/>
                  <a:gd name="T62" fmla="+- 0 5390 5237"/>
                  <a:gd name="T63" fmla="*/ 5390 h 950"/>
                  <a:gd name="T64" fmla="+- 0 6203 5370"/>
                  <a:gd name="T65" fmla="*/ T64 w 853"/>
                  <a:gd name="T66" fmla="+- 0 5315 5237"/>
                  <a:gd name="T67" fmla="*/ 5315 h 950"/>
                  <a:gd name="T68" fmla="+- 0 6222 5370"/>
                  <a:gd name="T69" fmla="*/ T68 w 853"/>
                  <a:gd name="T70" fmla="+- 0 5237 5237"/>
                  <a:gd name="T71" fmla="*/ 5237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5" y="922"/>
                    </a:lnTo>
                    <a:lnTo>
                      <a:pt x="147" y="890"/>
                    </a:lnTo>
                    <a:lnTo>
                      <a:pt x="216" y="854"/>
                    </a:lnTo>
                    <a:lnTo>
                      <a:pt x="284" y="814"/>
                    </a:lnTo>
                    <a:lnTo>
                      <a:pt x="348" y="770"/>
                    </a:lnTo>
                    <a:lnTo>
                      <a:pt x="410" y="722"/>
                    </a:lnTo>
                    <a:lnTo>
                      <a:pt x="468" y="671"/>
                    </a:lnTo>
                    <a:lnTo>
                      <a:pt x="524" y="617"/>
                    </a:lnTo>
                    <a:lnTo>
                      <a:pt x="576" y="559"/>
                    </a:lnTo>
                    <a:lnTo>
                      <a:pt x="624" y="498"/>
                    </a:lnTo>
                    <a:lnTo>
                      <a:pt x="669" y="434"/>
                    </a:lnTo>
                    <a:lnTo>
                      <a:pt x="710" y="368"/>
                    </a:lnTo>
                    <a:lnTo>
                      <a:pt x="747" y="299"/>
                    </a:lnTo>
                    <a:lnTo>
                      <a:pt x="780" y="227"/>
                    </a:lnTo>
                    <a:lnTo>
                      <a:pt x="809" y="153"/>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1" name="Group 70"/>
            <p:cNvGrpSpPr>
              <a:grpSpLocks/>
            </p:cNvGrpSpPr>
            <p:nvPr/>
          </p:nvGrpSpPr>
          <p:grpSpPr bwMode="auto">
            <a:xfrm>
              <a:off x="5236" y="3698"/>
              <a:ext cx="950" cy="853"/>
              <a:chOff x="5236" y="3698"/>
              <a:chExt cx="950" cy="853"/>
            </a:xfrm>
          </p:grpSpPr>
          <p:sp>
            <p:nvSpPr>
              <p:cNvPr id="85" name="Freeform 84"/>
              <p:cNvSpPr>
                <a:spLocks/>
              </p:cNvSpPr>
              <p:nvPr/>
            </p:nvSpPr>
            <p:spPr bwMode="auto">
              <a:xfrm>
                <a:off x="5236" y="3698"/>
                <a:ext cx="950" cy="853"/>
              </a:xfrm>
              <a:custGeom>
                <a:avLst/>
                <a:gdLst>
                  <a:gd name="T0" fmla="+- 0 6185 5236"/>
                  <a:gd name="T1" fmla="*/ T0 w 950"/>
                  <a:gd name="T2" fmla="+- 0 4550 3698"/>
                  <a:gd name="T3" fmla="*/ 4550 h 853"/>
                  <a:gd name="T4" fmla="+- 0 6158 5236"/>
                  <a:gd name="T5" fmla="*/ T4 w 950"/>
                  <a:gd name="T6" fmla="+- 0 4476 3698"/>
                  <a:gd name="T7" fmla="*/ 4476 h 853"/>
                  <a:gd name="T8" fmla="+- 0 6126 5236"/>
                  <a:gd name="T9" fmla="*/ T8 w 950"/>
                  <a:gd name="T10" fmla="+- 0 4404 3698"/>
                  <a:gd name="T11" fmla="*/ 4404 h 853"/>
                  <a:gd name="T12" fmla="+- 0 6090 5236"/>
                  <a:gd name="T13" fmla="*/ T12 w 950"/>
                  <a:gd name="T14" fmla="+- 0 4334 3698"/>
                  <a:gd name="T15" fmla="*/ 4334 h 853"/>
                  <a:gd name="T16" fmla="+- 0 6050 5236"/>
                  <a:gd name="T17" fmla="*/ T16 w 950"/>
                  <a:gd name="T18" fmla="+- 0 4267 3698"/>
                  <a:gd name="T19" fmla="*/ 4267 h 853"/>
                  <a:gd name="T20" fmla="+- 0 6006 5236"/>
                  <a:gd name="T21" fmla="*/ T20 w 950"/>
                  <a:gd name="T22" fmla="+- 0 4202 3698"/>
                  <a:gd name="T23" fmla="*/ 4202 h 853"/>
                  <a:gd name="T24" fmla="+- 0 5959 5236"/>
                  <a:gd name="T25" fmla="*/ T24 w 950"/>
                  <a:gd name="T26" fmla="+- 0 4141 3698"/>
                  <a:gd name="T27" fmla="*/ 4141 h 853"/>
                  <a:gd name="T28" fmla="+- 0 5908 5236"/>
                  <a:gd name="T29" fmla="*/ T28 w 950"/>
                  <a:gd name="T30" fmla="+- 0 4082 3698"/>
                  <a:gd name="T31" fmla="*/ 4082 h 853"/>
                  <a:gd name="T32" fmla="+- 0 5853 5236"/>
                  <a:gd name="T33" fmla="*/ T32 w 950"/>
                  <a:gd name="T34" fmla="+- 0 4027 3698"/>
                  <a:gd name="T35" fmla="*/ 4027 h 853"/>
                  <a:gd name="T36" fmla="+- 0 5795 5236"/>
                  <a:gd name="T37" fmla="*/ T36 w 950"/>
                  <a:gd name="T38" fmla="+- 0 3975 3698"/>
                  <a:gd name="T39" fmla="*/ 3975 h 853"/>
                  <a:gd name="T40" fmla="+- 0 5734 5236"/>
                  <a:gd name="T41" fmla="*/ T40 w 950"/>
                  <a:gd name="T42" fmla="+- 0 3926 3698"/>
                  <a:gd name="T43" fmla="*/ 3926 h 853"/>
                  <a:gd name="T44" fmla="+- 0 5671 5236"/>
                  <a:gd name="T45" fmla="*/ T44 w 950"/>
                  <a:gd name="T46" fmla="+- 0 3881 3698"/>
                  <a:gd name="T47" fmla="*/ 3881 h 853"/>
                  <a:gd name="T48" fmla="+- 0 5604 5236"/>
                  <a:gd name="T49" fmla="*/ T48 w 950"/>
                  <a:gd name="T50" fmla="+- 0 3840 3698"/>
                  <a:gd name="T51" fmla="*/ 3840 h 853"/>
                  <a:gd name="T52" fmla="+- 0 5535 5236"/>
                  <a:gd name="T53" fmla="*/ T52 w 950"/>
                  <a:gd name="T54" fmla="+- 0 3803 3698"/>
                  <a:gd name="T55" fmla="*/ 3803 h 853"/>
                  <a:gd name="T56" fmla="+- 0 5464 5236"/>
                  <a:gd name="T57" fmla="*/ T56 w 950"/>
                  <a:gd name="T58" fmla="+- 0 3770 3698"/>
                  <a:gd name="T59" fmla="*/ 3770 h 853"/>
                  <a:gd name="T60" fmla="+- 0 5390 5236"/>
                  <a:gd name="T61" fmla="*/ T60 w 950"/>
                  <a:gd name="T62" fmla="+- 0 3742 3698"/>
                  <a:gd name="T63" fmla="*/ 3742 h 853"/>
                  <a:gd name="T64" fmla="+- 0 5314 5236"/>
                  <a:gd name="T65" fmla="*/ T64 w 950"/>
                  <a:gd name="T66" fmla="+- 0 3718 3698"/>
                  <a:gd name="T67" fmla="*/ 3718 h 853"/>
                  <a:gd name="T68" fmla="+- 0 5236 5236"/>
                  <a:gd name="T69" fmla="*/ T68 w 950"/>
                  <a:gd name="T70" fmla="+- 0 3698 3698"/>
                  <a:gd name="T71" fmla="*/ 3698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8"/>
                    </a:lnTo>
                    <a:lnTo>
                      <a:pt x="890" y="706"/>
                    </a:lnTo>
                    <a:lnTo>
                      <a:pt x="854" y="636"/>
                    </a:lnTo>
                    <a:lnTo>
                      <a:pt x="814" y="569"/>
                    </a:lnTo>
                    <a:lnTo>
                      <a:pt x="770" y="504"/>
                    </a:lnTo>
                    <a:lnTo>
                      <a:pt x="723" y="443"/>
                    </a:lnTo>
                    <a:lnTo>
                      <a:pt x="672" y="384"/>
                    </a:lnTo>
                    <a:lnTo>
                      <a:pt x="617" y="329"/>
                    </a:lnTo>
                    <a:lnTo>
                      <a:pt x="559" y="277"/>
                    </a:lnTo>
                    <a:lnTo>
                      <a:pt x="498" y="228"/>
                    </a:lnTo>
                    <a:lnTo>
                      <a:pt x="435" y="183"/>
                    </a:lnTo>
                    <a:lnTo>
                      <a:pt x="368" y="142"/>
                    </a:lnTo>
                    <a:lnTo>
                      <a:pt x="299" y="105"/>
                    </a:lnTo>
                    <a:lnTo>
                      <a:pt x="228" y="72"/>
                    </a:lnTo>
                    <a:lnTo>
                      <a:pt x="154" y="44"/>
                    </a:lnTo>
                    <a:lnTo>
                      <a:pt x="78" y="20"/>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2" name="Group 71"/>
            <p:cNvGrpSpPr>
              <a:grpSpLocks/>
            </p:cNvGrpSpPr>
            <p:nvPr/>
          </p:nvGrpSpPr>
          <p:grpSpPr bwMode="auto">
            <a:xfrm>
              <a:off x="3698" y="3735"/>
              <a:ext cx="853" cy="950"/>
              <a:chOff x="3698" y="3735"/>
              <a:chExt cx="853" cy="950"/>
            </a:xfrm>
          </p:grpSpPr>
          <p:sp>
            <p:nvSpPr>
              <p:cNvPr id="84" name="Freeform 83"/>
              <p:cNvSpPr>
                <a:spLocks/>
              </p:cNvSpPr>
              <p:nvPr/>
            </p:nvSpPr>
            <p:spPr bwMode="auto">
              <a:xfrm>
                <a:off x="3698" y="3735"/>
                <a:ext cx="853" cy="950"/>
              </a:xfrm>
              <a:custGeom>
                <a:avLst/>
                <a:gdLst>
                  <a:gd name="T0" fmla="+- 0 4550 3698"/>
                  <a:gd name="T1" fmla="*/ T0 w 853"/>
                  <a:gd name="T2" fmla="+- 0 3735 3735"/>
                  <a:gd name="T3" fmla="*/ 3735 h 950"/>
                  <a:gd name="T4" fmla="+- 0 4475 3698"/>
                  <a:gd name="T5" fmla="*/ T4 w 853"/>
                  <a:gd name="T6" fmla="+- 0 3763 3735"/>
                  <a:gd name="T7" fmla="*/ 3763 h 950"/>
                  <a:gd name="T8" fmla="+- 0 4403 3698"/>
                  <a:gd name="T9" fmla="*/ T8 w 853"/>
                  <a:gd name="T10" fmla="+- 0 3794 3735"/>
                  <a:gd name="T11" fmla="*/ 3794 h 950"/>
                  <a:gd name="T12" fmla="+- 0 4333 3698"/>
                  <a:gd name="T13" fmla="*/ T12 w 853"/>
                  <a:gd name="T14" fmla="+- 0 3830 3735"/>
                  <a:gd name="T15" fmla="*/ 3830 h 950"/>
                  <a:gd name="T16" fmla="+- 0 4266 3698"/>
                  <a:gd name="T17" fmla="*/ T16 w 853"/>
                  <a:gd name="T18" fmla="+- 0 3870 3735"/>
                  <a:gd name="T19" fmla="*/ 3870 h 950"/>
                  <a:gd name="T20" fmla="+- 0 4202 3698"/>
                  <a:gd name="T21" fmla="*/ T20 w 853"/>
                  <a:gd name="T22" fmla="+- 0 3914 3735"/>
                  <a:gd name="T23" fmla="*/ 3914 h 950"/>
                  <a:gd name="T24" fmla="+- 0 4140 3698"/>
                  <a:gd name="T25" fmla="*/ T24 w 853"/>
                  <a:gd name="T26" fmla="+- 0 3962 3735"/>
                  <a:gd name="T27" fmla="*/ 3962 h 950"/>
                  <a:gd name="T28" fmla="+- 0 4082 3698"/>
                  <a:gd name="T29" fmla="*/ T28 w 853"/>
                  <a:gd name="T30" fmla="+- 0 4013 3735"/>
                  <a:gd name="T31" fmla="*/ 4013 h 950"/>
                  <a:gd name="T32" fmla="+- 0 4026 3698"/>
                  <a:gd name="T33" fmla="*/ T32 w 853"/>
                  <a:gd name="T34" fmla="+- 0 4067 3735"/>
                  <a:gd name="T35" fmla="*/ 4067 h 950"/>
                  <a:gd name="T36" fmla="+- 0 3974 3698"/>
                  <a:gd name="T37" fmla="*/ T36 w 853"/>
                  <a:gd name="T38" fmla="+- 0 4125 3735"/>
                  <a:gd name="T39" fmla="*/ 4125 h 950"/>
                  <a:gd name="T40" fmla="+- 0 3926 3698"/>
                  <a:gd name="T41" fmla="*/ T40 w 853"/>
                  <a:gd name="T42" fmla="+- 0 4186 3735"/>
                  <a:gd name="T43" fmla="*/ 4186 h 950"/>
                  <a:gd name="T44" fmla="+- 0 3881 3698"/>
                  <a:gd name="T45" fmla="*/ T44 w 853"/>
                  <a:gd name="T46" fmla="+- 0 4250 3735"/>
                  <a:gd name="T47" fmla="*/ 4250 h 950"/>
                  <a:gd name="T48" fmla="+- 0 3840 3698"/>
                  <a:gd name="T49" fmla="*/ T48 w 853"/>
                  <a:gd name="T50" fmla="+- 0 4316 3735"/>
                  <a:gd name="T51" fmla="*/ 4316 h 950"/>
                  <a:gd name="T52" fmla="+- 0 3803 3698"/>
                  <a:gd name="T53" fmla="*/ T52 w 853"/>
                  <a:gd name="T54" fmla="+- 0 4385 3735"/>
                  <a:gd name="T55" fmla="*/ 4385 h 950"/>
                  <a:gd name="T56" fmla="+- 0 3770 3698"/>
                  <a:gd name="T57" fmla="*/ T56 w 853"/>
                  <a:gd name="T58" fmla="+- 0 4457 3735"/>
                  <a:gd name="T59" fmla="*/ 4457 h 950"/>
                  <a:gd name="T60" fmla="+- 0 3741 3698"/>
                  <a:gd name="T61" fmla="*/ T60 w 853"/>
                  <a:gd name="T62" fmla="+- 0 4531 3735"/>
                  <a:gd name="T63" fmla="*/ 4531 h 950"/>
                  <a:gd name="T64" fmla="+- 0 3717 3698"/>
                  <a:gd name="T65" fmla="*/ T64 w 853"/>
                  <a:gd name="T66" fmla="+- 0 4607 3735"/>
                  <a:gd name="T67" fmla="*/ 4607 h 950"/>
                  <a:gd name="T68" fmla="+- 0 3698 3698"/>
                  <a:gd name="T69" fmla="*/ T68 w 853"/>
                  <a:gd name="T70" fmla="+- 0 4684 3735"/>
                  <a:gd name="T71" fmla="*/ 4684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2" y="0"/>
                    </a:moveTo>
                    <a:lnTo>
                      <a:pt x="777" y="28"/>
                    </a:lnTo>
                    <a:lnTo>
                      <a:pt x="705" y="59"/>
                    </a:lnTo>
                    <a:lnTo>
                      <a:pt x="635" y="95"/>
                    </a:lnTo>
                    <a:lnTo>
                      <a:pt x="568" y="135"/>
                    </a:lnTo>
                    <a:lnTo>
                      <a:pt x="504" y="179"/>
                    </a:lnTo>
                    <a:lnTo>
                      <a:pt x="442" y="227"/>
                    </a:lnTo>
                    <a:lnTo>
                      <a:pt x="384" y="278"/>
                    </a:lnTo>
                    <a:lnTo>
                      <a:pt x="328" y="332"/>
                    </a:lnTo>
                    <a:lnTo>
                      <a:pt x="276" y="390"/>
                    </a:lnTo>
                    <a:lnTo>
                      <a:pt x="228" y="451"/>
                    </a:lnTo>
                    <a:lnTo>
                      <a:pt x="183" y="515"/>
                    </a:lnTo>
                    <a:lnTo>
                      <a:pt x="142" y="581"/>
                    </a:lnTo>
                    <a:lnTo>
                      <a:pt x="105" y="650"/>
                    </a:lnTo>
                    <a:lnTo>
                      <a:pt x="72" y="722"/>
                    </a:lnTo>
                    <a:lnTo>
                      <a:pt x="43" y="796"/>
                    </a:lnTo>
                    <a:lnTo>
                      <a:pt x="19" y="872"/>
                    </a:lnTo>
                    <a:lnTo>
                      <a:pt x="0" y="949"/>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3" name="Group 72"/>
            <p:cNvGrpSpPr>
              <a:grpSpLocks/>
            </p:cNvGrpSpPr>
            <p:nvPr/>
          </p:nvGrpSpPr>
          <p:grpSpPr bwMode="auto">
            <a:xfrm>
              <a:off x="3734" y="5371"/>
              <a:ext cx="950" cy="853"/>
              <a:chOff x="3734" y="5371"/>
              <a:chExt cx="950" cy="853"/>
            </a:xfrm>
          </p:grpSpPr>
          <p:sp>
            <p:nvSpPr>
              <p:cNvPr id="83" name="Freeform 82"/>
              <p:cNvSpPr>
                <a:spLocks/>
              </p:cNvSpPr>
              <p:nvPr/>
            </p:nvSpPr>
            <p:spPr bwMode="auto">
              <a:xfrm>
                <a:off x="3734" y="5371"/>
                <a:ext cx="950" cy="853"/>
              </a:xfrm>
              <a:custGeom>
                <a:avLst/>
                <a:gdLst>
                  <a:gd name="T0" fmla="+- 0 3734 3734"/>
                  <a:gd name="T1" fmla="*/ T0 w 950"/>
                  <a:gd name="T2" fmla="+- 0 5371 5371"/>
                  <a:gd name="T3" fmla="*/ 5371 h 853"/>
                  <a:gd name="T4" fmla="+- 0 3762 3734"/>
                  <a:gd name="T5" fmla="*/ T4 w 950"/>
                  <a:gd name="T6" fmla="+- 0 5445 5371"/>
                  <a:gd name="T7" fmla="*/ 5445 h 853"/>
                  <a:gd name="T8" fmla="+- 0 3794 3734"/>
                  <a:gd name="T9" fmla="*/ T8 w 950"/>
                  <a:gd name="T10" fmla="+- 0 5517 5371"/>
                  <a:gd name="T11" fmla="*/ 5517 h 853"/>
                  <a:gd name="T12" fmla="+- 0 3830 3734"/>
                  <a:gd name="T13" fmla="*/ T12 w 950"/>
                  <a:gd name="T14" fmla="+- 0 5587 5371"/>
                  <a:gd name="T15" fmla="*/ 5587 h 853"/>
                  <a:gd name="T16" fmla="+- 0 3870 3734"/>
                  <a:gd name="T17" fmla="*/ T16 w 950"/>
                  <a:gd name="T18" fmla="+- 0 5654 5371"/>
                  <a:gd name="T19" fmla="*/ 5654 h 853"/>
                  <a:gd name="T20" fmla="+- 0 3914 3734"/>
                  <a:gd name="T21" fmla="*/ T20 w 950"/>
                  <a:gd name="T22" fmla="+- 0 5719 5371"/>
                  <a:gd name="T23" fmla="*/ 5719 h 853"/>
                  <a:gd name="T24" fmla="+- 0 3961 3734"/>
                  <a:gd name="T25" fmla="*/ T24 w 950"/>
                  <a:gd name="T26" fmla="+- 0 5780 5371"/>
                  <a:gd name="T27" fmla="*/ 5780 h 853"/>
                  <a:gd name="T28" fmla="+- 0 4012 3734"/>
                  <a:gd name="T29" fmla="*/ T28 w 950"/>
                  <a:gd name="T30" fmla="+- 0 5839 5371"/>
                  <a:gd name="T31" fmla="*/ 5839 h 853"/>
                  <a:gd name="T32" fmla="+- 0 4067 3734"/>
                  <a:gd name="T33" fmla="*/ T32 w 950"/>
                  <a:gd name="T34" fmla="+- 0 5894 5371"/>
                  <a:gd name="T35" fmla="*/ 5894 h 853"/>
                  <a:gd name="T36" fmla="+- 0 4125 3734"/>
                  <a:gd name="T37" fmla="*/ T36 w 950"/>
                  <a:gd name="T38" fmla="+- 0 5946 5371"/>
                  <a:gd name="T39" fmla="*/ 5946 h 853"/>
                  <a:gd name="T40" fmla="+- 0 4185 3734"/>
                  <a:gd name="T41" fmla="*/ T40 w 950"/>
                  <a:gd name="T42" fmla="+- 0 5995 5371"/>
                  <a:gd name="T43" fmla="*/ 5995 h 853"/>
                  <a:gd name="T44" fmla="+- 0 4249 3734"/>
                  <a:gd name="T45" fmla="*/ T44 w 950"/>
                  <a:gd name="T46" fmla="+- 0 6040 5371"/>
                  <a:gd name="T47" fmla="*/ 6040 h 853"/>
                  <a:gd name="T48" fmla="+- 0 4316 3734"/>
                  <a:gd name="T49" fmla="*/ T48 w 950"/>
                  <a:gd name="T50" fmla="+- 0 6081 5371"/>
                  <a:gd name="T51" fmla="*/ 6081 h 853"/>
                  <a:gd name="T52" fmla="+- 0 4385 3734"/>
                  <a:gd name="T53" fmla="*/ T52 w 950"/>
                  <a:gd name="T54" fmla="+- 0 6118 5371"/>
                  <a:gd name="T55" fmla="*/ 6118 h 853"/>
                  <a:gd name="T56" fmla="+- 0 4456 3734"/>
                  <a:gd name="T57" fmla="*/ T56 w 950"/>
                  <a:gd name="T58" fmla="+- 0 6151 5371"/>
                  <a:gd name="T59" fmla="*/ 6151 h 853"/>
                  <a:gd name="T60" fmla="+- 0 4530 3734"/>
                  <a:gd name="T61" fmla="*/ T60 w 950"/>
                  <a:gd name="T62" fmla="+- 0 6179 5371"/>
                  <a:gd name="T63" fmla="*/ 6179 h 853"/>
                  <a:gd name="T64" fmla="+- 0 4606 3734"/>
                  <a:gd name="T65" fmla="*/ T64 w 950"/>
                  <a:gd name="T66" fmla="+- 0 6203 5371"/>
                  <a:gd name="T67" fmla="*/ 6203 h 853"/>
                  <a:gd name="T68" fmla="+- 0 4684 3734"/>
                  <a:gd name="T69" fmla="*/ T68 w 950"/>
                  <a:gd name="T70" fmla="+- 0 6223 5371"/>
                  <a:gd name="T71" fmla="*/ 622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4"/>
                    </a:lnTo>
                    <a:lnTo>
                      <a:pt x="60" y="146"/>
                    </a:lnTo>
                    <a:lnTo>
                      <a:pt x="96" y="216"/>
                    </a:lnTo>
                    <a:lnTo>
                      <a:pt x="136" y="283"/>
                    </a:lnTo>
                    <a:lnTo>
                      <a:pt x="180" y="348"/>
                    </a:lnTo>
                    <a:lnTo>
                      <a:pt x="227" y="409"/>
                    </a:lnTo>
                    <a:lnTo>
                      <a:pt x="278" y="468"/>
                    </a:lnTo>
                    <a:lnTo>
                      <a:pt x="333" y="523"/>
                    </a:lnTo>
                    <a:lnTo>
                      <a:pt x="391" y="575"/>
                    </a:lnTo>
                    <a:lnTo>
                      <a:pt x="451" y="624"/>
                    </a:lnTo>
                    <a:lnTo>
                      <a:pt x="515" y="669"/>
                    </a:lnTo>
                    <a:lnTo>
                      <a:pt x="582" y="710"/>
                    </a:lnTo>
                    <a:lnTo>
                      <a:pt x="651" y="747"/>
                    </a:lnTo>
                    <a:lnTo>
                      <a:pt x="722" y="780"/>
                    </a:lnTo>
                    <a:lnTo>
                      <a:pt x="796" y="808"/>
                    </a:lnTo>
                    <a:lnTo>
                      <a:pt x="872" y="832"/>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4" name="Group 73"/>
            <p:cNvGrpSpPr>
              <a:grpSpLocks/>
            </p:cNvGrpSpPr>
            <p:nvPr/>
          </p:nvGrpSpPr>
          <p:grpSpPr bwMode="auto">
            <a:xfrm>
              <a:off x="6245" y="4822"/>
              <a:ext cx="8" cy="278"/>
              <a:chOff x="6245" y="4822"/>
              <a:chExt cx="8" cy="278"/>
            </a:xfrm>
          </p:grpSpPr>
          <p:sp>
            <p:nvSpPr>
              <p:cNvPr id="82" name="Freeform 81"/>
              <p:cNvSpPr>
                <a:spLocks/>
              </p:cNvSpPr>
              <p:nvPr/>
            </p:nvSpPr>
            <p:spPr bwMode="auto">
              <a:xfrm>
                <a:off x="6245" y="4822"/>
                <a:ext cx="8" cy="278"/>
              </a:xfrm>
              <a:custGeom>
                <a:avLst/>
                <a:gdLst>
                  <a:gd name="T0" fmla="+- 0 6245 6245"/>
                  <a:gd name="T1" fmla="*/ T0 w 8"/>
                  <a:gd name="T2" fmla="+- 0 5099 4822"/>
                  <a:gd name="T3" fmla="*/ 5099 h 278"/>
                  <a:gd name="T4" fmla="+- 0 6248 6245"/>
                  <a:gd name="T5" fmla="*/ T4 w 8"/>
                  <a:gd name="T6" fmla="+- 0 5065 4822"/>
                  <a:gd name="T7" fmla="*/ 5065 h 278"/>
                  <a:gd name="T8" fmla="+- 0 6250 6245"/>
                  <a:gd name="T9" fmla="*/ T8 w 8"/>
                  <a:gd name="T10" fmla="+- 0 5030 4822"/>
                  <a:gd name="T11" fmla="*/ 5030 h 278"/>
                  <a:gd name="T12" fmla="+- 0 6251 6245"/>
                  <a:gd name="T13" fmla="*/ T12 w 8"/>
                  <a:gd name="T14" fmla="+- 0 4996 4822"/>
                  <a:gd name="T15" fmla="*/ 4996 h 278"/>
                  <a:gd name="T16" fmla="+- 0 6252 6245"/>
                  <a:gd name="T17" fmla="*/ T16 w 8"/>
                  <a:gd name="T18" fmla="+- 0 4961 4822"/>
                  <a:gd name="T19" fmla="*/ 4961 h 278"/>
                  <a:gd name="T20" fmla="+- 0 6251 6245"/>
                  <a:gd name="T21" fmla="*/ T20 w 8"/>
                  <a:gd name="T22" fmla="+- 0 4925 4822"/>
                  <a:gd name="T23" fmla="*/ 4925 h 278"/>
                  <a:gd name="T24" fmla="+- 0 6250 6245"/>
                  <a:gd name="T25" fmla="*/ T24 w 8"/>
                  <a:gd name="T26" fmla="+- 0 4891 4822"/>
                  <a:gd name="T27" fmla="*/ 4891 h 278"/>
                  <a:gd name="T28" fmla="+- 0 6248 6245"/>
                  <a:gd name="T29" fmla="*/ T28 w 8"/>
                  <a:gd name="T30" fmla="+- 0 4856 4822"/>
                  <a:gd name="T31" fmla="*/ 4856 h 278"/>
                  <a:gd name="T32" fmla="+- 0 6245 6245"/>
                  <a:gd name="T33" fmla="*/ T32 w 8"/>
                  <a:gd name="T34" fmla="+- 0 4822 4822"/>
                  <a:gd name="T35" fmla="*/ 4822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7"/>
                    </a:moveTo>
                    <a:lnTo>
                      <a:pt x="3" y="243"/>
                    </a:lnTo>
                    <a:lnTo>
                      <a:pt x="5" y="208"/>
                    </a:lnTo>
                    <a:lnTo>
                      <a:pt x="6" y="174"/>
                    </a:lnTo>
                    <a:lnTo>
                      <a:pt x="7" y="139"/>
                    </a:lnTo>
                    <a:lnTo>
                      <a:pt x="6" y="103"/>
                    </a:lnTo>
                    <a:lnTo>
                      <a:pt x="5" y="69"/>
                    </a:lnTo>
                    <a:lnTo>
                      <a:pt x="3" y="34"/>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5" name="Group 74"/>
            <p:cNvGrpSpPr>
              <a:grpSpLocks/>
            </p:cNvGrpSpPr>
            <p:nvPr/>
          </p:nvGrpSpPr>
          <p:grpSpPr bwMode="auto">
            <a:xfrm>
              <a:off x="4821" y="3669"/>
              <a:ext cx="278" cy="8"/>
              <a:chOff x="4821" y="3669"/>
              <a:chExt cx="278" cy="8"/>
            </a:xfrm>
          </p:grpSpPr>
          <p:sp>
            <p:nvSpPr>
              <p:cNvPr id="81" name="Freeform 80"/>
              <p:cNvSpPr>
                <a:spLocks/>
              </p:cNvSpPr>
              <p:nvPr/>
            </p:nvSpPr>
            <p:spPr bwMode="auto">
              <a:xfrm>
                <a:off x="4821" y="3669"/>
                <a:ext cx="278" cy="8"/>
              </a:xfrm>
              <a:custGeom>
                <a:avLst/>
                <a:gdLst>
                  <a:gd name="T0" fmla="+- 0 5099 4821"/>
                  <a:gd name="T1" fmla="*/ T0 w 278"/>
                  <a:gd name="T2" fmla="+- 0 3676 3669"/>
                  <a:gd name="T3" fmla="*/ 3676 h 8"/>
                  <a:gd name="T4" fmla="+- 0 5064 4821"/>
                  <a:gd name="T5" fmla="*/ T4 w 278"/>
                  <a:gd name="T6" fmla="+- 0 3673 3669"/>
                  <a:gd name="T7" fmla="*/ 3673 h 8"/>
                  <a:gd name="T8" fmla="+- 0 5030 4821"/>
                  <a:gd name="T9" fmla="*/ T8 w 278"/>
                  <a:gd name="T10" fmla="+- 0 3670 3669"/>
                  <a:gd name="T11" fmla="*/ 3670 h 8"/>
                  <a:gd name="T12" fmla="+- 0 4995 4821"/>
                  <a:gd name="T13" fmla="*/ T12 w 278"/>
                  <a:gd name="T14" fmla="+- 0 3669 3669"/>
                  <a:gd name="T15" fmla="*/ 3669 h 8"/>
                  <a:gd name="T16" fmla="+- 0 4960 4821"/>
                  <a:gd name="T17" fmla="*/ T16 w 278"/>
                  <a:gd name="T18" fmla="+- 0 3669 3669"/>
                  <a:gd name="T19" fmla="*/ 3669 h 8"/>
                  <a:gd name="T20" fmla="+- 0 4925 4821"/>
                  <a:gd name="T21" fmla="*/ T20 w 278"/>
                  <a:gd name="T22" fmla="+- 0 3669 3669"/>
                  <a:gd name="T23" fmla="*/ 3669 h 8"/>
                  <a:gd name="T24" fmla="+- 0 4890 4821"/>
                  <a:gd name="T25" fmla="*/ T24 w 278"/>
                  <a:gd name="T26" fmla="+- 0 3670 3669"/>
                  <a:gd name="T27" fmla="*/ 3670 h 8"/>
                  <a:gd name="T28" fmla="+- 0 4855 4821"/>
                  <a:gd name="T29" fmla="*/ T28 w 278"/>
                  <a:gd name="T30" fmla="+- 0 3673 3669"/>
                  <a:gd name="T31" fmla="*/ 3673 h 8"/>
                  <a:gd name="T32" fmla="+- 0 4821 4821"/>
                  <a:gd name="T33" fmla="*/ T32 w 278"/>
                  <a:gd name="T34" fmla="+- 0 3676 3669"/>
                  <a:gd name="T35" fmla="*/ 3676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1"/>
                    </a:lnTo>
                    <a:lnTo>
                      <a:pt x="174" y="0"/>
                    </a:lnTo>
                    <a:lnTo>
                      <a:pt x="139" y="0"/>
                    </a:lnTo>
                    <a:lnTo>
                      <a:pt x="104" y="0"/>
                    </a:lnTo>
                    <a:lnTo>
                      <a:pt x="69" y="1"/>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6" name="Group 75"/>
            <p:cNvGrpSpPr>
              <a:grpSpLocks/>
            </p:cNvGrpSpPr>
            <p:nvPr/>
          </p:nvGrpSpPr>
          <p:grpSpPr bwMode="auto">
            <a:xfrm>
              <a:off x="3668" y="4822"/>
              <a:ext cx="8" cy="278"/>
              <a:chOff x="3668" y="4822"/>
              <a:chExt cx="8" cy="278"/>
            </a:xfrm>
          </p:grpSpPr>
          <p:sp>
            <p:nvSpPr>
              <p:cNvPr id="80" name="Freeform 79"/>
              <p:cNvSpPr>
                <a:spLocks/>
              </p:cNvSpPr>
              <p:nvPr/>
            </p:nvSpPr>
            <p:spPr bwMode="auto">
              <a:xfrm>
                <a:off x="3668" y="4822"/>
                <a:ext cx="8" cy="278"/>
              </a:xfrm>
              <a:custGeom>
                <a:avLst/>
                <a:gdLst>
                  <a:gd name="T0" fmla="+- 0 3675 3668"/>
                  <a:gd name="T1" fmla="*/ T0 w 8"/>
                  <a:gd name="T2" fmla="+- 0 4822 4822"/>
                  <a:gd name="T3" fmla="*/ 4822 h 278"/>
                  <a:gd name="T4" fmla="+- 0 3672 3668"/>
                  <a:gd name="T5" fmla="*/ T4 w 8"/>
                  <a:gd name="T6" fmla="+- 0 4856 4822"/>
                  <a:gd name="T7" fmla="*/ 4856 h 278"/>
                  <a:gd name="T8" fmla="+- 0 3670 3668"/>
                  <a:gd name="T9" fmla="*/ T8 w 8"/>
                  <a:gd name="T10" fmla="+- 0 4891 4822"/>
                  <a:gd name="T11" fmla="*/ 4891 h 278"/>
                  <a:gd name="T12" fmla="+- 0 3668 3668"/>
                  <a:gd name="T13" fmla="*/ T12 w 8"/>
                  <a:gd name="T14" fmla="+- 0 4925 4822"/>
                  <a:gd name="T15" fmla="*/ 4925 h 278"/>
                  <a:gd name="T16" fmla="+- 0 3668 3668"/>
                  <a:gd name="T17" fmla="*/ T16 w 8"/>
                  <a:gd name="T18" fmla="+- 0 4961 4822"/>
                  <a:gd name="T19" fmla="*/ 4961 h 278"/>
                  <a:gd name="T20" fmla="+- 0 3668 3668"/>
                  <a:gd name="T21" fmla="*/ T20 w 8"/>
                  <a:gd name="T22" fmla="+- 0 4996 4822"/>
                  <a:gd name="T23" fmla="*/ 4996 h 278"/>
                  <a:gd name="T24" fmla="+- 0 3670 3668"/>
                  <a:gd name="T25" fmla="*/ T24 w 8"/>
                  <a:gd name="T26" fmla="+- 0 5030 4822"/>
                  <a:gd name="T27" fmla="*/ 5030 h 278"/>
                  <a:gd name="T28" fmla="+- 0 3672 3668"/>
                  <a:gd name="T29" fmla="*/ T28 w 8"/>
                  <a:gd name="T30" fmla="+- 0 5065 4822"/>
                  <a:gd name="T31" fmla="*/ 5065 h 278"/>
                  <a:gd name="T32" fmla="+- 0 3675 3668"/>
                  <a:gd name="T33" fmla="*/ T32 w 8"/>
                  <a:gd name="T34" fmla="+- 0 5099 4822"/>
                  <a:gd name="T35" fmla="*/ 5099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3"/>
                    </a:lnTo>
                    <a:lnTo>
                      <a:pt x="0" y="139"/>
                    </a:lnTo>
                    <a:lnTo>
                      <a:pt x="0" y="174"/>
                    </a:lnTo>
                    <a:lnTo>
                      <a:pt x="2" y="208"/>
                    </a:lnTo>
                    <a:lnTo>
                      <a:pt x="4" y="243"/>
                    </a:lnTo>
                    <a:lnTo>
                      <a:pt x="7" y="27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7" name="Group 76"/>
            <p:cNvGrpSpPr>
              <a:grpSpLocks/>
            </p:cNvGrpSpPr>
            <p:nvPr/>
          </p:nvGrpSpPr>
          <p:grpSpPr bwMode="auto">
            <a:xfrm>
              <a:off x="1474" y="-33"/>
              <a:ext cx="8230" cy="7672"/>
              <a:chOff x="1474" y="-33"/>
              <a:chExt cx="8230" cy="7672"/>
            </a:xfrm>
          </p:grpSpPr>
          <p:sp>
            <p:nvSpPr>
              <p:cNvPr id="78" name="Freeform 77"/>
              <p:cNvSpPr>
                <a:spLocks/>
              </p:cNvSpPr>
              <p:nvPr/>
            </p:nvSpPr>
            <p:spPr bwMode="auto">
              <a:xfrm>
                <a:off x="4821" y="6245"/>
                <a:ext cx="278" cy="8"/>
              </a:xfrm>
              <a:custGeom>
                <a:avLst/>
                <a:gdLst>
                  <a:gd name="T0" fmla="+- 0 4821 4821"/>
                  <a:gd name="T1" fmla="*/ T0 w 278"/>
                  <a:gd name="T2" fmla="+- 0 6245 6245"/>
                  <a:gd name="T3" fmla="*/ 6245 h 8"/>
                  <a:gd name="T4" fmla="+- 0 4855 4821"/>
                  <a:gd name="T5" fmla="*/ T4 w 278"/>
                  <a:gd name="T6" fmla="+- 0 6248 6245"/>
                  <a:gd name="T7" fmla="*/ 6248 h 8"/>
                  <a:gd name="T8" fmla="+- 0 4890 4821"/>
                  <a:gd name="T9" fmla="*/ T8 w 278"/>
                  <a:gd name="T10" fmla="+- 0 6251 6245"/>
                  <a:gd name="T11" fmla="*/ 6251 h 8"/>
                  <a:gd name="T12" fmla="+- 0 4925 4821"/>
                  <a:gd name="T13" fmla="*/ T12 w 278"/>
                  <a:gd name="T14" fmla="+- 0 6252 6245"/>
                  <a:gd name="T15" fmla="*/ 6252 h 8"/>
                  <a:gd name="T16" fmla="+- 0 4960 4821"/>
                  <a:gd name="T17" fmla="*/ T16 w 278"/>
                  <a:gd name="T18" fmla="+- 0 6253 6245"/>
                  <a:gd name="T19" fmla="*/ 6253 h 8"/>
                  <a:gd name="T20" fmla="+- 0 4995 4821"/>
                  <a:gd name="T21" fmla="*/ T20 w 278"/>
                  <a:gd name="T22" fmla="+- 0 6252 6245"/>
                  <a:gd name="T23" fmla="*/ 6252 h 8"/>
                  <a:gd name="T24" fmla="+- 0 5030 4821"/>
                  <a:gd name="T25" fmla="*/ T24 w 278"/>
                  <a:gd name="T26" fmla="+- 0 6251 6245"/>
                  <a:gd name="T27" fmla="*/ 6251 h 8"/>
                  <a:gd name="T28" fmla="+- 0 5064 4821"/>
                  <a:gd name="T29" fmla="*/ T28 w 278"/>
                  <a:gd name="T30" fmla="+- 0 6248 6245"/>
                  <a:gd name="T31" fmla="*/ 6248 h 8"/>
                  <a:gd name="T32" fmla="+- 0 5099 4821"/>
                  <a:gd name="T33" fmla="*/ T32 w 278"/>
                  <a:gd name="T34" fmla="+- 0 6245 6245"/>
                  <a:gd name="T35" fmla="*/ 6245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6"/>
                    </a:lnTo>
                    <a:lnTo>
                      <a:pt x="104" y="7"/>
                    </a:lnTo>
                    <a:lnTo>
                      <a:pt x="139" y="8"/>
                    </a:lnTo>
                    <a:lnTo>
                      <a:pt x="174" y="7"/>
                    </a:lnTo>
                    <a:lnTo>
                      <a:pt x="209" y="6"/>
                    </a:lnTo>
                    <a:lnTo>
                      <a:pt x="243" y="3"/>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79" name="Picture 78" descr="Another image of the model similar to the one described on page 13, but only the External section on the right side of the equilateral triangle is visible. The wording for the other 3 groups is not visible. In the External section it says: Listen to and Serve Society. Social Responsibility. Products &amp; Services. Marketing. Supplier Divers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33"/>
                <a:ext cx="8230"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370207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88390" y="1714500"/>
            <a:ext cx="6967220" cy="3695700"/>
          </a:xfrm>
        </p:spPr>
        <p:txBody>
          <a:bodyPr/>
          <a:lstStyle/>
          <a:p>
            <a:pPr algn="ctr"/>
            <a:r>
              <a:rPr lang="en-US" sz="4000" dirty="0"/>
              <a:t>If you want a quick fix, </a:t>
            </a:r>
            <a:br>
              <a:rPr lang="en-US" sz="4000" dirty="0"/>
            </a:br>
            <a:r>
              <a:rPr lang="en-US" sz="4000" dirty="0"/>
              <a:t>GDIB is not for you.</a:t>
            </a:r>
          </a:p>
          <a:p>
            <a:endParaRPr lang="en-US" dirty="0"/>
          </a:p>
        </p:txBody>
      </p:sp>
    </p:spTree>
    <p:extLst>
      <p:ext uri="{BB962C8B-B14F-4D97-AF65-F5344CB8AC3E}">
        <p14:creationId xmlns:p14="http://schemas.microsoft.com/office/powerpoint/2010/main" val="3765861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47087"/>
            <a:ext cx="8520600" cy="4380971"/>
          </a:xfrm>
        </p:spPr>
        <p:txBody>
          <a:bodyPr/>
          <a:lstStyle/>
          <a:p>
            <a:pPr>
              <a:spcAft>
                <a:spcPts val="2400"/>
              </a:spcAft>
            </a:pPr>
            <a:r>
              <a:rPr lang="en-US" sz="2200" i="1" dirty="0"/>
              <a:t>Action: Integrate </a:t>
            </a:r>
            <a:r>
              <a:rPr lang="en-US" sz="2200" i="1" dirty="0" err="1"/>
              <a:t>D&amp;I</a:t>
            </a:r>
            <a:r>
              <a:rPr lang="en-US" sz="2200" i="1" dirty="0"/>
              <a:t> into marketing and customer service.</a:t>
            </a:r>
          </a:p>
          <a:p>
            <a:pPr lvl="0" algn="l"/>
            <a:r>
              <a:rPr lang="en-US" sz="2000" dirty="0"/>
              <a:t>☐ </a:t>
            </a:r>
            <a:r>
              <a:rPr lang="en-US" sz="2000" b="1" dirty="0"/>
              <a:t>13.2 </a:t>
            </a:r>
            <a:r>
              <a:rPr lang="en-US" sz="2000" dirty="0"/>
              <a:t>The organization is keenly aware of the needs, motivations, and perspectives of diverse customer and stakeholder groups and successfully adapts marketing, sales, and distribution strategies to meet these needs.</a:t>
            </a:r>
          </a:p>
          <a:p>
            <a:pPr lvl="0" algn="l"/>
            <a:r>
              <a:rPr lang="en-US" sz="2000" dirty="0"/>
              <a:t>☐ </a:t>
            </a:r>
            <a:r>
              <a:rPr lang="en-US" sz="2000" b="1" dirty="0"/>
              <a:t>13.1 </a:t>
            </a:r>
            <a:r>
              <a:rPr lang="en-US" sz="2000" dirty="0"/>
              <a:t>The organization uses sophisticated analysis techniques on an ongoing basis to understand and respond to its diverse customer base.</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13:  Marketing and Customer Service</a:t>
            </a:r>
            <a:endParaRPr lang="en-US" sz="3600" dirty="0"/>
          </a:p>
        </p:txBody>
      </p:sp>
      <p:grpSp>
        <p:nvGrpSpPr>
          <p:cNvPr id="64" name="Group 63"/>
          <p:cNvGrpSpPr>
            <a:grpSpLocks/>
          </p:cNvGrpSpPr>
          <p:nvPr/>
        </p:nvGrpSpPr>
        <p:grpSpPr bwMode="auto">
          <a:xfrm>
            <a:off x="7700761" y="5234976"/>
            <a:ext cx="1297204" cy="993564"/>
            <a:chOff x="27" y="-33"/>
            <a:chExt cx="9869" cy="7672"/>
          </a:xfrm>
        </p:grpSpPr>
        <p:grpSp>
          <p:nvGrpSpPr>
            <p:cNvPr id="65" name="Group 64"/>
            <p:cNvGrpSpPr>
              <a:grpSpLocks/>
            </p:cNvGrpSpPr>
            <p:nvPr/>
          </p:nvGrpSpPr>
          <p:grpSpPr bwMode="auto">
            <a:xfrm>
              <a:off x="27" y="27"/>
              <a:ext cx="9869" cy="7554"/>
              <a:chOff x="27" y="27"/>
              <a:chExt cx="9869" cy="7554"/>
            </a:xfrm>
          </p:grpSpPr>
          <p:sp>
            <p:nvSpPr>
              <p:cNvPr id="91" name="Freeform 90"/>
              <p:cNvSpPr>
                <a:spLocks/>
              </p:cNvSpPr>
              <p:nvPr/>
            </p:nvSpPr>
            <p:spPr bwMode="auto">
              <a:xfrm>
                <a:off x="27" y="27"/>
                <a:ext cx="9869" cy="7554"/>
              </a:xfrm>
              <a:custGeom>
                <a:avLst/>
                <a:gdLst>
                  <a:gd name="T0" fmla="+- 0 5002 27"/>
                  <a:gd name="T1" fmla="*/ T0 w 9869"/>
                  <a:gd name="T2" fmla="+- 0 27 27"/>
                  <a:gd name="T3" fmla="*/ 27 h 7554"/>
                  <a:gd name="T4" fmla="+- 0 4937 27"/>
                  <a:gd name="T5" fmla="*/ T4 w 9869"/>
                  <a:gd name="T6" fmla="+- 0 53 27"/>
                  <a:gd name="T7" fmla="*/ 53 h 7554"/>
                  <a:gd name="T8" fmla="+- 0 4865 27"/>
                  <a:gd name="T9" fmla="*/ T8 w 9869"/>
                  <a:gd name="T10" fmla="+- 0 130 27"/>
                  <a:gd name="T11" fmla="*/ 130 h 7554"/>
                  <a:gd name="T12" fmla="+- 0 4823 27"/>
                  <a:gd name="T13" fmla="*/ T12 w 9869"/>
                  <a:gd name="T14" fmla="+- 0 188 27"/>
                  <a:gd name="T15" fmla="*/ 188 h 7554"/>
                  <a:gd name="T16" fmla="+- 0 4776 27"/>
                  <a:gd name="T17" fmla="*/ T16 w 9869"/>
                  <a:gd name="T18" fmla="+- 0 259 27"/>
                  <a:gd name="T19" fmla="*/ 259 h 7554"/>
                  <a:gd name="T20" fmla="+- 0 4724 27"/>
                  <a:gd name="T21" fmla="*/ T20 w 9869"/>
                  <a:gd name="T22" fmla="+- 0 343 27"/>
                  <a:gd name="T23" fmla="*/ 343 h 7554"/>
                  <a:gd name="T24" fmla="+- 0 4664 27"/>
                  <a:gd name="T25" fmla="*/ T24 w 9869"/>
                  <a:gd name="T26" fmla="+- 0 440 27"/>
                  <a:gd name="T27" fmla="*/ 440 h 7554"/>
                  <a:gd name="T28" fmla="+- 0 419 27"/>
                  <a:gd name="T29" fmla="*/ T28 w 9869"/>
                  <a:gd name="T30" fmla="+- 0 6782 27"/>
                  <a:gd name="T31" fmla="*/ 6782 h 7554"/>
                  <a:gd name="T32" fmla="+- 0 346 27"/>
                  <a:gd name="T33" fmla="*/ T32 w 9869"/>
                  <a:gd name="T34" fmla="+- 0 6886 27"/>
                  <a:gd name="T35" fmla="*/ 6886 h 7554"/>
                  <a:gd name="T36" fmla="+- 0 281 27"/>
                  <a:gd name="T37" fmla="*/ T36 w 9869"/>
                  <a:gd name="T38" fmla="+- 0 6981 27"/>
                  <a:gd name="T39" fmla="*/ 6981 h 7554"/>
                  <a:gd name="T40" fmla="+- 0 222 27"/>
                  <a:gd name="T41" fmla="*/ T40 w 9869"/>
                  <a:gd name="T42" fmla="+- 0 7066 27"/>
                  <a:gd name="T43" fmla="*/ 7066 h 7554"/>
                  <a:gd name="T44" fmla="+- 0 171 27"/>
                  <a:gd name="T45" fmla="*/ T44 w 9869"/>
                  <a:gd name="T46" fmla="+- 0 7143 27"/>
                  <a:gd name="T47" fmla="*/ 7143 h 7554"/>
                  <a:gd name="T48" fmla="+- 0 128 27"/>
                  <a:gd name="T49" fmla="*/ T48 w 9869"/>
                  <a:gd name="T50" fmla="+- 0 7212 27"/>
                  <a:gd name="T51" fmla="*/ 7212 h 7554"/>
                  <a:gd name="T52" fmla="+- 0 92 27"/>
                  <a:gd name="T53" fmla="*/ T52 w 9869"/>
                  <a:gd name="T54" fmla="+- 0 7273 27"/>
                  <a:gd name="T55" fmla="*/ 7273 h 7554"/>
                  <a:gd name="T56" fmla="+- 0 64 27"/>
                  <a:gd name="T57" fmla="*/ T56 w 9869"/>
                  <a:gd name="T58" fmla="+- 0 7327 27"/>
                  <a:gd name="T59" fmla="*/ 7327 h 7554"/>
                  <a:gd name="T60" fmla="+- 0 31 27"/>
                  <a:gd name="T61" fmla="*/ T60 w 9869"/>
                  <a:gd name="T62" fmla="+- 0 7416 27"/>
                  <a:gd name="T63" fmla="*/ 7416 h 7554"/>
                  <a:gd name="T64" fmla="+- 0 27 27"/>
                  <a:gd name="T65" fmla="*/ T64 w 9869"/>
                  <a:gd name="T66" fmla="+- 0 7451 27"/>
                  <a:gd name="T67" fmla="*/ 7451 h 7554"/>
                  <a:gd name="T68" fmla="+- 0 31 27"/>
                  <a:gd name="T69" fmla="*/ T68 w 9869"/>
                  <a:gd name="T70" fmla="+- 0 7481 27"/>
                  <a:gd name="T71" fmla="*/ 7481 h 7554"/>
                  <a:gd name="T72" fmla="+- 0 95 27"/>
                  <a:gd name="T73" fmla="*/ T72 w 9869"/>
                  <a:gd name="T74" fmla="+- 0 7542 27"/>
                  <a:gd name="T75" fmla="*/ 7542 h 7554"/>
                  <a:gd name="T76" fmla="+- 0 181 27"/>
                  <a:gd name="T77" fmla="*/ T76 w 9869"/>
                  <a:gd name="T78" fmla="+- 0 7564 27"/>
                  <a:gd name="T79" fmla="*/ 7564 h 7554"/>
                  <a:gd name="T80" fmla="+- 0 304 27"/>
                  <a:gd name="T81" fmla="*/ T80 w 9869"/>
                  <a:gd name="T82" fmla="+- 0 7575 27"/>
                  <a:gd name="T83" fmla="*/ 7575 h 7554"/>
                  <a:gd name="T84" fmla="+- 0 380 27"/>
                  <a:gd name="T85" fmla="*/ T84 w 9869"/>
                  <a:gd name="T86" fmla="+- 0 7578 27"/>
                  <a:gd name="T87" fmla="*/ 7578 h 7554"/>
                  <a:gd name="T88" fmla="+- 0 465 27"/>
                  <a:gd name="T89" fmla="*/ T88 w 9869"/>
                  <a:gd name="T90" fmla="+- 0 7580 27"/>
                  <a:gd name="T91" fmla="*/ 7580 h 7554"/>
                  <a:gd name="T92" fmla="+- 0 9330 27"/>
                  <a:gd name="T93" fmla="*/ T92 w 9869"/>
                  <a:gd name="T94" fmla="+- 0 7580 27"/>
                  <a:gd name="T95" fmla="*/ 7580 h 7554"/>
                  <a:gd name="T96" fmla="+- 0 9505 27"/>
                  <a:gd name="T97" fmla="*/ T96 w 9869"/>
                  <a:gd name="T98" fmla="+- 0 7565 27"/>
                  <a:gd name="T99" fmla="*/ 7565 h 7554"/>
                  <a:gd name="T100" fmla="+- 0 9580 27"/>
                  <a:gd name="T101" fmla="*/ T100 w 9869"/>
                  <a:gd name="T102" fmla="+- 0 7557 27"/>
                  <a:gd name="T103" fmla="*/ 7557 h 7554"/>
                  <a:gd name="T104" fmla="+- 0 9648 27"/>
                  <a:gd name="T105" fmla="*/ T104 w 9869"/>
                  <a:gd name="T106" fmla="+- 0 7549 27"/>
                  <a:gd name="T107" fmla="*/ 7549 h 7554"/>
                  <a:gd name="T108" fmla="+- 0 9758 27"/>
                  <a:gd name="T109" fmla="*/ T108 w 9869"/>
                  <a:gd name="T110" fmla="+- 0 7527 27"/>
                  <a:gd name="T111" fmla="*/ 7527 h 7554"/>
                  <a:gd name="T112" fmla="+- 0 9835 27"/>
                  <a:gd name="T113" fmla="*/ T112 w 9869"/>
                  <a:gd name="T114" fmla="+- 0 7496 27"/>
                  <a:gd name="T115" fmla="*/ 7496 h 7554"/>
                  <a:gd name="T116" fmla="+- 0 9881 27"/>
                  <a:gd name="T117" fmla="*/ T116 w 9869"/>
                  <a:gd name="T118" fmla="+- 0 7453 27"/>
                  <a:gd name="T119" fmla="*/ 7453 h 7554"/>
                  <a:gd name="T120" fmla="+- 0 9896 27"/>
                  <a:gd name="T121" fmla="*/ T120 w 9869"/>
                  <a:gd name="T122" fmla="+- 0 7392 27"/>
                  <a:gd name="T123" fmla="*/ 7392 h 7554"/>
                  <a:gd name="T124" fmla="+- 0 9891 27"/>
                  <a:gd name="T125" fmla="*/ T124 w 9869"/>
                  <a:gd name="T126" fmla="+- 0 7354 27"/>
                  <a:gd name="T127" fmla="*/ 7354 h 7554"/>
                  <a:gd name="T128" fmla="+- 0 9859 27"/>
                  <a:gd name="T129" fmla="*/ T128 w 9869"/>
                  <a:gd name="T130" fmla="+- 0 7260 27"/>
                  <a:gd name="T131" fmla="*/ 7260 h 7554"/>
                  <a:gd name="T132" fmla="+- 0 9832 27"/>
                  <a:gd name="T133" fmla="*/ T132 w 9869"/>
                  <a:gd name="T134" fmla="+- 0 7204 27"/>
                  <a:gd name="T135" fmla="*/ 7204 h 7554"/>
                  <a:gd name="T136" fmla="+- 0 9797 27"/>
                  <a:gd name="T137" fmla="*/ T136 w 9869"/>
                  <a:gd name="T138" fmla="+- 0 7140 27"/>
                  <a:gd name="T139" fmla="*/ 7140 h 7554"/>
                  <a:gd name="T140" fmla="+- 0 9755 27"/>
                  <a:gd name="T141" fmla="*/ T140 w 9869"/>
                  <a:gd name="T142" fmla="+- 0 7068 27"/>
                  <a:gd name="T143" fmla="*/ 7068 h 7554"/>
                  <a:gd name="T144" fmla="+- 0 9705 27"/>
                  <a:gd name="T145" fmla="*/ T144 w 9869"/>
                  <a:gd name="T146" fmla="+- 0 6989 27"/>
                  <a:gd name="T147" fmla="*/ 6989 h 7554"/>
                  <a:gd name="T148" fmla="+- 0 9648 27"/>
                  <a:gd name="T149" fmla="*/ T148 w 9869"/>
                  <a:gd name="T150" fmla="+- 0 6900 27"/>
                  <a:gd name="T151" fmla="*/ 6900 h 7554"/>
                  <a:gd name="T152" fmla="+- 0 9583 27"/>
                  <a:gd name="T153" fmla="*/ T152 w 9869"/>
                  <a:gd name="T154" fmla="+- 0 6803 27"/>
                  <a:gd name="T155" fmla="*/ 6803 h 7554"/>
                  <a:gd name="T156" fmla="+- 0 5340 27"/>
                  <a:gd name="T157" fmla="*/ T156 w 9869"/>
                  <a:gd name="T158" fmla="+- 0 440 27"/>
                  <a:gd name="T159" fmla="*/ 440 h 7554"/>
                  <a:gd name="T160" fmla="+- 0 5280 27"/>
                  <a:gd name="T161" fmla="*/ T160 w 9869"/>
                  <a:gd name="T162" fmla="+- 0 343 27"/>
                  <a:gd name="T163" fmla="*/ 343 h 7554"/>
                  <a:gd name="T164" fmla="+- 0 5228 27"/>
                  <a:gd name="T165" fmla="*/ T164 w 9869"/>
                  <a:gd name="T166" fmla="+- 0 259 27"/>
                  <a:gd name="T167" fmla="*/ 259 h 7554"/>
                  <a:gd name="T168" fmla="+- 0 5181 27"/>
                  <a:gd name="T169" fmla="*/ T168 w 9869"/>
                  <a:gd name="T170" fmla="+- 0 188 27"/>
                  <a:gd name="T171" fmla="*/ 188 h 7554"/>
                  <a:gd name="T172" fmla="+- 0 5139 27"/>
                  <a:gd name="T173" fmla="*/ T172 w 9869"/>
                  <a:gd name="T174" fmla="+- 0 130 27"/>
                  <a:gd name="T175" fmla="*/ 130 h 7554"/>
                  <a:gd name="T176" fmla="+- 0 5067 27"/>
                  <a:gd name="T177" fmla="*/ T176 w 9869"/>
                  <a:gd name="T178" fmla="+- 0 53 27"/>
                  <a:gd name="T179" fmla="*/ 53 h 7554"/>
                  <a:gd name="T180" fmla="+- 0 5034 27"/>
                  <a:gd name="T181" fmla="*/ T180 w 9869"/>
                  <a:gd name="T182" fmla="+- 0 33 27"/>
                  <a:gd name="T183" fmla="*/ 33 h 7554"/>
                  <a:gd name="T184" fmla="+- 0 5002 27"/>
                  <a:gd name="T185" fmla="*/ T184 w 9869"/>
                  <a:gd name="T186" fmla="+- 0 27 27"/>
                  <a:gd name="T187" fmla="*/ 27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3"/>
                    </a:lnTo>
                    <a:lnTo>
                      <a:pt x="4796" y="161"/>
                    </a:lnTo>
                    <a:lnTo>
                      <a:pt x="4749" y="232"/>
                    </a:lnTo>
                    <a:lnTo>
                      <a:pt x="4697" y="316"/>
                    </a:lnTo>
                    <a:lnTo>
                      <a:pt x="4637" y="413"/>
                    </a:lnTo>
                    <a:lnTo>
                      <a:pt x="392" y="6755"/>
                    </a:lnTo>
                    <a:lnTo>
                      <a:pt x="319" y="6859"/>
                    </a:lnTo>
                    <a:lnTo>
                      <a:pt x="254" y="6954"/>
                    </a:lnTo>
                    <a:lnTo>
                      <a:pt x="195" y="7039"/>
                    </a:lnTo>
                    <a:lnTo>
                      <a:pt x="144" y="7116"/>
                    </a:lnTo>
                    <a:lnTo>
                      <a:pt x="101" y="7185"/>
                    </a:lnTo>
                    <a:lnTo>
                      <a:pt x="65" y="7246"/>
                    </a:lnTo>
                    <a:lnTo>
                      <a:pt x="37" y="7300"/>
                    </a:lnTo>
                    <a:lnTo>
                      <a:pt x="4" y="7389"/>
                    </a:lnTo>
                    <a:lnTo>
                      <a:pt x="0" y="7424"/>
                    </a:lnTo>
                    <a:lnTo>
                      <a:pt x="4" y="7454"/>
                    </a:lnTo>
                    <a:lnTo>
                      <a:pt x="68" y="7515"/>
                    </a:lnTo>
                    <a:lnTo>
                      <a:pt x="154" y="7537"/>
                    </a:lnTo>
                    <a:lnTo>
                      <a:pt x="277" y="7548"/>
                    </a:lnTo>
                    <a:lnTo>
                      <a:pt x="353" y="7551"/>
                    </a:lnTo>
                    <a:lnTo>
                      <a:pt x="438" y="7553"/>
                    </a:lnTo>
                    <a:lnTo>
                      <a:pt x="9303" y="7553"/>
                    </a:lnTo>
                    <a:lnTo>
                      <a:pt x="9478" y="7538"/>
                    </a:lnTo>
                    <a:lnTo>
                      <a:pt x="9553" y="7530"/>
                    </a:lnTo>
                    <a:lnTo>
                      <a:pt x="9621" y="7522"/>
                    </a:lnTo>
                    <a:lnTo>
                      <a:pt x="9731" y="7500"/>
                    </a:lnTo>
                    <a:lnTo>
                      <a:pt x="9808" y="7469"/>
                    </a:lnTo>
                    <a:lnTo>
                      <a:pt x="9854" y="7426"/>
                    </a:lnTo>
                    <a:lnTo>
                      <a:pt x="9869" y="7365"/>
                    </a:lnTo>
                    <a:lnTo>
                      <a:pt x="9864" y="7327"/>
                    </a:lnTo>
                    <a:lnTo>
                      <a:pt x="9832" y="7233"/>
                    </a:lnTo>
                    <a:lnTo>
                      <a:pt x="9805" y="7177"/>
                    </a:lnTo>
                    <a:lnTo>
                      <a:pt x="9770" y="7113"/>
                    </a:lnTo>
                    <a:lnTo>
                      <a:pt x="9728" y="7041"/>
                    </a:lnTo>
                    <a:lnTo>
                      <a:pt x="9678" y="6962"/>
                    </a:lnTo>
                    <a:lnTo>
                      <a:pt x="9621" y="6873"/>
                    </a:lnTo>
                    <a:lnTo>
                      <a:pt x="9556" y="6776"/>
                    </a:lnTo>
                    <a:lnTo>
                      <a:pt x="5313" y="413"/>
                    </a:lnTo>
                    <a:lnTo>
                      <a:pt x="5253" y="316"/>
                    </a:lnTo>
                    <a:lnTo>
                      <a:pt x="5201" y="232"/>
                    </a:lnTo>
                    <a:lnTo>
                      <a:pt x="5154" y="161"/>
                    </a:lnTo>
                    <a:lnTo>
                      <a:pt x="5112" y="103"/>
                    </a:lnTo>
                    <a:lnTo>
                      <a:pt x="5040" y="26"/>
                    </a:lnTo>
                    <a:lnTo>
                      <a:pt x="5007" y="6"/>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6" name="Group 65"/>
            <p:cNvGrpSpPr>
              <a:grpSpLocks/>
            </p:cNvGrpSpPr>
            <p:nvPr/>
          </p:nvGrpSpPr>
          <p:grpSpPr bwMode="auto">
            <a:xfrm>
              <a:off x="27" y="27"/>
              <a:ext cx="9869" cy="7554"/>
              <a:chOff x="27" y="27"/>
              <a:chExt cx="9869" cy="7554"/>
            </a:xfrm>
          </p:grpSpPr>
          <p:sp>
            <p:nvSpPr>
              <p:cNvPr id="90" name="Freeform 89"/>
              <p:cNvSpPr>
                <a:spLocks/>
              </p:cNvSpPr>
              <p:nvPr/>
            </p:nvSpPr>
            <p:spPr bwMode="auto">
              <a:xfrm>
                <a:off x="27" y="27"/>
                <a:ext cx="9869" cy="7554"/>
              </a:xfrm>
              <a:custGeom>
                <a:avLst/>
                <a:gdLst>
                  <a:gd name="T0" fmla="+- 0 346 27"/>
                  <a:gd name="T1" fmla="*/ T0 w 9869"/>
                  <a:gd name="T2" fmla="+- 0 6886 27"/>
                  <a:gd name="T3" fmla="*/ 6886 h 7554"/>
                  <a:gd name="T4" fmla="+- 0 171 27"/>
                  <a:gd name="T5" fmla="*/ T4 w 9869"/>
                  <a:gd name="T6" fmla="+- 0 7143 27"/>
                  <a:gd name="T7" fmla="*/ 7143 h 7554"/>
                  <a:gd name="T8" fmla="+- 0 64 27"/>
                  <a:gd name="T9" fmla="*/ T8 w 9869"/>
                  <a:gd name="T10" fmla="+- 0 7327 27"/>
                  <a:gd name="T11" fmla="*/ 7327 h 7554"/>
                  <a:gd name="T12" fmla="+- 0 31 27"/>
                  <a:gd name="T13" fmla="*/ T12 w 9869"/>
                  <a:gd name="T14" fmla="+- 0 7481 27"/>
                  <a:gd name="T15" fmla="*/ 7481 h 7554"/>
                  <a:gd name="T16" fmla="+- 0 304 27"/>
                  <a:gd name="T17" fmla="*/ T16 w 9869"/>
                  <a:gd name="T18" fmla="+- 0 7575 27"/>
                  <a:gd name="T19" fmla="*/ 7575 h 7554"/>
                  <a:gd name="T20" fmla="+- 0 560 27"/>
                  <a:gd name="T21" fmla="*/ T20 w 9869"/>
                  <a:gd name="T22" fmla="+- 0 7580 27"/>
                  <a:gd name="T23" fmla="*/ 7580 h 7554"/>
                  <a:gd name="T24" fmla="+- 0 9422 27"/>
                  <a:gd name="T25" fmla="*/ T24 w 9869"/>
                  <a:gd name="T26" fmla="+- 0 7573 27"/>
                  <a:gd name="T27" fmla="*/ 7573 h 7554"/>
                  <a:gd name="T28" fmla="+- 0 9648 27"/>
                  <a:gd name="T29" fmla="*/ T28 w 9869"/>
                  <a:gd name="T30" fmla="+- 0 7549 27"/>
                  <a:gd name="T31" fmla="*/ 7549 h 7554"/>
                  <a:gd name="T32" fmla="+- 0 9881 27"/>
                  <a:gd name="T33" fmla="*/ T32 w 9869"/>
                  <a:gd name="T34" fmla="+- 0 7453 27"/>
                  <a:gd name="T35" fmla="*/ 7453 h 7554"/>
                  <a:gd name="T36" fmla="+- 0 9859 27"/>
                  <a:gd name="T37" fmla="*/ T36 w 9869"/>
                  <a:gd name="T38" fmla="+- 0 7260 27"/>
                  <a:gd name="T39" fmla="*/ 7260 h 7554"/>
                  <a:gd name="T40" fmla="+- 0 9755 27"/>
                  <a:gd name="T41" fmla="*/ T40 w 9869"/>
                  <a:gd name="T42" fmla="+- 0 7068 27"/>
                  <a:gd name="T43" fmla="*/ 7068 h 7554"/>
                  <a:gd name="T44" fmla="+- 0 9583 27"/>
                  <a:gd name="T45" fmla="*/ T44 w 9869"/>
                  <a:gd name="T46" fmla="+- 0 6803 27"/>
                  <a:gd name="T47" fmla="*/ 6803 h 7554"/>
                  <a:gd name="T48" fmla="+- 0 9410 27"/>
                  <a:gd name="T49" fmla="*/ T48 w 9869"/>
                  <a:gd name="T50" fmla="+- 0 6546 27"/>
                  <a:gd name="T51" fmla="*/ 6546 h 7554"/>
                  <a:gd name="T52" fmla="+- 0 9274 27"/>
                  <a:gd name="T53" fmla="*/ T52 w 9869"/>
                  <a:gd name="T54" fmla="+- 0 6342 27"/>
                  <a:gd name="T55" fmla="*/ 6342 h 7554"/>
                  <a:gd name="T56" fmla="+- 0 9133 27"/>
                  <a:gd name="T57" fmla="*/ T56 w 9869"/>
                  <a:gd name="T58" fmla="+- 0 6132 27"/>
                  <a:gd name="T59" fmla="*/ 6132 h 7554"/>
                  <a:gd name="T60" fmla="+- 0 9012 27"/>
                  <a:gd name="T61" fmla="*/ T60 w 9869"/>
                  <a:gd name="T62" fmla="+- 0 5950 27"/>
                  <a:gd name="T63" fmla="*/ 5950 h 7554"/>
                  <a:gd name="T64" fmla="+- 0 8878 27"/>
                  <a:gd name="T65" fmla="*/ T64 w 9869"/>
                  <a:gd name="T66" fmla="+- 0 5750 27"/>
                  <a:gd name="T67" fmla="*/ 5750 h 7554"/>
                  <a:gd name="T68" fmla="+- 0 8733 27"/>
                  <a:gd name="T69" fmla="*/ T68 w 9869"/>
                  <a:gd name="T70" fmla="+- 0 5533 27"/>
                  <a:gd name="T71" fmla="*/ 5533 h 7554"/>
                  <a:gd name="T72" fmla="+- 0 8578 27"/>
                  <a:gd name="T73" fmla="*/ T72 w 9869"/>
                  <a:gd name="T74" fmla="+- 0 5302 27"/>
                  <a:gd name="T75" fmla="*/ 5302 h 7554"/>
                  <a:gd name="T76" fmla="+- 0 8415 27"/>
                  <a:gd name="T77" fmla="*/ T76 w 9869"/>
                  <a:gd name="T78" fmla="+- 0 5057 27"/>
                  <a:gd name="T79" fmla="*/ 5057 h 7554"/>
                  <a:gd name="T80" fmla="+- 0 8245 27"/>
                  <a:gd name="T81" fmla="*/ T80 w 9869"/>
                  <a:gd name="T82" fmla="+- 0 4802 27"/>
                  <a:gd name="T83" fmla="*/ 4802 h 7554"/>
                  <a:gd name="T84" fmla="+- 0 8069 27"/>
                  <a:gd name="T85" fmla="*/ T84 w 9869"/>
                  <a:gd name="T86" fmla="+- 0 4538 27"/>
                  <a:gd name="T87" fmla="*/ 4538 h 7554"/>
                  <a:gd name="T88" fmla="+- 0 7889 27"/>
                  <a:gd name="T89" fmla="*/ T88 w 9869"/>
                  <a:gd name="T90" fmla="+- 0 4268 27"/>
                  <a:gd name="T91" fmla="*/ 4268 h 7554"/>
                  <a:gd name="T92" fmla="+- 0 7705 27"/>
                  <a:gd name="T93" fmla="*/ T92 w 9869"/>
                  <a:gd name="T94" fmla="+- 0 3992 27"/>
                  <a:gd name="T95" fmla="*/ 3992 h 7554"/>
                  <a:gd name="T96" fmla="+- 0 7520 27"/>
                  <a:gd name="T97" fmla="*/ T96 w 9869"/>
                  <a:gd name="T98" fmla="+- 0 3714 27"/>
                  <a:gd name="T99" fmla="*/ 3714 h 7554"/>
                  <a:gd name="T100" fmla="+- 0 7333 27"/>
                  <a:gd name="T101" fmla="*/ T100 w 9869"/>
                  <a:gd name="T102" fmla="+- 0 3434 27"/>
                  <a:gd name="T103" fmla="*/ 3434 h 7554"/>
                  <a:gd name="T104" fmla="+- 0 7148 27"/>
                  <a:gd name="T105" fmla="*/ T104 w 9869"/>
                  <a:gd name="T106" fmla="+- 0 3156 27"/>
                  <a:gd name="T107" fmla="*/ 3156 h 7554"/>
                  <a:gd name="T108" fmla="+- 0 6965 27"/>
                  <a:gd name="T109" fmla="*/ T108 w 9869"/>
                  <a:gd name="T110" fmla="+- 0 2880 27"/>
                  <a:gd name="T111" fmla="*/ 2880 h 7554"/>
                  <a:gd name="T112" fmla="+- 0 6784 27"/>
                  <a:gd name="T113" fmla="*/ T112 w 9869"/>
                  <a:gd name="T114" fmla="+- 0 2610 27"/>
                  <a:gd name="T115" fmla="*/ 2610 h 7554"/>
                  <a:gd name="T116" fmla="+- 0 6609 27"/>
                  <a:gd name="T117" fmla="*/ T116 w 9869"/>
                  <a:gd name="T118" fmla="+- 0 2346 27"/>
                  <a:gd name="T119" fmla="*/ 2346 h 7554"/>
                  <a:gd name="T120" fmla="+- 0 6439 27"/>
                  <a:gd name="T121" fmla="*/ T120 w 9869"/>
                  <a:gd name="T122" fmla="+- 0 2092 27"/>
                  <a:gd name="T123" fmla="*/ 2092 h 7554"/>
                  <a:gd name="T124" fmla="+- 0 6277 27"/>
                  <a:gd name="T125" fmla="*/ T124 w 9869"/>
                  <a:gd name="T126" fmla="+- 0 1848 27"/>
                  <a:gd name="T127" fmla="*/ 1848 h 7554"/>
                  <a:gd name="T128" fmla="+- 0 6124 27"/>
                  <a:gd name="T129" fmla="*/ T128 w 9869"/>
                  <a:gd name="T130" fmla="+- 0 1617 27"/>
                  <a:gd name="T131" fmla="*/ 1617 h 7554"/>
                  <a:gd name="T132" fmla="+- 0 5980 27"/>
                  <a:gd name="T133" fmla="*/ T132 w 9869"/>
                  <a:gd name="T134" fmla="+- 0 1401 27"/>
                  <a:gd name="T135" fmla="*/ 1401 h 7554"/>
                  <a:gd name="T136" fmla="+- 0 5847 27"/>
                  <a:gd name="T137" fmla="*/ T136 w 9869"/>
                  <a:gd name="T138" fmla="+- 0 1202 27"/>
                  <a:gd name="T139" fmla="*/ 1202 h 7554"/>
                  <a:gd name="T140" fmla="+- 0 5727 27"/>
                  <a:gd name="T141" fmla="*/ T140 w 9869"/>
                  <a:gd name="T142" fmla="+- 0 1021 27"/>
                  <a:gd name="T143" fmla="*/ 1021 h 7554"/>
                  <a:gd name="T144" fmla="+- 0 5620 27"/>
                  <a:gd name="T145" fmla="*/ T144 w 9869"/>
                  <a:gd name="T146" fmla="+- 0 861 27"/>
                  <a:gd name="T147" fmla="*/ 861 h 7554"/>
                  <a:gd name="T148" fmla="+- 0 5454 27"/>
                  <a:gd name="T149" fmla="*/ T148 w 9869"/>
                  <a:gd name="T150" fmla="+- 0 612 27"/>
                  <a:gd name="T151" fmla="*/ 612 h 7554"/>
                  <a:gd name="T152" fmla="+- 0 5280 27"/>
                  <a:gd name="T153" fmla="*/ T152 w 9869"/>
                  <a:gd name="T154" fmla="+- 0 343 27"/>
                  <a:gd name="T155" fmla="*/ 343 h 7554"/>
                  <a:gd name="T156" fmla="+- 0 5139 27"/>
                  <a:gd name="T157" fmla="*/ T156 w 9869"/>
                  <a:gd name="T158" fmla="+- 0 130 27"/>
                  <a:gd name="T159" fmla="*/ 130 h 7554"/>
                  <a:gd name="T160" fmla="+- 0 4970 27"/>
                  <a:gd name="T161" fmla="*/ T160 w 9869"/>
                  <a:gd name="T162" fmla="+- 0 33 27"/>
                  <a:gd name="T163" fmla="*/ 33 h 7554"/>
                  <a:gd name="T164" fmla="+- 0 4776 27"/>
                  <a:gd name="T165" fmla="*/ T164 w 9869"/>
                  <a:gd name="T166" fmla="+- 0 259 27"/>
                  <a:gd name="T167" fmla="*/ 259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5"/>
                    </a:lnTo>
                    <a:lnTo>
                      <a:pt x="319" y="6859"/>
                    </a:lnTo>
                    <a:lnTo>
                      <a:pt x="254" y="6954"/>
                    </a:lnTo>
                    <a:lnTo>
                      <a:pt x="195" y="7039"/>
                    </a:lnTo>
                    <a:lnTo>
                      <a:pt x="144" y="7116"/>
                    </a:lnTo>
                    <a:lnTo>
                      <a:pt x="101" y="7185"/>
                    </a:lnTo>
                    <a:lnTo>
                      <a:pt x="65" y="7246"/>
                    </a:lnTo>
                    <a:lnTo>
                      <a:pt x="37" y="7300"/>
                    </a:lnTo>
                    <a:lnTo>
                      <a:pt x="4" y="7389"/>
                    </a:lnTo>
                    <a:lnTo>
                      <a:pt x="0" y="7424"/>
                    </a:lnTo>
                    <a:lnTo>
                      <a:pt x="4" y="7454"/>
                    </a:lnTo>
                    <a:lnTo>
                      <a:pt x="68" y="7515"/>
                    </a:lnTo>
                    <a:lnTo>
                      <a:pt x="154" y="7537"/>
                    </a:lnTo>
                    <a:lnTo>
                      <a:pt x="277" y="7548"/>
                    </a:lnTo>
                    <a:lnTo>
                      <a:pt x="353" y="7551"/>
                    </a:lnTo>
                    <a:lnTo>
                      <a:pt x="438" y="7553"/>
                    </a:lnTo>
                    <a:lnTo>
                      <a:pt x="533" y="7553"/>
                    </a:lnTo>
                    <a:lnTo>
                      <a:pt x="637" y="7553"/>
                    </a:lnTo>
                    <a:lnTo>
                      <a:pt x="9303" y="7553"/>
                    </a:lnTo>
                    <a:lnTo>
                      <a:pt x="9395" y="7546"/>
                    </a:lnTo>
                    <a:lnTo>
                      <a:pt x="9478" y="7538"/>
                    </a:lnTo>
                    <a:lnTo>
                      <a:pt x="9553" y="7530"/>
                    </a:lnTo>
                    <a:lnTo>
                      <a:pt x="9621" y="7522"/>
                    </a:lnTo>
                    <a:lnTo>
                      <a:pt x="9731" y="7500"/>
                    </a:lnTo>
                    <a:lnTo>
                      <a:pt x="9808" y="7469"/>
                    </a:lnTo>
                    <a:lnTo>
                      <a:pt x="9854" y="7426"/>
                    </a:lnTo>
                    <a:lnTo>
                      <a:pt x="9869" y="7365"/>
                    </a:lnTo>
                    <a:lnTo>
                      <a:pt x="9864" y="7327"/>
                    </a:lnTo>
                    <a:lnTo>
                      <a:pt x="9832" y="7233"/>
                    </a:lnTo>
                    <a:lnTo>
                      <a:pt x="9805" y="7177"/>
                    </a:lnTo>
                    <a:lnTo>
                      <a:pt x="9770" y="7113"/>
                    </a:lnTo>
                    <a:lnTo>
                      <a:pt x="9728" y="7041"/>
                    </a:lnTo>
                    <a:lnTo>
                      <a:pt x="9678" y="6962"/>
                    </a:lnTo>
                    <a:lnTo>
                      <a:pt x="9621" y="6873"/>
                    </a:lnTo>
                    <a:lnTo>
                      <a:pt x="9556" y="6776"/>
                    </a:lnTo>
                    <a:lnTo>
                      <a:pt x="9484" y="6668"/>
                    </a:lnTo>
                    <a:lnTo>
                      <a:pt x="9405" y="6551"/>
                    </a:lnTo>
                    <a:lnTo>
                      <a:pt x="9383" y="6519"/>
                    </a:lnTo>
                    <a:lnTo>
                      <a:pt x="9360" y="6483"/>
                    </a:lnTo>
                    <a:lnTo>
                      <a:pt x="9307" y="6405"/>
                    </a:lnTo>
                    <a:lnTo>
                      <a:pt x="9247" y="6315"/>
                    </a:lnTo>
                    <a:lnTo>
                      <a:pt x="9180" y="6215"/>
                    </a:lnTo>
                    <a:lnTo>
                      <a:pt x="9144" y="6161"/>
                    </a:lnTo>
                    <a:lnTo>
                      <a:pt x="9106" y="6105"/>
                    </a:lnTo>
                    <a:lnTo>
                      <a:pt x="9067" y="6047"/>
                    </a:lnTo>
                    <a:lnTo>
                      <a:pt x="9027" y="5986"/>
                    </a:lnTo>
                    <a:lnTo>
                      <a:pt x="8985" y="5923"/>
                    </a:lnTo>
                    <a:lnTo>
                      <a:pt x="8941" y="5859"/>
                    </a:lnTo>
                    <a:lnTo>
                      <a:pt x="8897" y="5792"/>
                    </a:lnTo>
                    <a:lnTo>
                      <a:pt x="8851" y="5723"/>
                    </a:lnTo>
                    <a:lnTo>
                      <a:pt x="8804" y="5653"/>
                    </a:lnTo>
                    <a:lnTo>
                      <a:pt x="8755" y="5580"/>
                    </a:lnTo>
                    <a:lnTo>
                      <a:pt x="8706" y="5506"/>
                    </a:lnTo>
                    <a:lnTo>
                      <a:pt x="8655" y="5431"/>
                    </a:lnTo>
                    <a:lnTo>
                      <a:pt x="8604" y="5353"/>
                    </a:lnTo>
                    <a:lnTo>
                      <a:pt x="8551" y="5275"/>
                    </a:lnTo>
                    <a:lnTo>
                      <a:pt x="8498" y="5195"/>
                    </a:lnTo>
                    <a:lnTo>
                      <a:pt x="8444" y="5113"/>
                    </a:lnTo>
                    <a:lnTo>
                      <a:pt x="8388" y="5030"/>
                    </a:lnTo>
                    <a:lnTo>
                      <a:pt x="8332" y="4946"/>
                    </a:lnTo>
                    <a:lnTo>
                      <a:pt x="8276" y="4861"/>
                    </a:lnTo>
                    <a:lnTo>
                      <a:pt x="8218" y="4775"/>
                    </a:lnTo>
                    <a:lnTo>
                      <a:pt x="8160" y="4688"/>
                    </a:lnTo>
                    <a:lnTo>
                      <a:pt x="8101" y="4600"/>
                    </a:lnTo>
                    <a:lnTo>
                      <a:pt x="8042" y="4511"/>
                    </a:lnTo>
                    <a:lnTo>
                      <a:pt x="7983" y="4422"/>
                    </a:lnTo>
                    <a:lnTo>
                      <a:pt x="7922" y="4331"/>
                    </a:lnTo>
                    <a:lnTo>
                      <a:pt x="7862" y="4241"/>
                    </a:lnTo>
                    <a:lnTo>
                      <a:pt x="7801" y="4149"/>
                    </a:lnTo>
                    <a:lnTo>
                      <a:pt x="7740" y="4057"/>
                    </a:lnTo>
                    <a:lnTo>
                      <a:pt x="7678" y="3965"/>
                    </a:lnTo>
                    <a:lnTo>
                      <a:pt x="7616" y="3872"/>
                    </a:lnTo>
                    <a:lnTo>
                      <a:pt x="7555" y="3780"/>
                    </a:lnTo>
                    <a:lnTo>
                      <a:pt x="7493" y="3687"/>
                    </a:lnTo>
                    <a:lnTo>
                      <a:pt x="7430" y="3593"/>
                    </a:lnTo>
                    <a:lnTo>
                      <a:pt x="7368" y="3500"/>
                    </a:lnTo>
                    <a:lnTo>
                      <a:pt x="7306" y="3407"/>
                    </a:lnTo>
                    <a:lnTo>
                      <a:pt x="7244" y="3314"/>
                    </a:lnTo>
                    <a:lnTo>
                      <a:pt x="7183" y="3221"/>
                    </a:lnTo>
                    <a:lnTo>
                      <a:pt x="7121" y="3129"/>
                    </a:lnTo>
                    <a:lnTo>
                      <a:pt x="7060" y="3036"/>
                    </a:lnTo>
                    <a:lnTo>
                      <a:pt x="6998" y="2945"/>
                    </a:lnTo>
                    <a:lnTo>
                      <a:pt x="6938" y="2853"/>
                    </a:lnTo>
                    <a:lnTo>
                      <a:pt x="6877" y="2763"/>
                    </a:lnTo>
                    <a:lnTo>
                      <a:pt x="6817" y="2672"/>
                    </a:lnTo>
                    <a:lnTo>
                      <a:pt x="6757" y="2583"/>
                    </a:lnTo>
                    <a:lnTo>
                      <a:pt x="6698" y="2494"/>
                    </a:lnTo>
                    <a:lnTo>
                      <a:pt x="6640" y="2406"/>
                    </a:lnTo>
                    <a:lnTo>
                      <a:pt x="6582" y="2319"/>
                    </a:lnTo>
                    <a:lnTo>
                      <a:pt x="6525" y="2233"/>
                    </a:lnTo>
                    <a:lnTo>
                      <a:pt x="6468" y="2149"/>
                    </a:lnTo>
                    <a:lnTo>
                      <a:pt x="6412" y="2065"/>
                    </a:lnTo>
                    <a:lnTo>
                      <a:pt x="6358" y="1982"/>
                    </a:lnTo>
                    <a:lnTo>
                      <a:pt x="6303" y="1901"/>
                    </a:lnTo>
                    <a:lnTo>
                      <a:pt x="6250" y="1821"/>
                    </a:lnTo>
                    <a:lnTo>
                      <a:pt x="6198" y="1743"/>
                    </a:lnTo>
                    <a:lnTo>
                      <a:pt x="6147" y="1666"/>
                    </a:lnTo>
                    <a:lnTo>
                      <a:pt x="6097" y="1590"/>
                    </a:lnTo>
                    <a:lnTo>
                      <a:pt x="6047" y="1516"/>
                    </a:lnTo>
                    <a:lnTo>
                      <a:pt x="5999" y="1444"/>
                    </a:lnTo>
                    <a:lnTo>
                      <a:pt x="5953" y="1374"/>
                    </a:lnTo>
                    <a:lnTo>
                      <a:pt x="5907" y="1306"/>
                    </a:lnTo>
                    <a:lnTo>
                      <a:pt x="5863" y="1239"/>
                    </a:lnTo>
                    <a:lnTo>
                      <a:pt x="5820" y="1175"/>
                    </a:lnTo>
                    <a:lnTo>
                      <a:pt x="5778" y="1112"/>
                    </a:lnTo>
                    <a:lnTo>
                      <a:pt x="5738" y="1052"/>
                    </a:lnTo>
                    <a:lnTo>
                      <a:pt x="5700" y="994"/>
                    </a:lnTo>
                    <a:lnTo>
                      <a:pt x="5663" y="939"/>
                    </a:lnTo>
                    <a:lnTo>
                      <a:pt x="5627" y="885"/>
                    </a:lnTo>
                    <a:lnTo>
                      <a:pt x="5593" y="834"/>
                    </a:lnTo>
                    <a:lnTo>
                      <a:pt x="5531" y="740"/>
                    </a:lnTo>
                    <a:lnTo>
                      <a:pt x="5475" y="657"/>
                    </a:lnTo>
                    <a:lnTo>
                      <a:pt x="5427" y="585"/>
                    </a:lnTo>
                    <a:lnTo>
                      <a:pt x="5387" y="524"/>
                    </a:lnTo>
                    <a:lnTo>
                      <a:pt x="5342" y="457"/>
                    </a:lnTo>
                    <a:lnTo>
                      <a:pt x="5253" y="316"/>
                    </a:lnTo>
                    <a:lnTo>
                      <a:pt x="5201" y="232"/>
                    </a:lnTo>
                    <a:lnTo>
                      <a:pt x="5154" y="161"/>
                    </a:lnTo>
                    <a:lnTo>
                      <a:pt x="5112" y="103"/>
                    </a:lnTo>
                    <a:lnTo>
                      <a:pt x="5040" y="26"/>
                    </a:lnTo>
                    <a:lnTo>
                      <a:pt x="4975" y="0"/>
                    </a:lnTo>
                    <a:lnTo>
                      <a:pt x="4943" y="6"/>
                    </a:lnTo>
                    <a:lnTo>
                      <a:pt x="4876" y="58"/>
                    </a:lnTo>
                    <a:lnTo>
                      <a:pt x="4796" y="161"/>
                    </a:lnTo>
                    <a:lnTo>
                      <a:pt x="4749" y="232"/>
                    </a:lnTo>
                    <a:lnTo>
                      <a:pt x="4697" y="316"/>
                    </a:lnTo>
                    <a:lnTo>
                      <a:pt x="4637" y="413"/>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7" name="Group 66"/>
            <p:cNvGrpSpPr>
              <a:grpSpLocks/>
            </p:cNvGrpSpPr>
            <p:nvPr/>
          </p:nvGrpSpPr>
          <p:grpSpPr bwMode="auto">
            <a:xfrm>
              <a:off x="6261" y="5401"/>
              <a:ext cx="3270" cy="2032"/>
              <a:chOff x="6261" y="5401"/>
              <a:chExt cx="3270" cy="2032"/>
            </a:xfrm>
          </p:grpSpPr>
          <p:sp>
            <p:nvSpPr>
              <p:cNvPr id="89" name="Freeform 88"/>
              <p:cNvSpPr>
                <a:spLocks/>
              </p:cNvSpPr>
              <p:nvPr/>
            </p:nvSpPr>
            <p:spPr bwMode="auto">
              <a:xfrm>
                <a:off x="6261" y="5401"/>
                <a:ext cx="3270" cy="2032"/>
              </a:xfrm>
              <a:custGeom>
                <a:avLst/>
                <a:gdLst>
                  <a:gd name="T0" fmla="+- 0 6261 6261"/>
                  <a:gd name="T1" fmla="*/ T0 w 3270"/>
                  <a:gd name="T2" fmla="+- 0 5401 5401"/>
                  <a:gd name="T3" fmla="*/ 5401 h 2032"/>
                  <a:gd name="T4" fmla="+- 0 9530 6261"/>
                  <a:gd name="T5" fmla="*/ T4 w 3270"/>
                  <a:gd name="T6" fmla="+- 0 7433 5401"/>
                  <a:gd name="T7" fmla="*/ 7433 h 2032"/>
                </a:gdLst>
                <a:ahLst/>
                <a:cxnLst>
                  <a:cxn ang="0">
                    <a:pos x="T1" y="T3"/>
                  </a:cxn>
                  <a:cxn ang="0">
                    <a:pos x="T5" y="T7"/>
                  </a:cxn>
                </a:cxnLst>
                <a:rect l="0" t="0" r="r" b="b"/>
                <a:pathLst>
                  <a:path w="3270" h="2032">
                    <a:moveTo>
                      <a:pt x="0" y="0"/>
                    </a:moveTo>
                    <a:lnTo>
                      <a:pt x="3269" y="203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8" name="Group 67"/>
            <p:cNvGrpSpPr>
              <a:grpSpLocks/>
            </p:cNvGrpSpPr>
            <p:nvPr/>
          </p:nvGrpSpPr>
          <p:grpSpPr bwMode="auto">
            <a:xfrm>
              <a:off x="390" y="5509"/>
              <a:ext cx="3339" cy="1936"/>
              <a:chOff x="390" y="5509"/>
              <a:chExt cx="3339" cy="1936"/>
            </a:xfrm>
          </p:grpSpPr>
          <p:sp>
            <p:nvSpPr>
              <p:cNvPr id="88" name="Freeform 87"/>
              <p:cNvSpPr>
                <a:spLocks/>
              </p:cNvSpPr>
              <p:nvPr/>
            </p:nvSpPr>
            <p:spPr bwMode="auto">
              <a:xfrm>
                <a:off x="390" y="5509"/>
                <a:ext cx="3339" cy="1936"/>
              </a:xfrm>
              <a:custGeom>
                <a:avLst/>
                <a:gdLst>
                  <a:gd name="T0" fmla="+- 0 390 390"/>
                  <a:gd name="T1" fmla="*/ T0 w 3339"/>
                  <a:gd name="T2" fmla="+- 0 7445 5509"/>
                  <a:gd name="T3" fmla="*/ 7445 h 1936"/>
                  <a:gd name="T4" fmla="+- 0 3729 390"/>
                  <a:gd name="T5" fmla="*/ T4 w 3339"/>
                  <a:gd name="T6" fmla="+- 0 5509 5509"/>
                  <a:gd name="T7" fmla="*/ 5509 h 1936"/>
                </a:gdLst>
                <a:ahLst/>
                <a:cxnLst>
                  <a:cxn ang="0">
                    <a:pos x="T1" y="T3"/>
                  </a:cxn>
                  <a:cxn ang="0">
                    <a:pos x="T5" y="T7"/>
                  </a:cxn>
                </a:cxnLst>
                <a:rect l="0" t="0" r="r" b="b"/>
                <a:pathLst>
                  <a:path w="3339" h="1936">
                    <a:moveTo>
                      <a:pt x="0" y="1936"/>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9" name="Group 68"/>
            <p:cNvGrpSpPr>
              <a:grpSpLocks/>
            </p:cNvGrpSpPr>
            <p:nvPr/>
          </p:nvGrpSpPr>
          <p:grpSpPr bwMode="auto">
            <a:xfrm>
              <a:off x="4974" y="325"/>
              <a:ext cx="2" cy="3335"/>
              <a:chOff x="4974" y="325"/>
              <a:chExt cx="2" cy="3335"/>
            </a:xfrm>
          </p:grpSpPr>
          <p:sp>
            <p:nvSpPr>
              <p:cNvPr id="87" name="Freeform 86"/>
              <p:cNvSpPr>
                <a:spLocks/>
              </p:cNvSpPr>
              <p:nvPr/>
            </p:nvSpPr>
            <p:spPr bwMode="auto">
              <a:xfrm>
                <a:off x="4974" y="325"/>
                <a:ext cx="2" cy="3335"/>
              </a:xfrm>
              <a:custGeom>
                <a:avLst/>
                <a:gdLst>
                  <a:gd name="T0" fmla="+- 0 325 325"/>
                  <a:gd name="T1" fmla="*/ 325 h 3335"/>
                  <a:gd name="T2" fmla="+- 0 3660 325"/>
                  <a:gd name="T3" fmla="*/ 3660 h 3335"/>
                </a:gdLst>
                <a:ahLst/>
                <a:cxnLst>
                  <a:cxn ang="0">
                    <a:pos x="0" y="T1"/>
                  </a:cxn>
                  <a:cxn ang="0">
                    <a:pos x="0" y="T3"/>
                  </a:cxn>
                </a:cxnLst>
                <a:rect l="0" t="0" r="r" b="b"/>
                <a:pathLst>
                  <a:path h="3335">
                    <a:moveTo>
                      <a:pt x="0" y="0"/>
                    </a:moveTo>
                    <a:lnTo>
                      <a:pt x="0" y="3335"/>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0" name="Group 69"/>
            <p:cNvGrpSpPr>
              <a:grpSpLocks/>
            </p:cNvGrpSpPr>
            <p:nvPr/>
          </p:nvGrpSpPr>
          <p:grpSpPr bwMode="auto">
            <a:xfrm>
              <a:off x="5370" y="5237"/>
              <a:ext cx="853" cy="950"/>
              <a:chOff x="5370" y="5237"/>
              <a:chExt cx="853" cy="950"/>
            </a:xfrm>
          </p:grpSpPr>
          <p:sp>
            <p:nvSpPr>
              <p:cNvPr id="86" name="Freeform 85"/>
              <p:cNvSpPr>
                <a:spLocks/>
              </p:cNvSpPr>
              <p:nvPr/>
            </p:nvSpPr>
            <p:spPr bwMode="auto">
              <a:xfrm>
                <a:off x="5370" y="5237"/>
                <a:ext cx="853" cy="950"/>
              </a:xfrm>
              <a:custGeom>
                <a:avLst/>
                <a:gdLst>
                  <a:gd name="T0" fmla="+- 0 5370 5370"/>
                  <a:gd name="T1" fmla="*/ T0 w 853"/>
                  <a:gd name="T2" fmla="+- 0 6186 5237"/>
                  <a:gd name="T3" fmla="*/ 6186 h 950"/>
                  <a:gd name="T4" fmla="+- 0 5445 5370"/>
                  <a:gd name="T5" fmla="*/ T4 w 853"/>
                  <a:gd name="T6" fmla="+- 0 6159 5237"/>
                  <a:gd name="T7" fmla="*/ 6159 h 950"/>
                  <a:gd name="T8" fmla="+- 0 5517 5370"/>
                  <a:gd name="T9" fmla="*/ T8 w 853"/>
                  <a:gd name="T10" fmla="+- 0 6127 5237"/>
                  <a:gd name="T11" fmla="*/ 6127 h 950"/>
                  <a:gd name="T12" fmla="+- 0 5586 5370"/>
                  <a:gd name="T13" fmla="*/ T12 w 853"/>
                  <a:gd name="T14" fmla="+- 0 6091 5237"/>
                  <a:gd name="T15" fmla="*/ 6091 h 950"/>
                  <a:gd name="T16" fmla="+- 0 5654 5370"/>
                  <a:gd name="T17" fmla="*/ T16 w 853"/>
                  <a:gd name="T18" fmla="+- 0 6051 5237"/>
                  <a:gd name="T19" fmla="*/ 6051 h 950"/>
                  <a:gd name="T20" fmla="+- 0 5718 5370"/>
                  <a:gd name="T21" fmla="*/ T20 w 853"/>
                  <a:gd name="T22" fmla="+- 0 6007 5237"/>
                  <a:gd name="T23" fmla="*/ 6007 h 950"/>
                  <a:gd name="T24" fmla="+- 0 5780 5370"/>
                  <a:gd name="T25" fmla="*/ T24 w 853"/>
                  <a:gd name="T26" fmla="+- 0 5959 5237"/>
                  <a:gd name="T27" fmla="*/ 5959 h 950"/>
                  <a:gd name="T28" fmla="+- 0 5838 5370"/>
                  <a:gd name="T29" fmla="*/ T28 w 853"/>
                  <a:gd name="T30" fmla="+- 0 5908 5237"/>
                  <a:gd name="T31" fmla="*/ 5908 h 950"/>
                  <a:gd name="T32" fmla="+- 0 5894 5370"/>
                  <a:gd name="T33" fmla="*/ T32 w 853"/>
                  <a:gd name="T34" fmla="+- 0 5854 5237"/>
                  <a:gd name="T35" fmla="*/ 5854 h 950"/>
                  <a:gd name="T36" fmla="+- 0 5946 5370"/>
                  <a:gd name="T37" fmla="*/ T36 w 853"/>
                  <a:gd name="T38" fmla="+- 0 5796 5237"/>
                  <a:gd name="T39" fmla="*/ 5796 h 950"/>
                  <a:gd name="T40" fmla="+- 0 5994 5370"/>
                  <a:gd name="T41" fmla="*/ T40 w 853"/>
                  <a:gd name="T42" fmla="+- 0 5735 5237"/>
                  <a:gd name="T43" fmla="*/ 5735 h 950"/>
                  <a:gd name="T44" fmla="+- 0 6039 5370"/>
                  <a:gd name="T45" fmla="*/ T44 w 853"/>
                  <a:gd name="T46" fmla="+- 0 5671 5237"/>
                  <a:gd name="T47" fmla="*/ 5671 h 950"/>
                  <a:gd name="T48" fmla="+- 0 6080 5370"/>
                  <a:gd name="T49" fmla="*/ T48 w 853"/>
                  <a:gd name="T50" fmla="+- 0 5605 5237"/>
                  <a:gd name="T51" fmla="*/ 5605 h 950"/>
                  <a:gd name="T52" fmla="+- 0 6117 5370"/>
                  <a:gd name="T53" fmla="*/ T52 w 853"/>
                  <a:gd name="T54" fmla="+- 0 5536 5237"/>
                  <a:gd name="T55" fmla="*/ 5536 h 950"/>
                  <a:gd name="T56" fmla="+- 0 6150 5370"/>
                  <a:gd name="T57" fmla="*/ T56 w 853"/>
                  <a:gd name="T58" fmla="+- 0 5464 5237"/>
                  <a:gd name="T59" fmla="*/ 5464 h 950"/>
                  <a:gd name="T60" fmla="+- 0 6179 5370"/>
                  <a:gd name="T61" fmla="*/ T60 w 853"/>
                  <a:gd name="T62" fmla="+- 0 5390 5237"/>
                  <a:gd name="T63" fmla="*/ 5390 h 950"/>
                  <a:gd name="T64" fmla="+- 0 6203 5370"/>
                  <a:gd name="T65" fmla="*/ T64 w 853"/>
                  <a:gd name="T66" fmla="+- 0 5315 5237"/>
                  <a:gd name="T67" fmla="*/ 5315 h 950"/>
                  <a:gd name="T68" fmla="+- 0 6222 5370"/>
                  <a:gd name="T69" fmla="*/ T68 w 853"/>
                  <a:gd name="T70" fmla="+- 0 5237 5237"/>
                  <a:gd name="T71" fmla="*/ 5237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5" y="922"/>
                    </a:lnTo>
                    <a:lnTo>
                      <a:pt x="147" y="890"/>
                    </a:lnTo>
                    <a:lnTo>
                      <a:pt x="216" y="854"/>
                    </a:lnTo>
                    <a:lnTo>
                      <a:pt x="284" y="814"/>
                    </a:lnTo>
                    <a:lnTo>
                      <a:pt x="348" y="770"/>
                    </a:lnTo>
                    <a:lnTo>
                      <a:pt x="410" y="722"/>
                    </a:lnTo>
                    <a:lnTo>
                      <a:pt x="468" y="671"/>
                    </a:lnTo>
                    <a:lnTo>
                      <a:pt x="524" y="617"/>
                    </a:lnTo>
                    <a:lnTo>
                      <a:pt x="576" y="559"/>
                    </a:lnTo>
                    <a:lnTo>
                      <a:pt x="624" y="498"/>
                    </a:lnTo>
                    <a:lnTo>
                      <a:pt x="669" y="434"/>
                    </a:lnTo>
                    <a:lnTo>
                      <a:pt x="710" y="368"/>
                    </a:lnTo>
                    <a:lnTo>
                      <a:pt x="747" y="299"/>
                    </a:lnTo>
                    <a:lnTo>
                      <a:pt x="780" y="227"/>
                    </a:lnTo>
                    <a:lnTo>
                      <a:pt x="809" y="153"/>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1" name="Group 70"/>
            <p:cNvGrpSpPr>
              <a:grpSpLocks/>
            </p:cNvGrpSpPr>
            <p:nvPr/>
          </p:nvGrpSpPr>
          <p:grpSpPr bwMode="auto">
            <a:xfrm>
              <a:off x="5236" y="3698"/>
              <a:ext cx="950" cy="853"/>
              <a:chOff x="5236" y="3698"/>
              <a:chExt cx="950" cy="853"/>
            </a:xfrm>
          </p:grpSpPr>
          <p:sp>
            <p:nvSpPr>
              <p:cNvPr id="85" name="Freeform 84"/>
              <p:cNvSpPr>
                <a:spLocks/>
              </p:cNvSpPr>
              <p:nvPr/>
            </p:nvSpPr>
            <p:spPr bwMode="auto">
              <a:xfrm>
                <a:off x="5236" y="3698"/>
                <a:ext cx="950" cy="853"/>
              </a:xfrm>
              <a:custGeom>
                <a:avLst/>
                <a:gdLst>
                  <a:gd name="T0" fmla="+- 0 6185 5236"/>
                  <a:gd name="T1" fmla="*/ T0 w 950"/>
                  <a:gd name="T2" fmla="+- 0 4550 3698"/>
                  <a:gd name="T3" fmla="*/ 4550 h 853"/>
                  <a:gd name="T4" fmla="+- 0 6158 5236"/>
                  <a:gd name="T5" fmla="*/ T4 w 950"/>
                  <a:gd name="T6" fmla="+- 0 4476 3698"/>
                  <a:gd name="T7" fmla="*/ 4476 h 853"/>
                  <a:gd name="T8" fmla="+- 0 6126 5236"/>
                  <a:gd name="T9" fmla="*/ T8 w 950"/>
                  <a:gd name="T10" fmla="+- 0 4404 3698"/>
                  <a:gd name="T11" fmla="*/ 4404 h 853"/>
                  <a:gd name="T12" fmla="+- 0 6090 5236"/>
                  <a:gd name="T13" fmla="*/ T12 w 950"/>
                  <a:gd name="T14" fmla="+- 0 4334 3698"/>
                  <a:gd name="T15" fmla="*/ 4334 h 853"/>
                  <a:gd name="T16" fmla="+- 0 6050 5236"/>
                  <a:gd name="T17" fmla="*/ T16 w 950"/>
                  <a:gd name="T18" fmla="+- 0 4267 3698"/>
                  <a:gd name="T19" fmla="*/ 4267 h 853"/>
                  <a:gd name="T20" fmla="+- 0 6006 5236"/>
                  <a:gd name="T21" fmla="*/ T20 w 950"/>
                  <a:gd name="T22" fmla="+- 0 4202 3698"/>
                  <a:gd name="T23" fmla="*/ 4202 h 853"/>
                  <a:gd name="T24" fmla="+- 0 5959 5236"/>
                  <a:gd name="T25" fmla="*/ T24 w 950"/>
                  <a:gd name="T26" fmla="+- 0 4141 3698"/>
                  <a:gd name="T27" fmla="*/ 4141 h 853"/>
                  <a:gd name="T28" fmla="+- 0 5908 5236"/>
                  <a:gd name="T29" fmla="*/ T28 w 950"/>
                  <a:gd name="T30" fmla="+- 0 4082 3698"/>
                  <a:gd name="T31" fmla="*/ 4082 h 853"/>
                  <a:gd name="T32" fmla="+- 0 5853 5236"/>
                  <a:gd name="T33" fmla="*/ T32 w 950"/>
                  <a:gd name="T34" fmla="+- 0 4027 3698"/>
                  <a:gd name="T35" fmla="*/ 4027 h 853"/>
                  <a:gd name="T36" fmla="+- 0 5795 5236"/>
                  <a:gd name="T37" fmla="*/ T36 w 950"/>
                  <a:gd name="T38" fmla="+- 0 3975 3698"/>
                  <a:gd name="T39" fmla="*/ 3975 h 853"/>
                  <a:gd name="T40" fmla="+- 0 5734 5236"/>
                  <a:gd name="T41" fmla="*/ T40 w 950"/>
                  <a:gd name="T42" fmla="+- 0 3926 3698"/>
                  <a:gd name="T43" fmla="*/ 3926 h 853"/>
                  <a:gd name="T44" fmla="+- 0 5671 5236"/>
                  <a:gd name="T45" fmla="*/ T44 w 950"/>
                  <a:gd name="T46" fmla="+- 0 3881 3698"/>
                  <a:gd name="T47" fmla="*/ 3881 h 853"/>
                  <a:gd name="T48" fmla="+- 0 5604 5236"/>
                  <a:gd name="T49" fmla="*/ T48 w 950"/>
                  <a:gd name="T50" fmla="+- 0 3840 3698"/>
                  <a:gd name="T51" fmla="*/ 3840 h 853"/>
                  <a:gd name="T52" fmla="+- 0 5535 5236"/>
                  <a:gd name="T53" fmla="*/ T52 w 950"/>
                  <a:gd name="T54" fmla="+- 0 3803 3698"/>
                  <a:gd name="T55" fmla="*/ 3803 h 853"/>
                  <a:gd name="T56" fmla="+- 0 5464 5236"/>
                  <a:gd name="T57" fmla="*/ T56 w 950"/>
                  <a:gd name="T58" fmla="+- 0 3770 3698"/>
                  <a:gd name="T59" fmla="*/ 3770 h 853"/>
                  <a:gd name="T60" fmla="+- 0 5390 5236"/>
                  <a:gd name="T61" fmla="*/ T60 w 950"/>
                  <a:gd name="T62" fmla="+- 0 3742 3698"/>
                  <a:gd name="T63" fmla="*/ 3742 h 853"/>
                  <a:gd name="T64" fmla="+- 0 5314 5236"/>
                  <a:gd name="T65" fmla="*/ T64 w 950"/>
                  <a:gd name="T66" fmla="+- 0 3718 3698"/>
                  <a:gd name="T67" fmla="*/ 3718 h 853"/>
                  <a:gd name="T68" fmla="+- 0 5236 5236"/>
                  <a:gd name="T69" fmla="*/ T68 w 950"/>
                  <a:gd name="T70" fmla="+- 0 3698 3698"/>
                  <a:gd name="T71" fmla="*/ 3698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8"/>
                    </a:lnTo>
                    <a:lnTo>
                      <a:pt x="890" y="706"/>
                    </a:lnTo>
                    <a:lnTo>
                      <a:pt x="854" y="636"/>
                    </a:lnTo>
                    <a:lnTo>
                      <a:pt x="814" y="569"/>
                    </a:lnTo>
                    <a:lnTo>
                      <a:pt x="770" y="504"/>
                    </a:lnTo>
                    <a:lnTo>
                      <a:pt x="723" y="443"/>
                    </a:lnTo>
                    <a:lnTo>
                      <a:pt x="672" y="384"/>
                    </a:lnTo>
                    <a:lnTo>
                      <a:pt x="617" y="329"/>
                    </a:lnTo>
                    <a:lnTo>
                      <a:pt x="559" y="277"/>
                    </a:lnTo>
                    <a:lnTo>
                      <a:pt x="498" y="228"/>
                    </a:lnTo>
                    <a:lnTo>
                      <a:pt x="435" y="183"/>
                    </a:lnTo>
                    <a:lnTo>
                      <a:pt x="368" y="142"/>
                    </a:lnTo>
                    <a:lnTo>
                      <a:pt x="299" y="105"/>
                    </a:lnTo>
                    <a:lnTo>
                      <a:pt x="228" y="72"/>
                    </a:lnTo>
                    <a:lnTo>
                      <a:pt x="154" y="44"/>
                    </a:lnTo>
                    <a:lnTo>
                      <a:pt x="78" y="20"/>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2" name="Group 71"/>
            <p:cNvGrpSpPr>
              <a:grpSpLocks/>
            </p:cNvGrpSpPr>
            <p:nvPr/>
          </p:nvGrpSpPr>
          <p:grpSpPr bwMode="auto">
            <a:xfrm>
              <a:off x="3698" y="3735"/>
              <a:ext cx="853" cy="950"/>
              <a:chOff x="3698" y="3735"/>
              <a:chExt cx="853" cy="950"/>
            </a:xfrm>
          </p:grpSpPr>
          <p:sp>
            <p:nvSpPr>
              <p:cNvPr id="84" name="Freeform 83"/>
              <p:cNvSpPr>
                <a:spLocks/>
              </p:cNvSpPr>
              <p:nvPr/>
            </p:nvSpPr>
            <p:spPr bwMode="auto">
              <a:xfrm>
                <a:off x="3698" y="3735"/>
                <a:ext cx="853" cy="950"/>
              </a:xfrm>
              <a:custGeom>
                <a:avLst/>
                <a:gdLst>
                  <a:gd name="T0" fmla="+- 0 4550 3698"/>
                  <a:gd name="T1" fmla="*/ T0 w 853"/>
                  <a:gd name="T2" fmla="+- 0 3735 3735"/>
                  <a:gd name="T3" fmla="*/ 3735 h 950"/>
                  <a:gd name="T4" fmla="+- 0 4475 3698"/>
                  <a:gd name="T5" fmla="*/ T4 w 853"/>
                  <a:gd name="T6" fmla="+- 0 3763 3735"/>
                  <a:gd name="T7" fmla="*/ 3763 h 950"/>
                  <a:gd name="T8" fmla="+- 0 4403 3698"/>
                  <a:gd name="T9" fmla="*/ T8 w 853"/>
                  <a:gd name="T10" fmla="+- 0 3794 3735"/>
                  <a:gd name="T11" fmla="*/ 3794 h 950"/>
                  <a:gd name="T12" fmla="+- 0 4333 3698"/>
                  <a:gd name="T13" fmla="*/ T12 w 853"/>
                  <a:gd name="T14" fmla="+- 0 3830 3735"/>
                  <a:gd name="T15" fmla="*/ 3830 h 950"/>
                  <a:gd name="T16" fmla="+- 0 4266 3698"/>
                  <a:gd name="T17" fmla="*/ T16 w 853"/>
                  <a:gd name="T18" fmla="+- 0 3870 3735"/>
                  <a:gd name="T19" fmla="*/ 3870 h 950"/>
                  <a:gd name="T20" fmla="+- 0 4202 3698"/>
                  <a:gd name="T21" fmla="*/ T20 w 853"/>
                  <a:gd name="T22" fmla="+- 0 3914 3735"/>
                  <a:gd name="T23" fmla="*/ 3914 h 950"/>
                  <a:gd name="T24" fmla="+- 0 4140 3698"/>
                  <a:gd name="T25" fmla="*/ T24 w 853"/>
                  <a:gd name="T26" fmla="+- 0 3962 3735"/>
                  <a:gd name="T27" fmla="*/ 3962 h 950"/>
                  <a:gd name="T28" fmla="+- 0 4082 3698"/>
                  <a:gd name="T29" fmla="*/ T28 w 853"/>
                  <a:gd name="T30" fmla="+- 0 4013 3735"/>
                  <a:gd name="T31" fmla="*/ 4013 h 950"/>
                  <a:gd name="T32" fmla="+- 0 4026 3698"/>
                  <a:gd name="T33" fmla="*/ T32 w 853"/>
                  <a:gd name="T34" fmla="+- 0 4067 3735"/>
                  <a:gd name="T35" fmla="*/ 4067 h 950"/>
                  <a:gd name="T36" fmla="+- 0 3974 3698"/>
                  <a:gd name="T37" fmla="*/ T36 w 853"/>
                  <a:gd name="T38" fmla="+- 0 4125 3735"/>
                  <a:gd name="T39" fmla="*/ 4125 h 950"/>
                  <a:gd name="T40" fmla="+- 0 3926 3698"/>
                  <a:gd name="T41" fmla="*/ T40 w 853"/>
                  <a:gd name="T42" fmla="+- 0 4186 3735"/>
                  <a:gd name="T43" fmla="*/ 4186 h 950"/>
                  <a:gd name="T44" fmla="+- 0 3881 3698"/>
                  <a:gd name="T45" fmla="*/ T44 w 853"/>
                  <a:gd name="T46" fmla="+- 0 4250 3735"/>
                  <a:gd name="T47" fmla="*/ 4250 h 950"/>
                  <a:gd name="T48" fmla="+- 0 3840 3698"/>
                  <a:gd name="T49" fmla="*/ T48 w 853"/>
                  <a:gd name="T50" fmla="+- 0 4316 3735"/>
                  <a:gd name="T51" fmla="*/ 4316 h 950"/>
                  <a:gd name="T52" fmla="+- 0 3803 3698"/>
                  <a:gd name="T53" fmla="*/ T52 w 853"/>
                  <a:gd name="T54" fmla="+- 0 4385 3735"/>
                  <a:gd name="T55" fmla="*/ 4385 h 950"/>
                  <a:gd name="T56" fmla="+- 0 3770 3698"/>
                  <a:gd name="T57" fmla="*/ T56 w 853"/>
                  <a:gd name="T58" fmla="+- 0 4457 3735"/>
                  <a:gd name="T59" fmla="*/ 4457 h 950"/>
                  <a:gd name="T60" fmla="+- 0 3741 3698"/>
                  <a:gd name="T61" fmla="*/ T60 w 853"/>
                  <a:gd name="T62" fmla="+- 0 4531 3735"/>
                  <a:gd name="T63" fmla="*/ 4531 h 950"/>
                  <a:gd name="T64" fmla="+- 0 3717 3698"/>
                  <a:gd name="T65" fmla="*/ T64 w 853"/>
                  <a:gd name="T66" fmla="+- 0 4607 3735"/>
                  <a:gd name="T67" fmla="*/ 4607 h 950"/>
                  <a:gd name="T68" fmla="+- 0 3698 3698"/>
                  <a:gd name="T69" fmla="*/ T68 w 853"/>
                  <a:gd name="T70" fmla="+- 0 4684 3735"/>
                  <a:gd name="T71" fmla="*/ 4684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2" y="0"/>
                    </a:moveTo>
                    <a:lnTo>
                      <a:pt x="777" y="28"/>
                    </a:lnTo>
                    <a:lnTo>
                      <a:pt x="705" y="59"/>
                    </a:lnTo>
                    <a:lnTo>
                      <a:pt x="635" y="95"/>
                    </a:lnTo>
                    <a:lnTo>
                      <a:pt x="568" y="135"/>
                    </a:lnTo>
                    <a:lnTo>
                      <a:pt x="504" y="179"/>
                    </a:lnTo>
                    <a:lnTo>
                      <a:pt x="442" y="227"/>
                    </a:lnTo>
                    <a:lnTo>
                      <a:pt x="384" y="278"/>
                    </a:lnTo>
                    <a:lnTo>
                      <a:pt x="328" y="332"/>
                    </a:lnTo>
                    <a:lnTo>
                      <a:pt x="276" y="390"/>
                    </a:lnTo>
                    <a:lnTo>
                      <a:pt x="228" y="451"/>
                    </a:lnTo>
                    <a:lnTo>
                      <a:pt x="183" y="515"/>
                    </a:lnTo>
                    <a:lnTo>
                      <a:pt x="142" y="581"/>
                    </a:lnTo>
                    <a:lnTo>
                      <a:pt x="105" y="650"/>
                    </a:lnTo>
                    <a:lnTo>
                      <a:pt x="72" y="722"/>
                    </a:lnTo>
                    <a:lnTo>
                      <a:pt x="43" y="796"/>
                    </a:lnTo>
                    <a:lnTo>
                      <a:pt x="19" y="872"/>
                    </a:lnTo>
                    <a:lnTo>
                      <a:pt x="0" y="949"/>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3" name="Group 72"/>
            <p:cNvGrpSpPr>
              <a:grpSpLocks/>
            </p:cNvGrpSpPr>
            <p:nvPr/>
          </p:nvGrpSpPr>
          <p:grpSpPr bwMode="auto">
            <a:xfrm>
              <a:off x="3734" y="5371"/>
              <a:ext cx="950" cy="853"/>
              <a:chOff x="3734" y="5371"/>
              <a:chExt cx="950" cy="853"/>
            </a:xfrm>
          </p:grpSpPr>
          <p:sp>
            <p:nvSpPr>
              <p:cNvPr id="83" name="Freeform 82"/>
              <p:cNvSpPr>
                <a:spLocks/>
              </p:cNvSpPr>
              <p:nvPr/>
            </p:nvSpPr>
            <p:spPr bwMode="auto">
              <a:xfrm>
                <a:off x="3734" y="5371"/>
                <a:ext cx="950" cy="853"/>
              </a:xfrm>
              <a:custGeom>
                <a:avLst/>
                <a:gdLst>
                  <a:gd name="T0" fmla="+- 0 3734 3734"/>
                  <a:gd name="T1" fmla="*/ T0 w 950"/>
                  <a:gd name="T2" fmla="+- 0 5371 5371"/>
                  <a:gd name="T3" fmla="*/ 5371 h 853"/>
                  <a:gd name="T4" fmla="+- 0 3762 3734"/>
                  <a:gd name="T5" fmla="*/ T4 w 950"/>
                  <a:gd name="T6" fmla="+- 0 5445 5371"/>
                  <a:gd name="T7" fmla="*/ 5445 h 853"/>
                  <a:gd name="T8" fmla="+- 0 3794 3734"/>
                  <a:gd name="T9" fmla="*/ T8 w 950"/>
                  <a:gd name="T10" fmla="+- 0 5517 5371"/>
                  <a:gd name="T11" fmla="*/ 5517 h 853"/>
                  <a:gd name="T12" fmla="+- 0 3830 3734"/>
                  <a:gd name="T13" fmla="*/ T12 w 950"/>
                  <a:gd name="T14" fmla="+- 0 5587 5371"/>
                  <a:gd name="T15" fmla="*/ 5587 h 853"/>
                  <a:gd name="T16" fmla="+- 0 3870 3734"/>
                  <a:gd name="T17" fmla="*/ T16 w 950"/>
                  <a:gd name="T18" fmla="+- 0 5654 5371"/>
                  <a:gd name="T19" fmla="*/ 5654 h 853"/>
                  <a:gd name="T20" fmla="+- 0 3914 3734"/>
                  <a:gd name="T21" fmla="*/ T20 w 950"/>
                  <a:gd name="T22" fmla="+- 0 5719 5371"/>
                  <a:gd name="T23" fmla="*/ 5719 h 853"/>
                  <a:gd name="T24" fmla="+- 0 3961 3734"/>
                  <a:gd name="T25" fmla="*/ T24 w 950"/>
                  <a:gd name="T26" fmla="+- 0 5780 5371"/>
                  <a:gd name="T27" fmla="*/ 5780 h 853"/>
                  <a:gd name="T28" fmla="+- 0 4012 3734"/>
                  <a:gd name="T29" fmla="*/ T28 w 950"/>
                  <a:gd name="T30" fmla="+- 0 5839 5371"/>
                  <a:gd name="T31" fmla="*/ 5839 h 853"/>
                  <a:gd name="T32" fmla="+- 0 4067 3734"/>
                  <a:gd name="T33" fmla="*/ T32 w 950"/>
                  <a:gd name="T34" fmla="+- 0 5894 5371"/>
                  <a:gd name="T35" fmla="*/ 5894 h 853"/>
                  <a:gd name="T36" fmla="+- 0 4125 3734"/>
                  <a:gd name="T37" fmla="*/ T36 w 950"/>
                  <a:gd name="T38" fmla="+- 0 5946 5371"/>
                  <a:gd name="T39" fmla="*/ 5946 h 853"/>
                  <a:gd name="T40" fmla="+- 0 4185 3734"/>
                  <a:gd name="T41" fmla="*/ T40 w 950"/>
                  <a:gd name="T42" fmla="+- 0 5995 5371"/>
                  <a:gd name="T43" fmla="*/ 5995 h 853"/>
                  <a:gd name="T44" fmla="+- 0 4249 3734"/>
                  <a:gd name="T45" fmla="*/ T44 w 950"/>
                  <a:gd name="T46" fmla="+- 0 6040 5371"/>
                  <a:gd name="T47" fmla="*/ 6040 h 853"/>
                  <a:gd name="T48" fmla="+- 0 4316 3734"/>
                  <a:gd name="T49" fmla="*/ T48 w 950"/>
                  <a:gd name="T50" fmla="+- 0 6081 5371"/>
                  <a:gd name="T51" fmla="*/ 6081 h 853"/>
                  <a:gd name="T52" fmla="+- 0 4385 3734"/>
                  <a:gd name="T53" fmla="*/ T52 w 950"/>
                  <a:gd name="T54" fmla="+- 0 6118 5371"/>
                  <a:gd name="T55" fmla="*/ 6118 h 853"/>
                  <a:gd name="T56" fmla="+- 0 4456 3734"/>
                  <a:gd name="T57" fmla="*/ T56 w 950"/>
                  <a:gd name="T58" fmla="+- 0 6151 5371"/>
                  <a:gd name="T59" fmla="*/ 6151 h 853"/>
                  <a:gd name="T60" fmla="+- 0 4530 3734"/>
                  <a:gd name="T61" fmla="*/ T60 w 950"/>
                  <a:gd name="T62" fmla="+- 0 6179 5371"/>
                  <a:gd name="T63" fmla="*/ 6179 h 853"/>
                  <a:gd name="T64" fmla="+- 0 4606 3734"/>
                  <a:gd name="T65" fmla="*/ T64 w 950"/>
                  <a:gd name="T66" fmla="+- 0 6203 5371"/>
                  <a:gd name="T67" fmla="*/ 6203 h 853"/>
                  <a:gd name="T68" fmla="+- 0 4684 3734"/>
                  <a:gd name="T69" fmla="*/ T68 w 950"/>
                  <a:gd name="T70" fmla="+- 0 6223 5371"/>
                  <a:gd name="T71" fmla="*/ 622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4"/>
                    </a:lnTo>
                    <a:lnTo>
                      <a:pt x="60" y="146"/>
                    </a:lnTo>
                    <a:lnTo>
                      <a:pt x="96" y="216"/>
                    </a:lnTo>
                    <a:lnTo>
                      <a:pt x="136" y="283"/>
                    </a:lnTo>
                    <a:lnTo>
                      <a:pt x="180" y="348"/>
                    </a:lnTo>
                    <a:lnTo>
                      <a:pt x="227" y="409"/>
                    </a:lnTo>
                    <a:lnTo>
                      <a:pt x="278" y="468"/>
                    </a:lnTo>
                    <a:lnTo>
                      <a:pt x="333" y="523"/>
                    </a:lnTo>
                    <a:lnTo>
                      <a:pt x="391" y="575"/>
                    </a:lnTo>
                    <a:lnTo>
                      <a:pt x="451" y="624"/>
                    </a:lnTo>
                    <a:lnTo>
                      <a:pt x="515" y="669"/>
                    </a:lnTo>
                    <a:lnTo>
                      <a:pt x="582" y="710"/>
                    </a:lnTo>
                    <a:lnTo>
                      <a:pt x="651" y="747"/>
                    </a:lnTo>
                    <a:lnTo>
                      <a:pt x="722" y="780"/>
                    </a:lnTo>
                    <a:lnTo>
                      <a:pt x="796" y="808"/>
                    </a:lnTo>
                    <a:lnTo>
                      <a:pt x="872" y="832"/>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4" name="Group 73"/>
            <p:cNvGrpSpPr>
              <a:grpSpLocks/>
            </p:cNvGrpSpPr>
            <p:nvPr/>
          </p:nvGrpSpPr>
          <p:grpSpPr bwMode="auto">
            <a:xfrm>
              <a:off x="6245" y="4822"/>
              <a:ext cx="8" cy="278"/>
              <a:chOff x="6245" y="4822"/>
              <a:chExt cx="8" cy="278"/>
            </a:xfrm>
          </p:grpSpPr>
          <p:sp>
            <p:nvSpPr>
              <p:cNvPr id="82" name="Freeform 81"/>
              <p:cNvSpPr>
                <a:spLocks/>
              </p:cNvSpPr>
              <p:nvPr/>
            </p:nvSpPr>
            <p:spPr bwMode="auto">
              <a:xfrm>
                <a:off x="6245" y="4822"/>
                <a:ext cx="8" cy="278"/>
              </a:xfrm>
              <a:custGeom>
                <a:avLst/>
                <a:gdLst>
                  <a:gd name="T0" fmla="+- 0 6245 6245"/>
                  <a:gd name="T1" fmla="*/ T0 w 8"/>
                  <a:gd name="T2" fmla="+- 0 5099 4822"/>
                  <a:gd name="T3" fmla="*/ 5099 h 278"/>
                  <a:gd name="T4" fmla="+- 0 6248 6245"/>
                  <a:gd name="T5" fmla="*/ T4 w 8"/>
                  <a:gd name="T6" fmla="+- 0 5065 4822"/>
                  <a:gd name="T7" fmla="*/ 5065 h 278"/>
                  <a:gd name="T8" fmla="+- 0 6250 6245"/>
                  <a:gd name="T9" fmla="*/ T8 w 8"/>
                  <a:gd name="T10" fmla="+- 0 5030 4822"/>
                  <a:gd name="T11" fmla="*/ 5030 h 278"/>
                  <a:gd name="T12" fmla="+- 0 6251 6245"/>
                  <a:gd name="T13" fmla="*/ T12 w 8"/>
                  <a:gd name="T14" fmla="+- 0 4996 4822"/>
                  <a:gd name="T15" fmla="*/ 4996 h 278"/>
                  <a:gd name="T16" fmla="+- 0 6252 6245"/>
                  <a:gd name="T17" fmla="*/ T16 w 8"/>
                  <a:gd name="T18" fmla="+- 0 4961 4822"/>
                  <a:gd name="T19" fmla="*/ 4961 h 278"/>
                  <a:gd name="T20" fmla="+- 0 6251 6245"/>
                  <a:gd name="T21" fmla="*/ T20 w 8"/>
                  <a:gd name="T22" fmla="+- 0 4925 4822"/>
                  <a:gd name="T23" fmla="*/ 4925 h 278"/>
                  <a:gd name="T24" fmla="+- 0 6250 6245"/>
                  <a:gd name="T25" fmla="*/ T24 w 8"/>
                  <a:gd name="T26" fmla="+- 0 4891 4822"/>
                  <a:gd name="T27" fmla="*/ 4891 h 278"/>
                  <a:gd name="T28" fmla="+- 0 6248 6245"/>
                  <a:gd name="T29" fmla="*/ T28 w 8"/>
                  <a:gd name="T30" fmla="+- 0 4856 4822"/>
                  <a:gd name="T31" fmla="*/ 4856 h 278"/>
                  <a:gd name="T32" fmla="+- 0 6245 6245"/>
                  <a:gd name="T33" fmla="*/ T32 w 8"/>
                  <a:gd name="T34" fmla="+- 0 4822 4822"/>
                  <a:gd name="T35" fmla="*/ 4822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7"/>
                    </a:moveTo>
                    <a:lnTo>
                      <a:pt x="3" y="243"/>
                    </a:lnTo>
                    <a:lnTo>
                      <a:pt x="5" y="208"/>
                    </a:lnTo>
                    <a:lnTo>
                      <a:pt x="6" y="174"/>
                    </a:lnTo>
                    <a:lnTo>
                      <a:pt x="7" y="139"/>
                    </a:lnTo>
                    <a:lnTo>
                      <a:pt x="6" y="103"/>
                    </a:lnTo>
                    <a:lnTo>
                      <a:pt x="5" y="69"/>
                    </a:lnTo>
                    <a:lnTo>
                      <a:pt x="3" y="34"/>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5" name="Group 74"/>
            <p:cNvGrpSpPr>
              <a:grpSpLocks/>
            </p:cNvGrpSpPr>
            <p:nvPr/>
          </p:nvGrpSpPr>
          <p:grpSpPr bwMode="auto">
            <a:xfrm>
              <a:off x="4821" y="3669"/>
              <a:ext cx="278" cy="8"/>
              <a:chOff x="4821" y="3669"/>
              <a:chExt cx="278" cy="8"/>
            </a:xfrm>
          </p:grpSpPr>
          <p:sp>
            <p:nvSpPr>
              <p:cNvPr id="81" name="Freeform 80"/>
              <p:cNvSpPr>
                <a:spLocks/>
              </p:cNvSpPr>
              <p:nvPr/>
            </p:nvSpPr>
            <p:spPr bwMode="auto">
              <a:xfrm>
                <a:off x="4821" y="3669"/>
                <a:ext cx="278" cy="8"/>
              </a:xfrm>
              <a:custGeom>
                <a:avLst/>
                <a:gdLst>
                  <a:gd name="T0" fmla="+- 0 5099 4821"/>
                  <a:gd name="T1" fmla="*/ T0 w 278"/>
                  <a:gd name="T2" fmla="+- 0 3676 3669"/>
                  <a:gd name="T3" fmla="*/ 3676 h 8"/>
                  <a:gd name="T4" fmla="+- 0 5064 4821"/>
                  <a:gd name="T5" fmla="*/ T4 w 278"/>
                  <a:gd name="T6" fmla="+- 0 3673 3669"/>
                  <a:gd name="T7" fmla="*/ 3673 h 8"/>
                  <a:gd name="T8" fmla="+- 0 5030 4821"/>
                  <a:gd name="T9" fmla="*/ T8 w 278"/>
                  <a:gd name="T10" fmla="+- 0 3670 3669"/>
                  <a:gd name="T11" fmla="*/ 3670 h 8"/>
                  <a:gd name="T12" fmla="+- 0 4995 4821"/>
                  <a:gd name="T13" fmla="*/ T12 w 278"/>
                  <a:gd name="T14" fmla="+- 0 3669 3669"/>
                  <a:gd name="T15" fmla="*/ 3669 h 8"/>
                  <a:gd name="T16" fmla="+- 0 4960 4821"/>
                  <a:gd name="T17" fmla="*/ T16 w 278"/>
                  <a:gd name="T18" fmla="+- 0 3669 3669"/>
                  <a:gd name="T19" fmla="*/ 3669 h 8"/>
                  <a:gd name="T20" fmla="+- 0 4925 4821"/>
                  <a:gd name="T21" fmla="*/ T20 w 278"/>
                  <a:gd name="T22" fmla="+- 0 3669 3669"/>
                  <a:gd name="T23" fmla="*/ 3669 h 8"/>
                  <a:gd name="T24" fmla="+- 0 4890 4821"/>
                  <a:gd name="T25" fmla="*/ T24 w 278"/>
                  <a:gd name="T26" fmla="+- 0 3670 3669"/>
                  <a:gd name="T27" fmla="*/ 3670 h 8"/>
                  <a:gd name="T28" fmla="+- 0 4855 4821"/>
                  <a:gd name="T29" fmla="*/ T28 w 278"/>
                  <a:gd name="T30" fmla="+- 0 3673 3669"/>
                  <a:gd name="T31" fmla="*/ 3673 h 8"/>
                  <a:gd name="T32" fmla="+- 0 4821 4821"/>
                  <a:gd name="T33" fmla="*/ T32 w 278"/>
                  <a:gd name="T34" fmla="+- 0 3676 3669"/>
                  <a:gd name="T35" fmla="*/ 3676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1"/>
                    </a:lnTo>
                    <a:lnTo>
                      <a:pt x="174" y="0"/>
                    </a:lnTo>
                    <a:lnTo>
                      <a:pt x="139" y="0"/>
                    </a:lnTo>
                    <a:lnTo>
                      <a:pt x="104" y="0"/>
                    </a:lnTo>
                    <a:lnTo>
                      <a:pt x="69" y="1"/>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6" name="Group 75"/>
            <p:cNvGrpSpPr>
              <a:grpSpLocks/>
            </p:cNvGrpSpPr>
            <p:nvPr/>
          </p:nvGrpSpPr>
          <p:grpSpPr bwMode="auto">
            <a:xfrm>
              <a:off x="3668" y="4822"/>
              <a:ext cx="8" cy="278"/>
              <a:chOff x="3668" y="4822"/>
              <a:chExt cx="8" cy="278"/>
            </a:xfrm>
          </p:grpSpPr>
          <p:sp>
            <p:nvSpPr>
              <p:cNvPr id="80" name="Freeform 79"/>
              <p:cNvSpPr>
                <a:spLocks/>
              </p:cNvSpPr>
              <p:nvPr/>
            </p:nvSpPr>
            <p:spPr bwMode="auto">
              <a:xfrm>
                <a:off x="3668" y="4822"/>
                <a:ext cx="8" cy="278"/>
              </a:xfrm>
              <a:custGeom>
                <a:avLst/>
                <a:gdLst>
                  <a:gd name="T0" fmla="+- 0 3675 3668"/>
                  <a:gd name="T1" fmla="*/ T0 w 8"/>
                  <a:gd name="T2" fmla="+- 0 4822 4822"/>
                  <a:gd name="T3" fmla="*/ 4822 h 278"/>
                  <a:gd name="T4" fmla="+- 0 3672 3668"/>
                  <a:gd name="T5" fmla="*/ T4 w 8"/>
                  <a:gd name="T6" fmla="+- 0 4856 4822"/>
                  <a:gd name="T7" fmla="*/ 4856 h 278"/>
                  <a:gd name="T8" fmla="+- 0 3670 3668"/>
                  <a:gd name="T9" fmla="*/ T8 w 8"/>
                  <a:gd name="T10" fmla="+- 0 4891 4822"/>
                  <a:gd name="T11" fmla="*/ 4891 h 278"/>
                  <a:gd name="T12" fmla="+- 0 3668 3668"/>
                  <a:gd name="T13" fmla="*/ T12 w 8"/>
                  <a:gd name="T14" fmla="+- 0 4925 4822"/>
                  <a:gd name="T15" fmla="*/ 4925 h 278"/>
                  <a:gd name="T16" fmla="+- 0 3668 3668"/>
                  <a:gd name="T17" fmla="*/ T16 w 8"/>
                  <a:gd name="T18" fmla="+- 0 4961 4822"/>
                  <a:gd name="T19" fmla="*/ 4961 h 278"/>
                  <a:gd name="T20" fmla="+- 0 3668 3668"/>
                  <a:gd name="T21" fmla="*/ T20 w 8"/>
                  <a:gd name="T22" fmla="+- 0 4996 4822"/>
                  <a:gd name="T23" fmla="*/ 4996 h 278"/>
                  <a:gd name="T24" fmla="+- 0 3670 3668"/>
                  <a:gd name="T25" fmla="*/ T24 w 8"/>
                  <a:gd name="T26" fmla="+- 0 5030 4822"/>
                  <a:gd name="T27" fmla="*/ 5030 h 278"/>
                  <a:gd name="T28" fmla="+- 0 3672 3668"/>
                  <a:gd name="T29" fmla="*/ T28 w 8"/>
                  <a:gd name="T30" fmla="+- 0 5065 4822"/>
                  <a:gd name="T31" fmla="*/ 5065 h 278"/>
                  <a:gd name="T32" fmla="+- 0 3675 3668"/>
                  <a:gd name="T33" fmla="*/ T32 w 8"/>
                  <a:gd name="T34" fmla="+- 0 5099 4822"/>
                  <a:gd name="T35" fmla="*/ 5099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3"/>
                    </a:lnTo>
                    <a:lnTo>
                      <a:pt x="0" y="139"/>
                    </a:lnTo>
                    <a:lnTo>
                      <a:pt x="0" y="174"/>
                    </a:lnTo>
                    <a:lnTo>
                      <a:pt x="2" y="208"/>
                    </a:lnTo>
                    <a:lnTo>
                      <a:pt x="4" y="243"/>
                    </a:lnTo>
                    <a:lnTo>
                      <a:pt x="7" y="27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7" name="Group 76"/>
            <p:cNvGrpSpPr>
              <a:grpSpLocks/>
            </p:cNvGrpSpPr>
            <p:nvPr/>
          </p:nvGrpSpPr>
          <p:grpSpPr bwMode="auto">
            <a:xfrm>
              <a:off x="1474" y="-33"/>
              <a:ext cx="8230" cy="7672"/>
              <a:chOff x="1474" y="-33"/>
              <a:chExt cx="8230" cy="7672"/>
            </a:xfrm>
          </p:grpSpPr>
          <p:sp>
            <p:nvSpPr>
              <p:cNvPr id="78" name="Freeform 77"/>
              <p:cNvSpPr>
                <a:spLocks/>
              </p:cNvSpPr>
              <p:nvPr/>
            </p:nvSpPr>
            <p:spPr bwMode="auto">
              <a:xfrm>
                <a:off x="4821" y="6245"/>
                <a:ext cx="278" cy="8"/>
              </a:xfrm>
              <a:custGeom>
                <a:avLst/>
                <a:gdLst>
                  <a:gd name="T0" fmla="+- 0 4821 4821"/>
                  <a:gd name="T1" fmla="*/ T0 w 278"/>
                  <a:gd name="T2" fmla="+- 0 6245 6245"/>
                  <a:gd name="T3" fmla="*/ 6245 h 8"/>
                  <a:gd name="T4" fmla="+- 0 4855 4821"/>
                  <a:gd name="T5" fmla="*/ T4 w 278"/>
                  <a:gd name="T6" fmla="+- 0 6248 6245"/>
                  <a:gd name="T7" fmla="*/ 6248 h 8"/>
                  <a:gd name="T8" fmla="+- 0 4890 4821"/>
                  <a:gd name="T9" fmla="*/ T8 w 278"/>
                  <a:gd name="T10" fmla="+- 0 6251 6245"/>
                  <a:gd name="T11" fmla="*/ 6251 h 8"/>
                  <a:gd name="T12" fmla="+- 0 4925 4821"/>
                  <a:gd name="T13" fmla="*/ T12 w 278"/>
                  <a:gd name="T14" fmla="+- 0 6252 6245"/>
                  <a:gd name="T15" fmla="*/ 6252 h 8"/>
                  <a:gd name="T16" fmla="+- 0 4960 4821"/>
                  <a:gd name="T17" fmla="*/ T16 w 278"/>
                  <a:gd name="T18" fmla="+- 0 6253 6245"/>
                  <a:gd name="T19" fmla="*/ 6253 h 8"/>
                  <a:gd name="T20" fmla="+- 0 4995 4821"/>
                  <a:gd name="T21" fmla="*/ T20 w 278"/>
                  <a:gd name="T22" fmla="+- 0 6252 6245"/>
                  <a:gd name="T23" fmla="*/ 6252 h 8"/>
                  <a:gd name="T24" fmla="+- 0 5030 4821"/>
                  <a:gd name="T25" fmla="*/ T24 w 278"/>
                  <a:gd name="T26" fmla="+- 0 6251 6245"/>
                  <a:gd name="T27" fmla="*/ 6251 h 8"/>
                  <a:gd name="T28" fmla="+- 0 5064 4821"/>
                  <a:gd name="T29" fmla="*/ T28 w 278"/>
                  <a:gd name="T30" fmla="+- 0 6248 6245"/>
                  <a:gd name="T31" fmla="*/ 6248 h 8"/>
                  <a:gd name="T32" fmla="+- 0 5099 4821"/>
                  <a:gd name="T33" fmla="*/ T32 w 278"/>
                  <a:gd name="T34" fmla="+- 0 6245 6245"/>
                  <a:gd name="T35" fmla="*/ 6245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6"/>
                    </a:lnTo>
                    <a:lnTo>
                      <a:pt x="104" y="7"/>
                    </a:lnTo>
                    <a:lnTo>
                      <a:pt x="139" y="8"/>
                    </a:lnTo>
                    <a:lnTo>
                      <a:pt x="174" y="7"/>
                    </a:lnTo>
                    <a:lnTo>
                      <a:pt x="209" y="6"/>
                    </a:lnTo>
                    <a:lnTo>
                      <a:pt x="243" y="3"/>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79" name="Picture 78" descr="Another image of the model similar to the one described on page 13, but only the External section on the right side of the equilateral triangle is visible. The wording for the other 3 groups is not visible. In the External section it says: Listen to and Serve Society. Social Responsibility. Products &amp; Services. Marketing. Supplier Divers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33"/>
                <a:ext cx="8230"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2441464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11700" y="1847087"/>
            <a:ext cx="8520600" cy="4380971"/>
          </a:xfrm>
        </p:spPr>
        <p:txBody>
          <a:bodyPr/>
          <a:lstStyle/>
          <a:p>
            <a:pPr>
              <a:spcAft>
                <a:spcPts val="2400"/>
              </a:spcAft>
            </a:pPr>
            <a:r>
              <a:rPr lang="en-US" sz="2200" i="1" dirty="0"/>
              <a:t>Action: Promote and nurture a diverse supplier base </a:t>
            </a:r>
            <a:br>
              <a:rPr lang="en-US" sz="2200" i="1" dirty="0"/>
            </a:br>
            <a:r>
              <a:rPr lang="en-US" sz="2200" i="1" dirty="0"/>
              <a:t>and encourage suppliers to advocate for </a:t>
            </a:r>
            <a:r>
              <a:rPr lang="en-US" sz="2200" i="1" dirty="0" err="1"/>
              <a:t>D&amp;I</a:t>
            </a:r>
            <a:r>
              <a:rPr lang="en-US" sz="2200" i="1" dirty="0"/>
              <a:t>.</a:t>
            </a:r>
          </a:p>
          <a:p>
            <a:pPr lvl="0" algn="l"/>
            <a:r>
              <a:rPr lang="en-US" sz="2000" dirty="0"/>
              <a:t>☐ </a:t>
            </a:r>
            <a:r>
              <a:rPr lang="en-US" sz="2000" b="1" dirty="0"/>
              <a:t>14.2 </a:t>
            </a:r>
            <a:r>
              <a:rPr lang="en-US" sz="2000" dirty="0"/>
              <a:t>The organization’s suppliers reflect the community’s composition across a broad array of diversity dimensions.</a:t>
            </a:r>
          </a:p>
          <a:p>
            <a:pPr algn="l"/>
            <a:r>
              <a:rPr lang="en-US" sz="2000" dirty="0"/>
              <a:t>☐ </a:t>
            </a:r>
            <a:r>
              <a:rPr lang="en-US" sz="2000" b="1" dirty="0"/>
              <a:t>14.1 </a:t>
            </a:r>
            <a:r>
              <a:rPr lang="en-US" sz="2000" dirty="0"/>
              <a:t>The organization’s suppliers are required to have a significant percentage of their business with diverse suppliers and to provide evidence that they are committed to achieving their own </a:t>
            </a:r>
            <a:r>
              <a:rPr lang="en-US" sz="2000" dirty="0" err="1"/>
              <a:t>D&amp;I</a:t>
            </a:r>
            <a:r>
              <a:rPr lang="en-US" sz="2000" dirty="0"/>
              <a:t> goals.</a:t>
            </a:r>
          </a:p>
        </p:txBody>
      </p:sp>
      <p:sp>
        <p:nvSpPr>
          <p:cNvPr id="6" name="Title 1"/>
          <p:cNvSpPr txBox="1">
            <a:spLocks/>
          </p:cNvSpPr>
          <p:nvPr/>
        </p:nvSpPr>
        <p:spPr>
          <a:xfrm>
            <a:off x="311700" y="207507"/>
            <a:ext cx="8520600" cy="33391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1400"/>
              <a:t>Sample Benchmarks at Level 5 Best Practice</a:t>
            </a:r>
          </a:p>
        </p:txBody>
      </p:sp>
      <p:sp>
        <p:nvSpPr>
          <p:cNvPr id="35" name="Title 1"/>
          <p:cNvSpPr txBox="1">
            <a:spLocks/>
          </p:cNvSpPr>
          <p:nvPr/>
        </p:nvSpPr>
        <p:spPr>
          <a:xfrm>
            <a:off x="311700" y="541420"/>
            <a:ext cx="8520600" cy="86895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4700" b="0" i="0" u="none" strike="noStrike" cap="none" dirty="0">
                <a:solidFill>
                  <a:schemeClr val="tx1">
                    <a:lumMod val="65000"/>
                    <a:lumOff val="35000"/>
                  </a:schemeClr>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l"/>
            <a:r>
              <a:rPr lang="en-US" sz="3200" b="1" dirty="0"/>
              <a:t>Category 14:  Supplier Diversity</a:t>
            </a:r>
            <a:endParaRPr lang="en-US" sz="3600" dirty="0"/>
          </a:p>
        </p:txBody>
      </p:sp>
      <p:grpSp>
        <p:nvGrpSpPr>
          <p:cNvPr id="64" name="Group 63"/>
          <p:cNvGrpSpPr>
            <a:grpSpLocks/>
          </p:cNvGrpSpPr>
          <p:nvPr/>
        </p:nvGrpSpPr>
        <p:grpSpPr bwMode="auto">
          <a:xfrm>
            <a:off x="7700761" y="5234976"/>
            <a:ext cx="1297204" cy="993564"/>
            <a:chOff x="27" y="-33"/>
            <a:chExt cx="9869" cy="7672"/>
          </a:xfrm>
        </p:grpSpPr>
        <p:grpSp>
          <p:nvGrpSpPr>
            <p:cNvPr id="65" name="Group 64"/>
            <p:cNvGrpSpPr>
              <a:grpSpLocks/>
            </p:cNvGrpSpPr>
            <p:nvPr/>
          </p:nvGrpSpPr>
          <p:grpSpPr bwMode="auto">
            <a:xfrm>
              <a:off x="27" y="27"/>
              <a:ext cx="9869" cy="7554"/>
              <a:chOff x="27" y="27"/>
              <a:chExt cx="9869" cy="7554"/>
            </a:xfrm>
          </p:grpSpPr>
          <p:sp>
            <p:nvSpPr>
              <p:cNvPr id="91" name="Freeform 90"/>
              <p:cNvSpPr>
                <a:spLocks/>
              </p:cNvSpPr>
              <p:nvPr/>
            </p:nvSpPr>
            <p:spPr bwMode="auto">
              <a:xfrm>
                <a:off x="27" y="27"/>
                <a:ext cx="9869" cy="7554"/>
              </a:xfrm>
              <a:custGeom>
                <a:avLst/>
                <a:gdLst>
                  <a:gd name="T0" fmla="+- 0 5002 27"/>
                  <a:gd name="T1" fmla="*/ T0 w 9869"/>
                  <a:gd name="T2" fmla="+- 0 27 27"/>
                  <a:gd name="T3" fmla="*/ 27 h 7554"/>
                  <a:gd name="T4" fmla="+- 0 4937 27"/>
                  <a:gd name="T5" fmla="*/ T4 w 9869"/>
                  <a:gd name="T6" fmla="+- 0 53 27"/>
                  <a:gd name="T7" fmla="*/ 53 h 7554"/>
                  <a:gd name="T8" fmla="+- 0 4865 27"/>
                  <a:gd name="T9" fmla="*/ T8 w 9869"/>
                  <a:gd name="T10" fmla="+- 0 130 27"/>
                  <a:gd name="T11" fmla="*/ 130 h 7554"/>
                  <a:gd name="T12" fmla="+- 0 4823 27"/>
                  <a:gd name="T13" fmla="*/ T12 w 9869"/>
                  <a:gd name="T14" fmla="+- 0 188 27"/>
                  <a:gd name="T15" fmla="*/ 188 h 7554"/>
                  <a:gd name="T16" fmla="+- 0 4776 27"/>
                  <a:gd name="T17" fmla="*/ T16 w 9869"/>
                  <a:gd name="T18" fmla="+- 0 259 27"/>
                  <a:gd name="T19" fmla="*/ 259 h 7554"/>
                  <a:gd name="T20" fmla="+- 0 4724 27"/>
                  <a:gd name="T21" fmla="*/ T20 w 9869"/>
                  <a:gd name="T22" fmla="+- 0 343 27"/>
                  <a:gd name="T23" fmla="*/ 343 h 7554"/>
                  <a:gd name="T24" fmla="+- 0 4664 27"/>
                  <a:gd name="T25" fmla="*/ T24 w 9869"/>
                  <a:gd name="T26" fmla="+- 0 440 27"/>
                  <a:gd name="T27" fmla="*/ 440 h 7554"/>
                  <a:gd name="T28" fmla="+- 0 419 27"/>
                  <a:gd name="T29" fmla="*/ T28 w 9869"/>
                  <a:gd name="T30" fmla="+- 0 6782 27"/>
                  <a:gd name="T31" fmla="*/ 6782 h 7554"/>
                  <a:gd name="T32" fmla="+- 0 346 27"/>
                  <a:gd name="T33" fmla="*/ T32 w 9869"/>
                  <a:gd name="T34" fmla="+- 0 6886 27"/>
                  <a:gd name="T35" fmla="*/ 6886 h 7554"/>
                  <a:gd name="T36" fmla="+- 0 281 27"/>
                  <a:gd name="T37" fmla="*/ T36 w 9869"/>
                  <a:gd name="T38" fmla="+- 0 6981 27"/>
                  <a:gd name="T39" fmla="*/ 6981 h 7554"/>
                  <a:gd name="T40" fmla="+- 0 222 27"/>
                  <a:gd name="T41" fmla="*/ T40 w 9869"/>
                  <a:gd name="T42" fmla="+- 0 7066 27"/>
                  <a:gd name="T43" fmla="*/ 7066 h 7554"/>
                  <a:gd name="T44" fmla="+- 0 171 27"/>
                  <a:gd name="T45" fmla="*/ T44 w 9869"/>
                  <a:gd name="T46" fmla="+- 0 7143 27"/>
                  <a:gd name="T47" fmla="*/ 7143 h 7554"/>
                  <a:gd name="T48" fmla="+- 0 128 27"/>
                  <a:gd name="T49" fmla="*/ T48 w 9869"/>
                  <a:gd name="T50" fmla="+- 0 7212 27"/>
                  <a:gd name="T51" fmla="*/ 7212 h 7554"/>
                  <a:gd name="T52" fmla="+- 0 92 27"/>
                  <a:gd name="T53" fmla="*/ T52 w 9869"/>
                  <a:gd name="T54" fmla="+- 0 7273 27"/>
                  <a:gd name="T55" fmla="*/ 7273 h 7554"/>
                  <a:gd name="T56" fmla="+- 0 64 27"/>
                  <a:gd name="T57" fmla="*/ T56 w 9869"/>
                  <a:gd name="T58" fmla="+- 0 7327 27"/>
                  <a:gd name="T59" fmla="*/ 7327 h 7554"/>
                  <a:gd name="T60" fmla="+- 0 31 27"/>
                  <a:gd name="T61" fmla="*/ T60 w 9869"/>
                  <a:gd name="T62" fmla="+- 0 7416 27"/>
                  <a:gd name="T63" fmla="*/ 7416 h 7554"/>
                  <a:gd name="T64" fmla="+- 0 27 27"/>
                  <a:gd name="T65" fmla="*/ T64 w 9869"/>
                  <a:gd name="T66" fmla="+- 0 7451 27"/>
                  <a:gd name="T67" fmla="*/ 7451 h 7554"/>
                  <a:gd name="T68" fmla="+- 0 31 27"/>
                  <a:gd name="T69" fmla="*/ T68 w 9869"/>
                  <a:gd name="T70" fmla="+- 0 7481 27"/>
                  <a:gd name="T71" fmla="*/ 7481 h 7554"/>
                  <a:gd name="T72" fmla="+- 0 95 27"/>
                  <a:gd name="T73" fmla="*/ T72 w 9869"/>
                  <a:gd name="T74" fmla="+- 0 7542 27"/>
                  <a:gd name="T75" fmla="*/ 7542 h 7554"/>
                  <a:gd name="T76" fmla="+- 0 181 27"/>
                  <a:gd name="T77" fmla="*/ T76 w 9869"/>
                  <a:gd name="T78" fmla="+- 0 7564 27"/>
                  <a:gd name="T79" fmla="*/ 7564 h 7554"/>
                  <a:gd name="T80" fmla="+- 0 304 27"/>
                  <a:gd name="T81" fmla="*/ T80 w 9869"/>
                  <a:gd name="T82" fmla="+- 0 7575 27"/>
                  <a:gd name="T83" fmla="*/ 7575 h 7554"/>
                  <a:gd name="T84" fmla="+- 0 380 27"/>
                  <a:gd name="T85" fmla="*/ T84 w 9869"/>
                  <a:gd name="T86" fmla="+- 0 7578 27"/>
                  <a:gd name="T87" fmla="*/ 7578 h 7554"/>
                  <a:gd name="T88" fmla="+- 0 465 27"/>
                  <a:gd name="T89" fmla="*/ T88 w 9869"/>
                  <a:gd name="T90" fmla="+- 0 7580 27"/>
                  <a:gd name="T91" fmla="*/ 7580 h 7554"/>
                  <a:gd name="T92" fmla="+- 0 9330 27"/>
                  <a:gd name="T93" fmla="*/ T92 w 9869"/>
                  <a:gd name="T94" fmla="+- 0 7580 27"/>
                  <a:gd name="T95" fmla="*/ 7580 h 7554"/>
                  <a:gd name="T96" fmla="+- 0 9505 27"/>
                  <a:gd name="T97" fmla="*/ T96 w 9869"/>
                  <a:gd name="T98" fmla="+- 0 7565 27"/>
                  <a:gd name="T99" fmla="*/ 7565 h 7554"/>
                  <a:gd name="T100" fmla="+- 0 9580 27"/>
                  <a:gd name="T101" fmla="*/ T100 w 9869"/>
                  <a:gd name="T102" fmla="+- 0 7557 27"/>
                  <a:gd name="T103" fmla="*/ 7557 h 7554"/>
                  <a:gd name="T104" fmla="+- 0 9648 27"/>
                  <a:gd name="T105" fmla="*/ T104 w 9869"/>
                  <a:gd name="T106" fmla="+- 0 7549 27"/>
                  <a:gd name="T107" fmla="*/ 7549 h 7554"/>
                  <a:gd name="T108" fmla="+- 0 9758 27"/>
                  <a:gd name="T109" fmla="*/ T108 w 9869"/>
                  <a:gd name="T110" fmla="+- 0 7527 27"/>
                  <a:gd name="T111" fmla="*/ 7527 h 7554"/>
                  <a:gd name="T112" fmla="+- 0 9835 27"/>
                  <a:gd name="T113" fmla="*/ T112 w 9869"/>
                  <a:gd name="T114" fmla="+- 0 7496 27"/>
                  <a:gd name="T115" fmla="*/ 7496 h 7554"/>
                  <a:gd name="T116" fmla="+- 0 9881 27"/>
                  <a:gd name="T117" fmla="*/ T116 w 9869"/>
                  <a:gd name="T118" fmla="+- 0 7453 27"/>
                  <a:gd name="T119" fmla="*/ 7453 h 7554"/>
                  <a:gd name="T120" fmla="+- 0 9896 27"/>
                  <a:gd name="T121" fmla="*/ T120 w 9869"/>
                  <a:gd name="T122" fmla="+- 0 7392 27"/>
                  <a:gd name="T123" fmla="*/ 7392 h 7554"/>
                  <a:gd name="T124" fmla="+- 0 9891 27"/>
                  <a:gd name="T125" fmla="*/ T124 w 9869"/>
                  <a:gd name="T126" fmla="+- 0 7354 27"/>
                  <a:gd name="T127" fmla="*/ 7354 h 7554"/>
                  <a:gd name="T128" fmla="+- 0 9859 27"/>
                  <a:gd name="T129" fmla="*/ T128 w 9869"/>
                  <a:gd name="T130" fmla="+- 0 7260 27"/>
                  <a:gd name="T131" fmla="*/ 7260 h 7554"/>
                  <a:gd name="T132" fmla="+- 0 9832 27"/>
                  <a:gd name="T133" fmla="*/ T132 w 9869"/>
                  <a:gd name="T134" fmla="+- 0 7204 27"/>
                  <a:gd name="T135" fmla="*/ 7204 h 7554"/>
                  <a:gd name="T136" fmla="+- 0 9797 27"/>
                  <a:gd name="T137" fmla="*/ T136 w 9869"/>
                  <a:gd name="T138" fmla="+- 0 7140 27"/>
                  <a:gd name="T139" fmla="*/ 7140 h 7554"/>
                  <a:gd name="T140" fmla="+- 0 9755 27"/>
                  <a:gd name="T141" fmla="*/ T140 w 9869"/>
                  <a:gd name="T142" fmla="+- 0 7068 27"/>
                  <a:gd name="T143" fmla="*/ 7068 h 7554"/>
                  <a:gd name="T144" fmla="+- 0 9705 27"/>
                  <a:gd name="T145" fmla="*/ T144 w 9869"/>
                  <a:gd name="T146" fmla="+- 0 6989 27"/>
                  <a:gd name="T147" fmla="*/ 6989 h 7554"/>
                  <a:gd name="T148" fmla="+- 0 9648 27"/>
                  <a:gd name="T149" fmla="*/ T148 w 9869"/>
                  <a:gd name="T150" fmla="+- 0 6900 27"/>
                  <a:gd name="T151" fmla="*/ 6900 h 7554"/>
                  <a:gd name="T152" fmla="+- 0 9583 27"/>
                  <a:gd name="T153" fmla="*/ T152 w 9869"/>
                  <a:gd name="T154" fmla="+- 0 6803 27"/>
                  <a:gd name="T155" fmla="*/ 6803 h 7554"/>
                  <a:gd name="T156" fmla="+- 0 5340 27"/>
                  <a:gd name="T157" fmla="*/ T156 w 9869"/>
                  <a:gd name="T158" fmla="+- 0 440 27"/>
                  <a:gd name="T159" fmla="*/ 440 h 7554"/>
                  <a:gd name="T160" fmla="+- 0 5280 27"/>
                  <a:gd name="T161" fmla="*/ T160 w 9869"/>
                  <a:gd name="T162" fmla="+- 0 343 27"/>
                  <a:gd name="T163" fmla="*/ 343 h 7554"/>
                  <a:gd name="T164" fmla="+- 0 5228 27"/>
                  <a:gd name="T165" fmla="*/ T164 w 9869"/>
                  <a:gd name="T166" fmla="+- 0 259 27"/>
                  <a:gd name="T167" fmla="*/ 259 h 7554"/>
                  <a:gd name="T168" fmla="+- 0 5181 27"/>
                  <a:gd name="T169" fmla="*/ T168 w 9869"/>
                  <a:gd name="T170" fmla="+- 0 188 27"/>
                  <a:gd name="T171" fmla="*/ 188 h 7554"/>
                  <a:gd name="T172" fmla="+- 0 5139 27"/>
                  <a:gd name="T173" fmla="*/ T172 w 9869"/>
                  <a:gd name="T174" fmla="+- 0 130 27"/>
                  <a:gd name="T175" fmla="*/ 130 h 7554"/>
                  <a:gd name="T176" fmla="+- 0 5067 27"/>
                  <a:gd name="T177" fmla="*/ T176 w 9869"/>
                  <a:gd name="T178" fmla="+- 0 53 27"/>
                  <a:gd name="T179" fmla="*/ 53 h 7554"/>
                  <a:gd name="T180" fmla="+- 0 5034 27"/>
                  <a:gd name="T181" fmla="*/ T180 w 9869"/>
                  <a:gd name="T182" fmla="+- 0 33 27"/>
                  <a:gd name="T183" fmla="*/ 33 h 7554"/>
                  <a:gd name="T184" fmla="+- 0 5002 27"/>
                  <a:gd name="T185" fmla="*/ T184 w 9869"/>
                  <a:gd name="T186" fmla="+- 0 27 27"/>
                  <a:gd name="T187" fmla="*/ 27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9869" h="7554">
                    <a:moveTo>
                      <a:pt x="4975" y="0"/>
                    </a:moveTo>
                    <a:lnTo>
                      <a:pt x="4910" y="26"/>
                    </a:lnTo>
                    <a:lnTo>
                      <a:pt x="4838" y="103"/>
                    </a:lnTo>
                    <a:lnTo>
                      <a:pt x="4796" y="161"/>
                    </a:lnTo>
                    <a:lnTo>
                      <a:pt x="4749" y="232"/>
                    </a:lnTo>
                    <a:lnTo>
                      <a:pt x="4697" y="316"/>
                    </a:lnTo>
                    <a:lnTo>
                      <a:pt x="4637" y="413"/>
                    </a:lnTo>
                    <a:lnTo>
                      <a:pt x="392" y="6755"/>
                    </a:lnTo>
                    <a:lnTo>
                      <a:pt x="319" y="6859"/>
                    </a:lnTo>
                    <a:lnTo>
                      <a:pt x="254" y="6954"/>
                    </a:lnTo>
                    <a:lnTo>
                      <a:pt x="195" y="7039"/>
                    </a:lnTo>
                    <a:lnTo>
                      <a:pt x="144" y="7116"/>
                    </a:lnTo>
                    <a:lnTo>
                      <a:pt x="101" y="7185"/>
                    </a:lnTo>
                    <a:lnTo>
                      <a:pt x="65" y="7246"/>
                    </a:lnTo>
                    <a:lnTo>
                      <a:pt x="37" y="7300"/>
                    </a:lnTo>
                    <a:lnTo>
                      <a:pt x="4" y="7389"/>
                    </a:lnTo>
                    <a:lnTo>
                      <a:pt x="0" y="7424"/>
                    </a:lnTo>
                    <a:lnTo>
                      <a:pt x="4" y="7454"/>
                    </a:lnTo>
                    <a:lnTo>
                      <a:pt x="68" y="7515"/>
                    </a:lnTo>
                    <a:lnTo>
                      <a:pt x="154" y="7537"/>
                    </a:lnTo>
                    <a:lnTo>
                      <a:pt x="277" y="7548"/>
                    </a:lnTo>
                    <a:lnTo>
                      <a:pt x="353" y="7551"/>
                    </a:lnTo>
                    <a:lnTo>
                      <a:pt x="438" y="7553"/>
                    </a:lnTo>
                    <a:lnTo>
                      <a:pt x="9303" y="7553"/>
                    </a:lnTo>
                    <a:lnTo>
                      <a:pt x="9478" y="7538"/>
                    </a:lnTo>
                    <a:lnTo>
                      <a:pt x="9553" y="7530"/>
                    </a:lnTo>
                    <a:lnTo>
                      <a:pt x="9621" y="7522"/>
                    </a:lnTo>
                    <a:lnTo>
                      <a:pt x="9731" y="7500"/>
                    </a:lnTo>
                    <a:lnTo>
                      <a:pt x="9808" y="7469"/>
                    </a:lnTo>
                    <a:lnTo>
                      <a:pt x="9854" y="7426"/>
                    </a:lnTo>
                    <a:lnTo>
                      <a:pt x="9869" y="7365"/>
                    </a:lnTo>
                    <a:lnTo>
                      <a:pt x="9864" y="7327"/>
                    </a:lnTo>
                    <a:lnTo>
                      <a:pt x="9832" y="7233"/>
                    </a:lnTo>
                    <a:lnTo>
                      <a:pt x="9805" y="7177"/>
                    </a:lnTo>
                    <a:lnTo>
                      <a:pt x="9770" y="7113"/>
                    </a:lnTo>
                    <a:lnTo>
                      <a:pt x="9728" y="7041"/>
                    </a:lnTo>
                    <a:lnTo>
                      <a:pt x="9678" y="6962"/>
                    </a:lnTo>
                    <a:lnTo>
                      <a:pt x="9621" y="6873"/>
                    </a:lnTo>
                    <a:lnTo>
                      <a:pt x="9556" y="6776"/>
                    </a:lnTo>
                    <a:lnTo>
                      <a:pt x="5313" y="413"/>
                    </a:lnTo>
                    <a:lnTo>
                      <a:pt x="5253" y="316"/>
                    </a:lnTo>
                    <a:lnTo>
                      <a:pt x="5201" y="232"/>
                    </a:lnTo>
                    <a:lnTo>
                      <a:pt x="5154" y="161"/>
                    </a:lnTo>
                    <a:lnTo>
                      <a:pt x="5112" y="103"/>
                    </a:lnTo>
                    <a:lnTo>
                      <a:pt x="5040" y="26"/>
                    </a:lnTo>
                    <a:lnTo>
                      <a:pt x="5007" y="6"/>
                    </a:lnTo>
                    <a:lnTo>
                      <a:pt x="4975" y="0"/>
                    </a:lnTo>
                    <a:close/>
                  </a:path>
                </a:pathLst>
              </a:custGeom>
              <a:solidFill>
                <a:srgbClr val="E6E7E8"/>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66" name="Group 65"/>
            <p:cNvGrpSpPr>
              <a:grpSpLocks/>
            </p:cNvGrpSpPr>
            <p:nvPr/>
          </p:nvGrpSpPr>
          <p:grpSpPr bwMode="auto">
            <a:xfrm>
              <a:off x="27" y="27"/>
              <a:ext cx="9869" cy="7554"/>
              <a:chOff x="27" y="27"/>
              <a:chExt cx="9869" cy="7554"/>
            </a:xfrm>
          </p:grpSpPr>
          <p:sp>
            <p:nvSpPr>
              <p:cNvPr id="90" name="Freeform 89"/>
              <p:cNvSpPr>
                <a:spLocks/>
              </p:cNvSpPr>
              <p:nvPr/>
            </p:nvSpPr>
            <p:spPr bwMode="auto">
              <a:xfrm>
                <a:off x="27" y="27"/>
                <a:ext cx="9869" cy="7554"/>
              </a:xfrm>
              <a:custGeom>
                <a:avLst/>
                <a:gdLst>
                  <a:gd name="T0" fmla="+- 0 346 27"/>
                  <a:gd name="T1" fmla="*/ T0 w 9869"/>
                  <a:gd name="T2" fmla="+- 0 6886 27"/>
                  <a:gd name="T3" fmla="*/ 6886 h 7554"/>
                  <a:gd name="T4" fmla="+- 0 171 27"/>
                  <a:gd name="T5" fmla="*/ T4 w 9869"/>
                  <a:gd name="T6" fmla="+- 0 7143 27"/>
                  <a:gd name="T7" fmla="*/ 7143 h 7554"/>
                  <a:gd name="T8" fmla="+- 0 64 27"/>
                  <a:gd name="T9" fmla="*/ T8 w 9869"/>
                  <a:gd name="T10" fmla="+- 0 7327 27"/>
                  <a:gd name="T11" fmla="*/ 7327 h 7554"/>
                  <a:gd name="T12" fmla="+- 0 31 27"/>
                  <a:gd name="T13" fmla="*/ T12 w 9869"/>
                  <a:gd name="T14" fmla="+- 0 7481 27"/>
                  <a:gd name="T15" fmla="*/ 7481 h 7554"/>
                  <a:gd name="T16" fmla="+- 0 304 27"/>
                  <a:gd name="T17" fmla="*/ T16 w 9869"/>
                  <a:gd name="T18" fmla="+- 0 7575 27"/>
                  <a:gd name="T19" fmla="*/ 7575 h 7554"/>
                  <a:gd name="T20" fmla="+- 0 560 27"/>
                  <a:gd name="T21" fmla="*/ T20 w 9869"/>
                  <a:gd name="T22" fmla="+- 0 7580 27"/>
                  <a:gd name="T23" fmla="*/ 7580 h 7554"/>
                  <a:gd name="T24" fmla="+- 0 9422 27"/>
                  <a:gd name="T25" fmla="*/ T24 w 9869"/>
                  <a:gd name="T26" fmla="+- 0 7573 27"/>
                  <a:gd name="T27" fmla="*/ 7573 h 7554"/>
                  <a:gd name="T28" fmla="+- 0 9648 27"/>
                  <a:gd name="T29" fmla="*/ T28 w 9869"/>
                  <a:gd name="T30" fmla="+- 0 7549 27"/>
                  <a:gd name="T31" fmla="*/ 7549 h 7554"/>
                  <a:gd name="T32" fmla="+- 0 9881 27"/>
                  <a:gd name="T33" fmla="*/ T32 w 9869"/>
                  <a:gd name="T34" fmla="+- 0 7453 27"/>
                  <a:gd name="T35" fmla="*/ 7453 h 7554"/>
                  <a:gd name="T36" fmla="+- 0 9859 27"/>
                  <a:gd name="T37" fmla="*/ T36 w 9869"/>
                  <a:gd name="T38" fmla="+- 0 7260 27"/>
                  <a:gd name="T39" fmla="*/ 7260 h 7554"/>
                  <a:gd name="T40" fmla="+- 0 9755 27"/>
                  <a:gd name="T41" fmla="*/ T40 w 9869"/>
                  <a:gd name="T42" fmla="+- 0 7068 27"/>
                  <a:gd name="T43" fmla="*/ 7068 h 7554"/>
                  <a:gd name="T44" fmla="+- 0 9583 27"/>
                  <a:gd name="T45" fmla="*/ T44 w 9869"/>
                  <a:gd name="T46" fmla="+- 0 6803 27"/>
                  <a:gd name="T47" fmla="*/ 6803 h 7554"/>
                  <a:gd name="T48" fmla="+- 0 9410 27"/>
                  <a:gd name="T49" fmla="*/ T48 w 9869"/>
                  <a:gd name="T50" fmla="+- 0 6546 27"/>
                  <a:gd name="T51" fmla="*/ 6546 h 7554"/>
                  <a:gd name="T52" fmla="+- 0 9274 27"/>
                  <a:gd name="T53" fmla="*/ T52 w 9869"/>
                  <a:gd name="T54" fmla="+- 0 6342 27"/>
                  <a:gd name="T55" fmla="*/ 6342 h 7554"/>
                  <a:gd name="T56" fmla="+- 0 9133 27"/>
                  <a:gd name="T57" fmla="*/ T56 w 9869"/>
                  <a:gd name="T58" fmla="+- 0 6132 27"/>
                  <a:gd name="T59" fmla="*/ 6132 h 7554"/>
                  <a:gd name="T60" fmla="+- 0 9012 27"/>
                  <a:gd name="T61" fmla="*/ T60 w 9869"/>
                  <a:gd name="T62" fmla="+- 0 5950 27"/>
                  <a:gd name="T63" fmla="*/ 5950 h 7554"/>
                  <a:gd name="T64" fmla="+- 0 8878 27"/>
                  <a:gd name="T65" fmla="*/ T64 w 9869"/>
                  <a:gd name="T66" fmla="+- 0 5750 27"/>
                  <a:gd name="T67" fmla="*/ 5750 h 7554"/>
                  <a:gd name="T68" fmla="+- 0 8733 27"/>
                  <a:gd name="T69" fmla="*/ T68 w 9869"/>
                  <a:gd name="T70" fmla="+- 0 5533 27"/>
                  <a:gd name="T71" fmla="*/ 5533 h 7554"/>
                  <a:gd name="T72" fmla="+- 0 8578 27"/>
                  <a:gd name="T73" fmla="*/ T72 w 9869"/>
                  <a:gd name="T74" fmla="+- 0 5302 27"/>
                  <a:gd name="T75" fmla="*/ 5302 h 7554"/>
                  <a:gd name="T76" fmla="+- 0 8415 27"/>
                  <a:gd name="T77" fmla="*/ T76 w 9869"/>
                  <a:gd name="T78" fmla="+- 0 5057 27"/>
                  <a:gd name="T79" fmla="*/ 5057 h 7554"/>
                  <a:gd name="T80" fmla="+- 0 8245 27"/>
                  <a:gd name="T81" fmla="*/ T80 w 9869"/>
                  <a:gd name="T82" fmla="+- 0 4802 27"/>
                  <a:gd name="T83" fmla="*/ 4802 h 7554"/>
                  <a:gd name="T84" fmla="+- 0 8069 27"/>
                  <a:gd name="T85" fmla="*/ T84 w 9869"/>
                  <a:gd name="T86" fmla="+- 0 4538 27"/>
                  <a:gd name="T87" fmla="*/ 4538 h 7554"/>
                  <a:gd name="T88" fmla="+- 0 7889 27"/>
                  <a:gd name="T89" fmla="*/ T88 w 9869"/>
                  <a:gd name="T90" fmla="+- 0 4268 27"/>
                  <a:gd name="T91" fmla="*/ 4268 h 7554"/>
                  <a:gd name="T92" fmla="+- 0 7705 27"/>
                  <a:gd name="T93" fmla="*/ T92 w 9869"/>
                  <a:gd name="T94" fmla="+- 0 3992 27"/>
                  <a:gd name="T95" fmla="*/ 3992 h 7554"/>
                  <a:gd name="T96" fmla="+- 0 7520 27"/>
                  <a:gd name="T97" fmla="*/ T96 w 9869"/>
                  <a:gd name="T98" fmla="+- 0 3714 27"/>
                  <a:gd name="T99" fmla="*/ 3714 h 7554"/>
                  <a:gd name="T100" fmla="+- 0 7333 27"/>
                  <a:gd name="T101" fmla="*/ T100 w 9869"/>
                  <a:gd name="T102" fmla="+- 0 3434 27"/>
                  <a:gd name="T103" fmla="*/ 3434 h 7554"/>
                  <a:gd name="T104" fmla="+- 0 7148 27"/>
                  <a:gd name="T105" fmla="*/ T104 w 9869"/>
                  <a:gd name="T106" fmla="+- 0 3156 27"/>
                  <a:gd name="T107" fmla="*/ 3156 h 7554"/>
                  <a:gd name="T108" fmla="+- 0 6965 27"/>
                  <a:gd name="T109" fmla="*/ T108 w 9869"/>
                  <a:gd name="T110" fmla="+- 0 2880 27"/>
                  <a:gd name="T111" fmla="*/ 2880 h 7554"/>
                  <a:gd name="T112" fmla="+- 0 6784 27"/>
                  <a:gd name="T113" fmla="*/ T112 w 9869"/>
                  <a:gd name="T114" fmla="+- 0 2610 27"/>
                  <a:gd name="T115" fmla="*/ 2610 h 7554"/>
                  <a:gd name="T116" fmla="+- 0 6609 27"/>
                  <a:gd name="T117" fmla="*/ T116 w 9869"/>
                  <a:gd name="T118" fmla="+- 0 2346 27"/>
                  <a:gd name="T119" fmla="*/ 2346 h 7554"/>
                  <a:gd name="T120" fmla="+- 0 6439 27"/>
                  <a:gd name="T121" fmla="*/ T120 w 9869"/>
                  <a:gd name="T122" fmla="+- 0 2092 27"/>
                  <a:gd name="T123" fmla="*/ 2092 h 7554"/>
                  <a:gd name="T124" fmla="+- 0 6277 27"/>
                  <a:gd name="T125" fmla="*/ T124 w 9869"/>
                  <a:gd name="T126" fmla="+- 0 1848 27"/>
                  <a:gd name="T127" fmla="*/ 1848 h 7554"/>
                  <a:gd name="T128" fmla="+- 0 6124 27"/>
                  <a:gd name="T129" fmla="*/ T128 w 9869"/>
                  <a:gd name="T130" fmla="+- 0 1617 27"/>
                  <a:gd name="T131" fmla="*/ 1617 h 7554"/>
                  <a:gd name="T132" fmla="+- 0 5980 27"/>
                  <a:gd name="T133" fmla="*/ T132 w 9869"/>
                  <a:gd name="T134" fmla="+- 0 1401 27"/>
                  <a:gd name="T135" fmla="*/ 1401 h 7554"/>
                  <a:gd name="T136" fmla="+- 0 5847 27"/>
                  <a:gd name="T137" fmla="*/ T136 w 9869"/>
                  <a:gd name="T138" fmla="+- 0 1202 27"/>
                  <a:gd name="T139" fmla="*/ 1202 h 7554"/>
                  <a:gd name="T140" fmla="+- 0 5727 27"/>
                  <a:gd name="T141" fmla="*/ T140 w 9869"/>
                  <a:gd name="T142" fmla="+- 0 1021 27"/>
                  <a:gd name="T143" fmla="*/ 1021 h 7554"/>
                  <a:gd name="T144" fmla="+- 0 5620 27"/>
                  <a:gd name="T145" fmla="*/ T144 w 9869"/>
                  <a:gd name="T146" fmla="+- 0 861 27"/>
                  <a:gd name="T147" fmla="*/ 861 h 7554"/>
                  <a:gd name="T148" fmla="+- 0 5454 27"/>
                  <a:gd name="T149" fmla="*/ T148 w 9869"/>
                  <a:gd name="T150" fmla="+- 0 612 27"/>
                  <a:gd name="T151" fmla="*/ 612 h 7554"/>
                  <a:gd name="T152" fmla="+- 0 5280 27"/>
                  <a:gd name="T153" fmla="*/ T152 w 9869"/>
                  <a:gd name="T154" fmla="+- 0 343 27"/>
                  <a:gd name="T155" fmla="*/ 343 h 7554"/>
                  <a:gd name="T156" fmla="+- 0 5139 27"/>
                  <a:gd name="T157" fmla="*/ T156 w 9869"/>
                  <a:gd name="T158" fmla="+- 0 130 27"/>
                  <a:gd name="T159" fmla="*/ 130 h 7554"/>
                  <a:gd name="T160" fmla="+- 0 4970 27"/>
                  <a:gd name="T161" fmla="*/ T160 w 9869"/>
                  <a:gd name="T162" fmla="+- 0 33 27"/>
                  <a:gd name="T163" fmla="*/ 33 h 7554"/>
                  <a:gd name="T164" fmla="+- 0 4776 27"/>
                  <a:gd name="T165" fmla="*/ T164 w 9869"/>
                  <a:gd name="T166" fmla="+- 0 259 27"/>
                  <a:gd name="T167" fmla="*/ 259 h 75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9869" h="7554">
                    <a:moveTo>
                      <a:pt x="4637" y="413"/>
                    </a:moveTo>
                    <a:lnTo>
                      <a:pt x="392" y="6755"/>
                    </a:lnTo>
                    <a:lnTo>
                      <a:pt x="319" y="6859"/>
                    </a:lnTo>
                    <a:lnTo>
                      <a:pt x="254" y="6954"/>
                    </a:lnTo>
                    <a:lnTo>
                      <a:pt x="195" y="7039"/>
                    </a:lnTo>
                    <a:lnTo>
                      <a:pt x="144" y="7116"/>
                    </a:lnTo>
                    <a:lnTo>
                      <a:pt x="101" y="7185"/>
                    </a:lnTo>
                    <a:lnTo>
                      <a:pt x="65" y="7246"/>
                    </a:lnTo>
                    <a:lnTo>
                      <a:pt x="37" y="7300"/>
                    </a:lnTo>
                    <a:lnTo>
                      <a:pt x="4" y="7389"/>
                    </a:lnTo>
                    <a:lnTo>
                      <a:pt x="0" y="7424"/>
                    </a:lnTo>
                    <a:lnTo>
                      <a:pt x="4" y="7454"/>
                    </a:lnTo>
                    <a:lnTo>
                      <a:pt x="68" y="7515"/>
                    </a:lnTo>
                    <a:lnTo>
                      <a:pt x="154" y="7537"/>
                    </a:lnTo>
                    <a:lnTo>
                      <a:pt x="277" y="7548"/>
                    </a:lnTo>
                    <a:lnTo>
                      <a:pt x="353" y="7551"/>
                    </a:lnTo>
                    <a:lnTo>
                      <a:pt x="438" y="7553"/>
                    </a:lnTo>
                    <a:lnTo>
                      <a:pt x="533" y="7553"/>
                    </a:lnTo>
                    <a:lnTo>
                      <a:pt x="637" y="7553"/>
                    </a:lnTo>
                    <a:lnTo>
                      <a:pt x="9303" y="7553"/>
                    </a:lnTo>
                    <a:lnTo>
                      <a:pt x="9395" y="7546"/>
                    </a:lnTo>
                    <a:lnTo>
                      <a:pt x="9478" y="7538"/>
                    </a:lnTo>
                    <a:lnTo>
                      <a:pt x="9553" y="7530"/>
                    </a:lnTo>
                    <a:lnTo>
                      <a:pt x="9621" y="7522"/>
                    </a:lnTo>
                    <a:lnTo>
                      <a:pt x="9731" y="7500"/>
                    </a:lnTo>
                    <a:lnTo>
                      <a:pt x="9808" y="7469"/>
                    </a:lnTo>
                    <a:lnTo>
                      <a:pt x="9854" y="7426"/>
                    </a:lnTo>
                    <a:lnTo>
                      <a:pt x="9869" y="7365"/>
                    </a:lnTo>
                    <a:lnTo>
                      <a:pt x="9864" y="7327"/>
                    </a:lnTo>
                    <a:lnTo>
                      <a:pt x="9832" y="7233"/>
                    </a:lnTo>
                    <a:lnTo>
                      <a:pt x="9805" y="7177"/>
                    </a:lnTo>
                    <a:lnTo>
                      <a:pt x="9770" y="7113"/>
                    </a:lnTo>
                    <a:lnTo>
                      <a:pt x="9728" y="7041"/>
                    </a:lnTo>
                    <a:lnTo>
                      <a:pt x="9678" y="6962"/>
                    </a:lnTo>
                    <a:lnTo>
                      <a:pt x="9621" y="6873"/>
                    </a:lnTo>
                    <a:lnTo>
                      <a:pt x="9556" y="6776"/>
                    </a:lnTo>
                    <a:lnTo>
                      <a:pt x="9484" y="6668"/>
                    </a:lnTo>
                    <a:lnTo>
                      <a:pt x="9405" y="6551"/>
                    </a:lnTo>
                    <a:lnTo>
                      <a:pt x="9383" y="6519"/>
                    </a:lnTo>
                    <a:lnTo>
                      <a:pt x="9360" y="6483"/>
                    </a:lnTo>
                    <a:lnTo>
                      <a:pt x="9307" y="6405"/>
                    </a:lnTo>
                    <a:lnTo>
                      <a:pt x="9247" y="6315"/>
                    </a:lnTo>
                    <a:lnTo>
                      <a:pt x="9180" y="6215"/>
                    </a:lnTo>
                    <a:lnTo>
                      <a:pt x="9144" y="6161"/>
                    </a:lnTo>
                    <a:lnTo>
                      <a:pt x="9106" y="6105"/>
                    </a:lnTo>
                    <a:lnTo>
                      <a:pt x="9067" y="6047"/>
                    </a:lnTo>
                    <a:lnTo>
                      <a:pt x="9027" y="5986"/>
                    </a:lnTo>
                    <a:lnTo>
                      <a:pt x="8985" y="5923"/>
                    </a:lnTo>
                    <a:lnTo>
                      <a:pt x="8941" y="5859"/>
                    </a:lnTo>
                    <a:lnTo>
                      <a:pt x="8897" y="5792"/>
                    </a:lnTo>
                    <a:lnTo>
                      <a:pt x="8851" y="5723"/>
                    </a:lnTo>
                    <a:lnTo>
                      <a:pt x="8804" y="5653"/>
                    </a:lnTo>
                    <a:lnTo>
                      <a:pt x="8755" y="5580"/>
                    </a:lnTo>
                    <a:lnTo>
                      <a:pt x="8706" y="5506"/>
                    </a:lnTo>
                    <a:lnTo>
                      <a:pt x="8655" y="5431"/>
                    </a:lnTo>
                    <a:lnTo>
                      <a:pt x="8604" y="5353"/>
                    </a:lnTo>
                    <a:lnTo>
                      <a:pt x="8551" y="5275"/>
                    </a:lnTo>
                    <a:lnTo>
                      <a:pt x="8498" y="5195"/>
                    </a:lnTo>
                    <a:lnTo>
                      <a:pt x="8444" y="5113"/>
                    </a:lnTo>
                    <a:lnTo>
                      <a:pt x="8388" y="5030"/>
                    </a:lnTo>
                    <a:lnTo>
                      <a:pt x="8332" y="4946"/>
                    </a:lnTo>
                    <a:lnTo>
                      <a:pt x="8276" y="4861"/>
                    </a:lnTo>
                    <a:lnTo>
                      <a:pt x="8218" y="4775"/>
                    </a:lnTo>
                    <a:lnTo>
                      <a:pt x="8160" y="4688"/>
                    </a:lnTo>
                    <a:lnTo>
                      <a:pt x="8101" y="4600"/>
                    </a:lnTo>
                    <a:lnTo>
                      <a:pt x="8042" y="4511"/>
                    </a:lnTo>
                    <a:lnTo>
                      <a:pt x="7983" y="4422"/>
                    </a:lnTo>
                    <a:lnTo>
                      <a:pt x="7922" y="4331"/>
                    </a:lnTo>
                    <a:lnTo>
                      <a:pt x="7862" y="4241"/>
                    </a:lnTo>
                    <a:lnTo>
                      <a:pt x="7801" y="4149"/>
                    </a:lnTo>
                    <a:lnTo>
                      <a:pt x="7740" y="4057"/>
                    </a:lnTo>
                    <a:lnTo>
                      <a:pt x="7678" y="3965"/>
                    </a:lnTo>
                    <a:lnTo>
                      <a:pt x="7616" y="3872"/>
                    </a:lnTo>
                    <a:lnTo>
                      <a:pt x="7555" y="3780"/>
                    </a:lnTo>
                    <a:lnTo>
                      <a:pt x="7493" y="3687"/>
                    </a:lnTo>
                    <a:lnTo>
                      <a:pt x="7430" y="3593"/>
                    </a:lnTo>
                    <a:lnTo>
                      <a:pt x="7368" y="3500"/>
                    </a:lnTo>
                    <a:lnTo>
                      <a:pt x="7306" y="3407"/>
                    </a:lnTo>
                    <a:lnTo>
                      <a:pt x="7244" y="3314"/>
                    </a:lnTo>
                    <a:lnTo>
                      <a:pt x="7183" y="3221"/>
                    </a:lnTo>
                    <a:lnTo>
                      <a:pt x="7121" y="3129"/>
                    </a:lnTo>
                    <a:lnTo>
                      <a:pt x="7060" y="3036"/>
                    </a:lnTo>
                    <a:lnTo>
                      <a:pt x="6998" y="2945"/>
                    </a:lnTo>
                    <a:lnTo>
                      <a:pt x="6938" y="2853"/>
                    </a:lnTo>
                    <a:lnTo>
                      <a:pt x="6877" y="2763"/>
                    </a:lnTo>
                    <a:lnTo>
                      <a:pt x="6817" y="2672"/>
                    </a:lnTo>
                    <a:lnTo>
                      <a:pt x="6757" y="2583"/>
                    </a:lnTo>
                    <a:lnTo>
                      <a:pt x="6698" y="2494"/>
                    </a:lnTo>
                    <a:lnTo>
                      <a:pt x="6640" y="2406"/>
                    </a:lnTo>
                    <a:lnTo>
                      <a:pt x="6582" y="2319"/>
                    </a:lnTo>
                    <a:lnTo>
                      <a:pt x="6525" y="2233"/>
                    </a:lnTo>
                    <a:lnTo>
                      <a:pt x="6468" y="2149"/>
                    </a:lnTo>
                    <a:lnTo>
                      <a:pt x="6412" y="2065"/>
                    </a:lnTo>
                    <a:lnTo>
                      <a:pt x="6358" y="1982"/>
                    </a:lnTo>
                    <a:lnTo>
                      <a:pt x="6303" y="1901"/>
                    </a:lnTo>
                    <a:lnTo>
                      <a:pt x="6250" y="1821"/>
                    </a:lnTo>
                    <a:lnTo>
                      <a:pt x="6198" y="1743"/>
                    </a:lnTo>
                    <a:lnTo>
                      <a:pt x="6147" y="1666"/>
                    </a:lnTo>
                    <a:lnTo>
                      <a:pt x="6097" y="1590"/>
                    </a:lnTo>
                    <a:lnTo>
                      <a:pt x="6047" y="1516"/>
                    </a:lnTo>
                    <a:lnTo>
                      <a:pt x="5999" y="1444"/>
                    </a:lnTo>
                    <a:lnTo>
                      <a:pt x="5953" y="1374"/>
                    </a:lnTo>
                    <a:lnTo>
                      <a:pt x="5907" y="1306"/>
                    </a:lnTo>
                    <a:lnTo>
                      <a:pt x="5863" y="1239"/>
                    </a:lnTo>
                    <a:lnTo>
                      <a:pt x="5820" y="1175"/>
                    </a:lnTo>
                    <a:lnTo>
                      <a:pt x="5778" y="1112"/>
                    </a:lnTo>
                    <a:lnTo>
                      <a:pt x="5738" y="1052"/>
                    </a:lnTo>
                    <a:lnTo>
                      <a:pt x="5700" y="994"/>
                    </a:lnTo>
                    <a:lnTo>
                      <a:pt x="5663" y="939"/>
                    </a:lnTo>
                    <a:lnTo>
                      <a:pt x="5627" y="885"/>
                    </a:lnTo>
                    <a:lnTo>
                      <a:pt x="5593" y="834"/>
                    </a:lnTo>
                    <a:lnTo>
                      <a:pt x="5531" y="740"/>
                    </a:lnTo>
                    <a:lnTo>
                      <a:pt x="5475" y="657"/>
                    </a:lnTo>
                    <a:lnTo>
                      <a:pt x="5427" y="585"/>
                    </a:lnTo>
                    <a:lnTo>
                      <a:pt x="5387" y="524"/>
                    </a:lnTo>
                    <a:lnTo>
                      <a:pt x="5342" y="457"/>
                    </a:lnTo>
                    <a:lnTo>
                      <a:pt x="5253" y="316"/>
                    </a:lnTo>
                    <a:lnTo>
                      <a:pt x="5201" y="232"/>
                    </a:lnTo>
                    <a:lnTo>
                      <a:pt x="5154" y="161"/>
                    </a:lnTo>
                    <a:lnTo>
                      <a:pt x="5112" y="103"/>
                    </a:lnTo>
                    <a:lnTo>
                      <a:pt x="5040" y="26"/>
                    </a:lnTo>
                    <a:lnTo>
                      <a:pt x="4975" y="0"/>
                    </a:lnTo>
                    <a:lnTo>
                      <a:pt x="4943" y="6"/>
                    </a:lnTo>
                    <a:lnTo>
                      <a:pt x="4876" y="58"/>
                    </a:lnTo>
                    <a:lnTo>
                      <a:pt x="4796" y="161"/>
                    </a:lnTo>
                    <a:lnTo>
                      <a:pt x="4749" y="232"/>
                    </a:lnTo>
                    <a:lnTo>
                      <a:pt x="4697" y="316"/>
                    </a:lnTo>
                    <a:lnTo>
                      <a:pt x="4637" y="413"/>
                    </a:lnTo>
                    <a:close/>
                  </a:path>
                </a:pathLst>
              </a:custGeom>
              <a:noFill/>
              <a:ln w="34290">
                <a:solidFill>
                  <a:srgbClr val="BCBEC0"/>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7" name="Group 66"/>
            <p:cNvGrpSpPr>
              <a:grpSpLocks/>
            </p:cNvGrpSpPr>
            <p:nvPr/>
          </p:nvGrpSpPr>
          <p:grpSpPr bwMode="auto">
            <a:xfrm>
              <a:off x="6261" y="5401"/>
              <a:ext cx="3270" cy="2032"/>
              <a:chOff x="6261" y="5401"/>
              <a:chExt cx="3270" cy="2032"/>
            </a:xfrm>
          </p:grpSpPr>
          <p:sp>
            <p:nvSpPr>
              <p:cNvPr id="89" name="Freeform 88"/>
              <p:cNvSpPr>
                <a:spLocks/>
              </p:cNvSpPr>
              <p:nvPr/>
            </p:nvSpPr>
            <p:spPr bwMode="auto">
              <a:xfrm>
                <a:off x="6261" y="5401"/>
                <a:ext cx="3270" cy="2032"/>
              </a:xfrm>
              <a:custGeom>
                <a:avLst/>
                <a:gdLst>
                  <a:gd name="T0" fmla="+- 0 6261 6261"/>
                  <a:gd name="T1" fmla="*/ T0 w 3270"/>
                  <a:gd name="T2" fmla="+- 0 5401 5401"/>
                  <a:gd name="T3" fmla="*/ 5401 h 2032"/>
                  <a:gd name="T4" fmla="+- 0 9530 6261"/>
                  <a:gd name="T5" fmla="*/ T4 w 3270"/>
                  <a:gd name="T6" fmla="+- 0 7433 5401"/>
                  <a:gd name="T7" fmla="*/ 7433 h 2032"/>
                </a:gdLst>
                <a:ahLst/>
                <a:cxnLst>
                  <a:cxn ang="0">
                    <a:pos x="T1" y="T3"/>
                  </a:cxn>
                  <a:cxn ang="0">
                    <a:pos x="T5" y="T7"/>
                  </a:cxn>
                </a:cxnLst>
                <a:rect l="0" t="0" r="r" b="b"/>
                <a:pathLst>
                  <a:path w="3270" h="2032">
                    <a:moveTo>
                      <a:pt x="0" y="0"/>
                    </a:moveTo>
                    <a:lnTo>
                      <a:pt x="3269" y="203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8" name="Group 67"/>
            <p:cNvGrpSpPr>
              <a:grpSpLocks/>
            </p:cNvGrpSpPr>
            <p:nvPr/>
          </p:nvGrpSpPr>
          <p:grpSpPr bwMode="auto">
            <a:xfrm>
              <a:off x="390" y="5509"/>
              <a:ext cx="3339" cy="1936"/>
              <a:chOff x="390" y="5509"/>
              <a:chExt cx="3339" cy="1936"/>
            </a:xfrm>
          </p:grpSpPr>
          <p:sp>
            <p:nvSpPr>
              <p:cNvPr id="88" name="Freeform 87"/>
              <p:cNvSpPr>
                <a:spLocks/>
              </p:cNvSpPr>
              <p:nvPr/>
            </p:nvSpPr>
            <p:spPr bwMode="auto">
              <a:xfrm>
                <a:off x="390" y="5509"/>
                <a:ext cx="3339" cy="1936"/>
              </a:xfrm>
              <a:custGeom>
                <a:avLst/>
                <a:gdLst>
                  <a:gd name="T0" fmla="+- 0 390 390"/>
                  <a:gd name="T1" fmla="*/ T0 w 3339"/>
                  <a:gd name="T2" fmla="+- 0 7445 5509"/>
                  <a:gd name="T3" fmla="*/ 7445 h 1936"/>
                  <a:gd name="T4" fmla="+- 0 3729 390"/>
                  <a:gd name="T5" fmla="*/ T4 w 3339"/>
                  <a:gd name="T6" fmla="+- 0 5509 5509"/>
                  <a:gd name="T7" fmla="*/ 5509 h 1936"/>
                </a:gdLst>
                <a:ahLst/>
                <a:cxnLst>
                  <a:cxn ang="0">
                    <a:pos x="T1" y="T3"/>
                  </a:cxn>
                  <a:cxn ang="0">
                    <a:pos x="T5" y="T7"/>
                  </a:cxn>
                </a:cxnLst>
                <a:rect l="0" t="0" r="r" b="b"/>
                <a:pathLst>
                  <a:path w="3339" h="1936">
                    <a:moveTo>
                      <a:pt x="0" y="1936"/>
                    </a:moveTo>
                    <a:lnTo>
                      <a:pt x="3339"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69" name="Group 68"/>
            <p:cNvGrpSpPr>
              <a:grpSpLocks/>
            </p:cNvGrpSpPr>
            <p:nvPr/>
          </p:nvGrpSpPr>
          <p:grpSpPr bwMode="auto">
            <a:xfrm>
              <a:off x="4974" y="325"/>
              <a:ext cx="2" cy="3335"/>
              <a:chOff x="4974" y="325"/>
              <a:chExt cx="2" cy="3335"/>
            </a:xfrm>
          </p:grpSpPr>
          <p:sp>
            <p:nvSpPr>
              <p:cNvPr id="87" name="Freeform 86"/>
              <p:cNvSpPr>
                <a:spLocks/>
              </p:cNvSpPr>
              <p:nvPr/>
            </p:nvSpPr>
            <p:spPr bwMode="auto">
              <a:xfrm>
                <a:off x="4974" y="325"/>
                <a:ext cx="2" cy="3335"/>
              </a:xfrm>
              <a:custGeom>
                <a:avLst/>
                <a:gdLst>
                  <a:gd name="T0" fmla="+- 0 325 325"/>
                  <a:gd name="T1" fmla="*/ 325 h 3335"/>
                  <a:gd name="T2" fmla="+- 0 3660 325"/>
                  <a:gd name="T3" fmla="*/ 3660 h 3335"/>
                </a:gdLst>
                <a:ahLst/>
                <a:cxnLst>
                  <a:cxn ang="0">
                    <a:pos x="0" y="T1"/>
                  </a:cxn>
                  <a:cxn ang="0">
                    <a:pos x="0" y="T3"/>
                  </a:cxn>
                </a:cxnLst>
                <a:rect l="0" t="0" r="r" b="b"/>
                <a:pathLst>
                  <a:path h="3335">
                    <a:moveTo>
                      <a:pt x="0" y="0"/>
                    </a:moveTo>
                    <a:lnTo>
                      <a:pt x="0" y="3335"/>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0" name="Group 69"/>
            <p:cNvGrpSpPr>
              <a:grpSpLocks/>
            </p:cNvGrpSpPr>
            <p:nvPr/>
          </p:nvGrpSpPr>
          <p:grpSpPr bwMode="auto">
            <a:xfrm>
              <a:off x="5370" y="5237"/>
              <a:ext cx="853" cy="950"/>
              <a:chOff x="5370" y="5237"/>
              <a:chExt cx="853" cy="950"/>
            </a:xfrm>
          </p:grpSpPr>
          <p:sp>
            <p:nvSpPr>
              <p:cNvPr id="86" name="Freeform 85"/>
              <p:cNvSpPr>
                <a:spLocks/>
              </p:cNvSpPr>
              <p:nvPr/>
            </p:nvSpPr>
            <p:spPr bwMode="auto">
              <a:xfrm>
                <a:off x="5370" y="5237"/>
                <a:ext cx="853" cy="950"/>
              </a:xfrm>
              <a:custGeom>
                <a:avLst/>
                <a:gdLst>
                  <a:gd name="T0" fmla="+- 0 5370 5370"/>
                  <a:gd name="T1" fmla="*/ T0 w 853"/>
                  <a:gd name="T2" fmla="+- 0 6186 5237"/>
                  <a:gd name="T3" fmla="*/ 6186 h 950"/>
                  <a:gd name="T4" fmla="+- 0 5445 5370"/>
                  <a:gd name="T5" fmla="*/ T4 w 853"/>
                  <a:gd name="T6" fmla="+- 0 6159 5237"/>
                  <a:gd name="T7" fmla="*/ 6159 h 950"/>
                  <a:gd name="T8" fmla="+- 0 5517 5370"/>
                  <a:gd name="T9" fmla="*/ T8 w 853"/>
                  <a:gd name="T10" fmla="+- 0 6127 5237"/>
                  <a:gd name="T11" fmla="*/ 6127 h 950"/>
                  <a:gd name="T12" fmla="+- 0 5586 5370"/>
                  <a:gd name="T13" fmla="*/ T12 w 853"/>
                  <a:gd name="T14" fmla="+- 0 6091 5237"/>
                  <a:gd name="T15" fmla="*/ 6091 h 950"/>
                  <a:gd name="T16" fmla="+- 0 5654 5370"/>
                  <a:gd name="T17" fmla="*/ T16 w 853"/>
                  <a:gd name="T18" fmla="+- 0 6051 5237"/>
                  <a:gd name="T19" fmla="*/ 6051 h 950"/>
                  <a:gd name="T20" fmla="+- 0 5718 5370"/>
                  <a:gd name="T21" fmla="*/ T20 w 853"/>
                  <a:gd name="T22" fmla="+- 0 6007 5237"/>
                  <a:gd name="T23" fmla="*/ 6007 h 950"/>
                  <a:gd name="T24" fmla="+- 0 5780 5370"/>
                  <a:gd name="T25" fmla="*/ T24 w 853"/>
                  <a:gd name="T26" fmla="+- 0 5959 5237"/>
                  <a:gd name="T27" fmla="*/ 5959 h 950"/>
                  <a:gd name="T28" fmla="+- 0 5838 5370"/>
                  <a:gd name="T29" fmla="*/ T28 w 853"/>
                  <a:gd name="T30" fmla="+- 0 5908 5237"/>
                  <a:gd name="T31" fmla="*/ 5908 h 950"/>
                  <a:gd name="T32" fmla="+- 0 5894 5370"/>
                  <a:gd name="T33" fmla="*/ T32 w 853"/>
                  <a:gd name="T34" fmla="+- 0 5854 5237"/>
                  <a:gd name="T35" fmla="*/ 5854 h 950"/>
                  <a:gd name="T36" fmla="+- 0 5946 5370"/>
                  <a:gd name="T37" fmla="*/ T36 w 853"/>
                  <a:gd name="T38" fmla="+- 0 5796 5237"/>
                  <a:gd name="T39" fmla="*/ 5796 h 950"/>
                  <a:gd name="T40" fmla="+- 0 5994 5370"/>
                  <a:gd name="T41" fmla="*/ T40 w 853"/>
                  <a:gd name="T42" fmla="+- 0 5735 5237"/>
                  <a:gd name="T43" fmla="*/ 5735 h 950"/>
                  <a:gd name="T44" fmla="+- 0 6039 5370"/>
                  <a:gd name="T45" fmla="*/ T44 w 853"/>
                  <a:gd name="T46" fmla="+- 0 5671 5237"/>
                  <a:gd name="T47" fmla="*/ 5671 h 950"/>
                  <a:gd name="T48" fmla="+- 0 6080 5370"/>
                  <a:gd name="T49" fmla="*/ T48 w 853"/>
                  <a:gd name="T50" fmla="+- 0 5605 5237"/>
                  <a:gd name="T51" fmla="*/ 5605 h 950"/>
                  <a:gd name="T52" fmla="+- 0 6117 5370"/>
                  <a:gd name="T53" fmla="*/ T52 w 853"/>
                  <a:gd name="T54" fmla="+- 0 5536 5237"/>
                  <a:gd name="T55" fmla="*/ 5536 h 950"/>
                  <a:gd name="T56" fmla="+- 0 6150 5370"/>
                  <a:gd name="T57" fmla="*/ T56 w 853"/>
                  <a:gd name="T58" fmla="+- 0 5464 5237"/>
                  <a:gd name="T59" fmla="*/ 5464 h 950"/>
                  <a:gd name="T60" fmla="+- 0 6179 5370"/>
                  <a:gd name="T61" fmla="*/ T60 w 853"/>
                  <a:gd name="T62" fmla="+- 0 5390 5237"/>
                  <a:gd name="T63" fmla="*/ 5390 h 950"/>
                  <a:gd name="T64" fmla="+- 0 6203 5370"/>
                  <a:gd name="T65" fmla="*/ T64 w 853"/>
                  <a:gd name="T66" fmla="+- 0 5315 5237"/>
                  <a:gd name="T67" fmla="*/ 5315 h 950"/>
                  <a:gd name="T68" fmla="+- 0 6222 5370"/>
                  <a:gd name="T69" fmla="*/ T68 w 853"/>
                  <a:gd name="T70" fmla="+- 0 5237 5237"/>
                  <a:gd name="T71" fmla="*/ 5237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0" y="949"/>
                    </a:moveTo>
                    <a:lnTo>
                      <a:pt x="75" y="922"/>
                    </a:lnTo>
                    <a:lnTo>
                      <a:pt x="147" y="890"/>
                    </a:lnTo>
                    <a:lnTo>
                      <a:pt x="216" y="854"/>
                    </a:lnTo>
                    <a:lnTo>
                      <a:pt x="284" y="814"/>
                    </a:lnTo>
                    <a:lnTo>
                      <a:pt x="348" y="770"/>
                    </a:lnTo>
                    <a:lnTo>
                      <a:pt x="410" y="722"/>
                    </a:lnTo>
                    <a:lnTo>
                      <a:pt x="468" y="671"/>
                    </a:lnTo>
                    <a:lnTo>
                      <a:pt x="524" y="617"/>
                    </a:lnTo>
                    <a:lnTo>
                      <a:pt x="576" y="559"/>
                    </a:lnTo>
                    <a:lnTo>
                      <a:pt x="624" y="498"/>
                    </a:lnTo>
                    <a:lnTo>
                      <a:pt x="669" y="434"/>
                    </a:lnTo>
                    <a:lnTo>
                      <a:pt x="710" y="368"/>
                    </a:lnTo>
                    <a:lnTo>
                      <a:pt x="747" y="299"/>
                    </a:lnTo>
                    <a:lnTo>
                      <a:pt x="780" y="227"/>
                    </a:lnTo>
                    <a:lnTo>
                      <a:pt x="809" y="153"/>
                    </a:lnTo>
                    <a:lnTo>
                      <a:pt x="833" y="78"/>
                    </a:lnTo>
                    <a:lnTo>
                      <a:pt x="852"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1" name="Group 70"/>
            <p:cNvGrpSpPr>
              <a:grpSpLocks/>
            </p:cNvGrpSpPr>
            <p:nvPr/>
          </p:nvGrpSpPr>
          <p:grpSpPr bwMode="auto">
            <a:xfrm>
              <a:off x="5236" y="3698"/>
              <a:ext cx="950" cy="853"/>
              <a:chOff x="5236" y="3698"/>
              <a:chExt cx="950" cy="853"/>
            </a:xfrm>
          </p:grpSpPr>
          <p:sp>
            <p:nvSpPr>
              <p:cNvPr id="85" name="Freeform 84"/>
              <p:cNvSpPr>
                <a:spLocks/>
              </p:cNvSpPr>
              <p:nvPr/>
            </p:nvSpPr>
            <p:spPr bwMode="auto">
              <a:xfrm>
                <a:off x="5236" y="3698"/>
                <a:ext cx="950" cy="853"/>
              </a:xfrm>
              <a:custGeom>
                <a:avLst/>
                <a:gdLst>
                  <a:gd name="T0" fmla="+- 0 6185 5236"/>
                  <a:gd name="T1" fmla="*/ T0 w 950"/>
                  <a:gd name="T2" fmla="+- 0 4550 3698"/>
                  <a:gd name="T3" fmla="*/ 4550 h 853"/>
                  <a:gd name="T4" fmla="+- 0 6158 5236"/>
                  <a:gd name="T5" fmla="*/ T4 w 950"/>
                  <a:gd name="T6" fmla="+- 0 4476 3698"/>
                  <a:gd name="T7" fmla="*/ 4476 h 853"/>
                  <a:gd name="T8" fmla="+- 0 6126 5236"/>
                  <a:gd name="T9" fmla="*/ T8 w 950"/>
                  <a:gd name="T10" fmla="+- 0 4404 3698"/>
                  <a:gd name="T11" fmla="*/ 4404 h 853"/>
                  <a:gd name="T12" fmla="+- 0 6090 5236"/>
                  <a:gd name="T13" fmla="*/ T12 w 950"/>
                  <a:gd name="T14" fmla="+- 0 4334 3698"/>
                  <a:gd name="T15" fmla="*/ 4334 h 853"/>
                  <a:gd name="T16" fmla="+- 0 6050 5236"/>
                  <a:gd name="T17" fmla="*/ T16 w 950"/>
                  <a:gd name="T18" fmla="+- 0 4267 3698"/>
                  <a:gd name="T19" fmla="*/ 4267 h 853"/>
                  <a:gd name="T20" fmla="+- 0 6006 5236"/>
                  <a:gd name="T21" fmla="*/ T20 w 950"/>
                  <a:gd name="T22" fmla="+- 0 4202 3698"/>
                  <a:gd name="T23" fmla="*/ 4202 h 853"/>
                  <a:gd name="T24" fmla="+- 0 5959 5236"/>
                  <a:gd name="T25" fmla="*/ T24 w 950"/>
                  <a:gd name="T26" fmla="+- 0 4141 3698"/>
                  <a:gd name="T27" fmla="*/ 4141 h 853"/>
                  <a:gd name="T28" fmla="+- 0 5908 5236"/>
                  <a:gd name="T29" fmla="*/ T28 w 950"/>
                  <a:gd name="T30" fmla="+- 0 4082 3698"/>
                  <a:gd name="T31" fmla="*/ 4082 h 853"/>
                  <a:gd name="T32" fmla="+- 0 5853 5236"/>
                  <a:gd name="T33" fmla="*/ T32 w 950"/>
                  <a:gd name="T34" fmla="+- 0 4027 3698"/>
                  <a:gd name="T35" fmla="*/ 4027 h 853"/>
                  <a:gd name="T36" fmla="+- 0 5795 5236"/>
                  <a:gd name="T37" fmla="*/ T36 w 950"/>
                  <a:gd name="T38" fmla="+- 0 3975 3698"/>
                  <a:gd name="T39" fmla="*/ 3975 h 853"/>
                  <a:gd name="T40" fmla="+- 0 5734 5236"/>
                  <a:gd name="T41" fmla="*/ T40 w 950"/>
                  <a:gd name="T42" fmla="+- 0 3926 3698"/>
                  <a:gd name="T43" fmla="*/ 3926 h 853"/>
                  <a:gd name="T44" fmla="+- 0 5671 5236"/>
                  <a:gd name="T45" fmla="*/ T44 w 950"/>
                  <a:gd name="T46" fmla="+- 0 3881 3698"/>
                  <a:gd name="T47" fmla="*/ 3881 h 853"/>
                  <a:gd name="T48" fmla="+- 0 5604 5236"/>
                  <a:gd name="T49" fmla="*/ T48 w 950"/>
                  <a:gd name="T50" fmla="+- 0 3840 3698"/>
                  <a:gd name="T51" fmla="*/ 3840 h 853"/>
                  <a:gd name="T52" fmla="+- 0 5535 5236"/>
                  <a:gd name="T53" fmla="*/ T52 w 950"/>
                  <a:gd name="T54" fmla="+- 0 3803 3698"/>
                  <a:gd name="T55" fmla="*/ 3803 h 853"/>
                  <a:gd name="T56" fmla="+- 0 5464 5236"/>
                  <a:gd name="T57" fmla="*/ T56 w 950"/>
                  <a:gd name="T58" fmla="+- 0 3770 3698"/>
                  <a:gd name="T59" fmla="*/ 3770 h 853"/>
                  <a:gd name="T60" fmla="+- 0 5390 5236"/>
                  <a:gd name="T61" fmla="*/ T60 w 950"/>
                  <a:gd name="T62" fmla="+- 0 3742 3698"/>
                  <a:gd name="T63" fmla="*/ 3742 h 853"/>
                  <a:gd name="T64" fmla="+- 0 5314 5236"/>
                  <a:gd name="T65" fmla="*/ T64 w 950"/>
                  <a:gd name="T66" fmla="+- 0 3718 3698"/>
                  <a:gd name="T67" fmla="*/ 3718 h 853"/>
                  <a:gd name="T68" fmla="+- 0 5236 5236"/>
                  <a:gd name="T69" fmla="*/ T68 w 950"/>
                  <a:gd name="T70" fmla="+- 0 3698 3698"/>
                  <a:gd name="T71" fmla="*/ 3698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949" y="852"/>
                    </a:moveTo>
                    <a:lnTo>
                      <a:pt x="922" y="778"/>
                    </a:lnTo>
                    <a:lnTo>
                      <a:pt x="890" y="706"/>
                    </a:lnTo>
                    <a:lnTo>
                      <a:pt x="854" y="636"/>
                    </a:lnTo>
                    <a:lnTo>
                      <a:pt x="814" y="569"/>
                    </a:lnTo>
                    <a:lnTo>
                      <a:pt x="770" y="504"/>
                    </a:lnTo>
                    <a:lnTo>
                      <a:pt x="723" y="443"/>
                    </a:lnTo>
                    <a:lnTo>
                      <a:pt x="672" y="384"/>
                    </a:lnTo>
                    <a:lnTo>
                      <a:pt x="617" y="329"/>
                    </a:lnTo>
                    <a:lnTo>
                      <a:pt x="559" y="277"/>
                    </a:lnTo>
                    <a:lnTo>
                      <a:pt x="498" y="228"/>
                    </a:lnTo>
                    <a:lnTo>
                      <a:pt x="435" y="183"/>
                    </a:lnTo>
                    <a:lnTo>
                      <a:pt x="368" y="142"/>
                    </a:lnTo>
                    <a:lnTo>
                      <a:pt x="299" y="105"/>
                    </a:lnTo>
                    <a:lnTo>
                      <a:pt x="228" y="72"/>
                    </a:lnTo>
                    <a:lnTo>
                      <a:pt x="154" y="44"/>
                    </a:lnTo>
                    <a:lnTo>
                      <a:pt x="78" y="20"/>
                    </a:lnTo>
                    <a:lnTo>
                      <a:pt x="0" y="0"/>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2" name="Group 71"/>
            <p:cNvGrpSpPr>
              <a:grpSpLocks/>
            </p:cNvGrpSpPr>
            <p:nvPr/>
          </p:nvGrpSpPr>
          <p:grpSpPr bwMode="auto">
            <a:xfrm>
              <a:off x="3698" y="3735"/>
              <a:ext cx="853" cy="950"/>
              <a:chOff x="3698" y="3735"/>
              <a:chExt cx="853" cy="950"/>
            </a:xfrm>
          </p:grpSpPr>
          <p:sp>
            <p:nvSpPr>
              <p:cNvPr id="84" name="Freeform 83"/>
              <p:cNvSpPr>
                <a:spLocks/>
              </p:cNvSpPr>
              <p:nvPr/>
            </p:nvSpPr>
            <p:spPr bwMode="auto">
              <a:xfrm>
                <a:off x="3698" y="3735"/>
                <a:ext cx="853" cy="950"/>
              </a:xfrm>
              <a:custGeom>
                <a:avLst/>
                <a:gdLst>
                  <a:gd name="T0" fmla="+- 0 4550 3698"/>
                  <a:gd name="T1" fmla="*/ T0 w 853"/>
                  <a:gd name="T2" fmla="+- 0 3735 3735"/>
                  <a:gd name="T3" fmla="*/ 3735 h 950"/>
                  <a:gd name="T4" fmla="+- 0 4475 3698"/>
                  <a:gd name="T5" fmla="*/ T4 w 853"/>
                  <a:gd name="T6" fmla="+- 0 3763 3735"/>
                  <a:gd name="T7" fmla="*/ 3763 h 950"/>
                  <a:gd name="T8" fmla="+- 0 4403 3698"/>
                  <a:gd name="T9" fmla="*/ T8 w 853"/>
                  <a:gd name="T10" fmla="+- 0 3794 3735"/>
                  <a:gd name="T11" fmla="*/ 3794 h 950"/>
                  <a:gd name="T12" fmla="+- 0 4333 3698"/>
                  <a:gd name="T13" fmla="*/ T12 w 853"/>
                  <a:gd name="T14" fmla="+- 0 3830 3735"/>
                  <a:gd name="T15" fmla="*/ 3830 h 950"/>
                  <a:gd name="T16" fmla="+- 0 4266 3698"/>
                  <a:gd name="T17" fmla="*/ T16 w 853"/>
                  <a:gd name="T18" fmla="+- 0 3870 3735"/>
                  <a:gd name="T19" fmla="*/ 3870 h 950"/>
                  <a:gd name="T20" fmla="+- 0 4202 3698"/>
                  <a:gd name="T21" fmla="*/ T20 w 853"/>
                  <a:gd name="T22" fmla="+- 0 3914 3735"/>
                  <a:gd name="T23" fmla="*/ 3914 h 950"/>
                  <a:gd name="T24" fmla="+- 0 4140 3698"/>
                  <a:gd name="T25" fmla="*/ T24 w 853"/>
                  <a:gd name="T26" fmla="+- 0 3962 3735"/>
                  <a:gd name="T27" fmla="*/ 3962 h 950"/>
                  <a:gd name="T28" fmla="+- 0 4082 3698"/>
                  <a:gd name="T29" fmla="*/ T28 w 853"/>
                  <a:gd name="T30" fmla="+- 0 4013 3735"/>
                  <a:gd name="T31" fmla="*/ 4013 h 950"/>
                  <a:gd name="T32" fmla="+- 0 4026 3698"/>
                  <a:gd name="T33" fmla="*/ T32 w 853"/>
                  <a:gd name="T34" fmla="+- 0 4067 3735"/>
                  <a:gd name="T35" fmla="*/ 4067 h 950"/>
                  <a:gd name="T36" fmla="+- 0 3974 3698"/>
                  <a:gd name="T37" fmla="*/ T36 w 853"/>
                  <a:gd name="T38" fmla="+- 0 4125 3735"/>
                  <a:gd name="T39" fmla="*/ 4125 h 950"/>
                  <a:gd name="T40" fmla="+- 0 3926 3698"/>
                  <a:gd name="T41" fmla="*/ T40 w 853"/>
                  <a:gd name="T42" fmla="+- 0 4186 3735"/>
                  <a:gd name="T43" fmla="*/ 4186 h 950"/>
                  <a:gd name="T44" fmla="+- 0 3881 3698"/>
                  <a:gd name="T45" fmla="*/ T44 w 853"/>
                  <a:gd name="T46" fmla="+- 0 4250 3735"/>
                  <a:gd name="T47" fmla="*/ 4250 h 950"/>
                  <a:gd name="T48" fmla="+- 0 3840 3698"/>
                  <a:gd name="T49" fmla="*/ T48 w 853"/>
                  <a:gd name="T50" fmla="+- 0 4316 3735"/>
                  <a:gd name="T51" fmla="*/ 4316 h 950"/>
                  <a:gd name="T52" fmla="+- 0 3803 3698"/>
                  <a:gd name="T53" fmla="*/ T52 w 853"/>
                  <a:gd name="T54" fmla="+- 0 4385 3735"/>
                  <a:gd name="T55" fmla="*/ 4385 h 950"/>
                  <a:gd name="T56" fmla="+- 0 3770 3698"/>
                  <a:gd name="T57" fmla="*/ T56 w 853"/>
                  <a:gd name="T58" fmla="+- 0 4457 3735"/>
                  <a:gd name="T59" fmla="*/ 4457 h 950"/>
                  <a:gd name="T60" fmla="+- 0 3741 3698"/>
                  <a:gd name="T61" fmla="*/ T60 w 853"/>
                  <a:gd name="T62" fmla="+- 0 4531 3735"/>
                  <a:gd name="T63" fmla="*/ 4531 h 950"/>
                  <a:gd name="T64" fmla="+- 0 3717 3698"/>
                  <a:gd name="T65" fmla="*/ T64 w 853"/>
                  <a:gd name="T66" fmla="+- 0 4607 3735"/>
                  <a:gd name="T67" fmla="*/ 4607 h 950"/>
                  <a:gd name="T68" fmla="+- 0 3698 3698"/>
                  <a:gd name="T69" fmla="*/ T68 w 853"/>
                  <a:gd name="T70" fmla="+- 0 4684 3735"/>
                  <a:gd name="T71" fmla="*/ 4684 h 9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3" h="950">
                    <a:moveTo>
                      <a:pt x="852" y="0"/>
                    </a:moveTo>
                    <a:lnTo>
                      <a:pt x="777" y="28"/>
                    </a:lnTo>
                    <a:lnTo>
                      <a:pt x="705" y="59"/>
                    </a:lnTo>
                    <a:lnTo>
                      <a:pt x="635" y="95"/>
                    </a:lnTo>
                    <a:lnTo>
                      <a:pt x="568" y="135"/>
                    </a:lnTo>
                    <a:lnTo>
                      <a:pt x="504" y="179"/>
                    </a:lnTo>
                    <a:lnTo>
                      <a:pt x="442" y="227"/>
                    </a:lnTo>
                    <a:lnTo>
                      <a:pt x="384" y="278"/>
                    </a:lnTo>
                    <a:lnTo>
                      <a:pt x="328" y="332"/>
                    </a:lnTo>
                    <a:lnTo>
                      <a:pt x="276" y="390"/>
                    </a:lnTo>
                    <a:lnTo>
                      <a:pt x="228" y="451"/>
                    </a:lnTo>
                    <a:lnTo>
                      <a:pt x="183" y="515"/>
                    </a:lnTo>
                    <a:lnTo>
                      <a:pt x="142" y="581"/>
                    </a:lnTo>
                    <a:lnTo>
                      <a:pt x="105" y="650"/>
                    </a:lnTo>
                    <a:lnTo>
                      <a:pt x="72" y="722"/>
                    </a:lnTo>
                    <a:lnTo>
                      <a:pt x="43" y="796"/>
                    </a:lnTo>
                    <a:lnTo>
                      <a:pt x="19" y="872"/>
                    </a:lnTo>
                    <a:lnTo>
                      <a:pt x="0" y="949"/>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3" name="Group 72"/>
            <p:cNvGrpSpPr>
              <a:grpSpLocks/>
            </p:cNvGrpSpPr>
            <p:nvPr/>
          </p:nvGrpSpPr>
          <p:grpSpPr bwMode="auto">
            <a:xfrm>
              <a:off x="3734" y="5371"/>
              <a:ext cx="950" cy="853"/>
              <a:chOff x="3734" y="5371"/>
              <a:chExt cx="950" cy="853"/>
            </a:xfrm>
          </p:grpSpPr>
          <p:sp>
            <p:nvSpPr>
              <p:cNvPr id="83" name="Freeform 82"/>
              <p:cNvSpPr>
                <a:spLocks/>
              </p:cNvSpPr>
              <p:nvPr/>
            </p:nvSpPr>
            <p:spPr bwMode="auto">
              <a:xfrm>
                <a:off x="3734" y="5371"/>
                <a:ext cx="950" cy="853"/>
              </a:xfrm>
              <a:custGeom>
                <a:avLst/>
                <a:gdLst>
                  <a:gd name="T0" fmla="+- 0 3734 3734"/>
                  <a:gd name="T1" fmla="*/ T0 w 950"/>
                  <a:gd name="T2" fmla="+- 0 5371 5371"/>
                  <a:gd name="T3" fmla="*/ 5371 h 853"/>
                  <a:gd name="T4" fmla="+- 0 3762 3734"/>
                  <a:gd name="T5" fmla="*/ T4 w 950"/>
                  <a:gd name="T6" fmla="+- 0 5445 5371"/>
                  <a:gd name="T7" fmla="*/ 5445 h 853"/>
                  <a:gd name="T8" fmla="+- 0 3794 3734"/>
                  <a:gd name="T9" fmla="*/ T8 w 950"/>
                  <a:gd name="T10" fmla="+- 0 5517 5371"/>
                  <a:gd name="T11" fmla="*/ 5517 h 853"/>
                  <a:gd name="T12" fmla="+- 0 3830 3734"/>
                  <a:gd name="T13" fmla="*/ T12 w 950"/>
                  <a:gd name="T14" fmla="+- 0 5587 5371"/>
                  <a:gd name="T15" fmla="*/ 5587 h 853"/>
                  <a:gd name="T16" fmla="+- 0 3870 3734"/>
                  <a:gd name="T17" fmla="*/ T16 w 950"/>
                  <a:gd name="T18" fmla="+- 0 5654 5371"/>
                  <a:gd name="T19" fmla="*/ 5654 h 853"/>
                  <a:gd name="T20" fmla="+- 0 3914 3734"/>
                  <a:gd name="T21" fmla="*/ T20 w 950"/>
                  <a:gd name="T22" fmla="+- 0 5719 5371"/>
                  <a:gd name="T23" fmla="*/ 5719 h 853"/>
                  <a:gd name="T24" fmla="+- 0 3961 3734"/>
                  <a:gd name="T25" fmla="*/ T24 w 950"/>
                  <a:gd name="T26" fmla="+- 0 5780 5371"/>
                  <a:gd name="T27" fmla="*/ 5780 h 853"/>
                  <a:gd name="T28" fmla="+- 0 4012 3734"/>
                  <a:gd name="T29" fmla="*/ T28 w 950"/>
                  <a:gd name="T30" fmla="+- 0 5839 5371"/>
                  <a:gd name="T31" fmla="*/ 5839 h 853"/>
                  <a:gd name="T32" fmla="+- 0 4067 3734"/>
                  <a:gd name="T33" fmla="*/ T32 w 950"/>
                  <a:gd name="T34" fmla="+- 0 5894 5371"/>
                  <a:gd name="T35" fmla="*/ 5894 h 853"/>
                  <a:gd name="T36" fmla="+- 0 4125 3734"/>
                  <a:gd name="T37" fmla="*/ T36 w 950"/>
                  <a:gd name="T38" fmla="+- 0 5946 5371"/>
                  <a:gd name="T39" fmla="*/ 5946 h 853"/>
                  <a:gd name="T40" fmla="+- 0 4185 3734"/>
                  <a:gd name="T41" fmla="*/ T40 w 950"/>
                  <a:gd name="T42" fmla="+- 0 5995 5371"/>
                  <a:gd name="T43" fmla="*/ 5995 h 853"/>
                  <a:gd name="T44" fmla="+- 0 4249 3734"/>
                  <a:gd name="T45" fmla="*/ T44 w 950"/>
                  <a:gd name="T46" fmla="+- 0 6040 5371"/>
                  <a:gd name="T47" fmla="*/ 6040 h 853"/>
                  <a:gd name="T48" fmla="+- 0 4316 3734"/>
                  <a:gd name="T49" fmla="*/ T48 w 950"/>
                  <a:gd name="T50" fmla="+- 0 6081 5371"/>
                  <a:gd name="T51" fmla="*/ 6081 h 853"/>
                  <a:gd name="T52" fmla="+- 0 4385 3734"/>
                  <a:gd name="T53" fmla="*/ T52 w 950"/>
                  <a:gd name="T54" fmla="+- 0 6118 5371"/>
                  <a:gd name="T55" fmla="*/ 6118 h 853"/>
                  <a:gd name="T56" fmla="+- 0 4456 3734"/>
                  <a:gd name="T57" fmla="*/ T56 w 950"/>
                  <a:gd name="T58" fmla="+- 0 6151 5371"/>
                  <a:gd name="T59" fmla="*/ 6151 h 853"/>
                  <a:gd name="T60" fmla="+- 0 4530 3734"/>
                  <a:gd name="T61" fmla="*/ T60 w 950"/>
                  <a:gd name="T62" fmla="+- 0 6179 5371"/>
                  <a:gd name="T63" fmla="*/ 6179 h 853"/>
                  <a:gd name="T64" fmla="+- 0 4606 3734"/>
                  <a:gd name="T65" fmla="*/ T64 w 950"/>
                  <a:gd name="T66" fmla="+- 0 6203 5371"/>
                  <a:gd name="T67" fmla="*/ 6203 h 853"/>
                  <a:gd name="T68" fmla="+- 0 4684 3734"/>
                  <a:gd name="T69" fmla="*/ T68 w 950"/>
                  <a:gd name="T70" fmla="+- 0 6223 5371"/>
                  <a:gd name="T71" fmla="*/ 6223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50" h="853">
                    <a:moveTo>
                      <a:pt x="0" y="0"/>
                    </a:moveTo>
                    <a:lnTo>
                      <a:pt x="28" y="74"/>
                    </a:lnTo>
                    <a:lnTo>
                      <a:pt x="60" y="146"/>
                    </a:lnTo>
                    <a:lnTo>
                      <a:pt x="96" y="216"/>
                    </a:lnTo>
                    <a:lnTo>
                      <a:pt x="136" y="283"/>
                    </a:lnTo>
                    <a:lnTo>
                      <a:pt x="180" y="348"/>
                    </a:lnTo>
                    <a:lnTo>
                      <a:pt x="227" y="409"/>
                    </a:lnTo>
                    <a:lnTo>
                      <a:pt x="278" y="468"/>
                    </a:lnTo>
                    <a:lnTo>
                      <a:pt x="333" y="523"/>
                    </a:lnTo>
                    <a:lnTo>
                      <a:pt x="391" y="575"/>
                    </a:lnTo>
                    <a:lnTo>
                      <a:pt x="451" y="624"/>
                    </a:lnTo>
                    <a:lnTo>
                      <a:pt x="515" y="669"/>
                    </a:lnTo>
                    <a:lnTo>
                      <a:pt x="582" y="710"/>
                    </a:lnTo>
                    <a:lnTo>
                      <a:pt x="651" y="747"/>
                    </a:lnTo>
                    <a:lnTo>
                      <a:pt x="722" y="780"/>
                    </a:lnTo>
                    <a:lnTo>
                      <a:pt x="796" y="808"/>
                    </a:lnTo>
                    <a:lnTo>
                      <a:pt x="872" y="832"/>
                    </a:lnTo>
                    <a:lnTo>
                      <a:pt x="950" y="852"/>
                    </a:lnTo>
                  </a:path>
                </a:pathLst>
              </a:custGeom>
              <a:noFill/>
              <a:ln w="22860">
                <a:solidFill>
                  <a:srgbClr val="58595B"/>
                </a:solidFill>
                <a:prstDash val="lgDash"/>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4" name="Group 73"/>
            <p:cNvGrpSpPr>
              <a:grpSpLocks/>
            </p:cNvGrpSpPr>
            <p:nvPr/>
          </p:nvGrpSpPr>
          <p:grpSpPr bwMode="auto">
            <a:xfrm>
              <a:off x="6245" y="4822"/>
              <a:ext cx="8" cy="278"/>
              <a:chOff x="6245" y="4822"/>
              <a:chExt cx="8" cy="278"/>
            </a:xfrm>
          </p:grpSpPr>
          <p:sp>
            <p:nvSpPr>
              <p:cNvPr id="82" name="Freeform 81"/>
              <p:cNvSpPr>
                <a:spLocks/>
              </p:cNvSpPr>
              <p:nvPr/>
            </p:nvSpPr>
            <p:spPr bwMode="auto">
              <a:xfrm>
                <a:off x="6245" y="4822"/>
                <a:ext cx="8" cy="278"/>
              </a:xfrm>
              <a:custGeom>
                <a:avLst/>
                <a:gdLst>
                  <a:gd name="T0" fmla="+- 0 6245 6245"/>
                  <a:gd name="T1" fmla="*/ T0 w 8"/>
                  <a:gd name="T2" fmla="+- 0 5099 4822"/>
                  <a:gd name="T3" fmla="*/ 5099 h 278"/>
                  <a:gd name="T4" fmla="+- 0 6248 6245"/>
                  <a:gd name="T5" fmla="*/ T4 w 8"/>
                  <a:gd name="T6" fmla="+- 0 5065 4822"/>
                  <a:gd name="T7" fmla="*/ 5065 h 278"/>
                  <a:gd name="T8" fmla="+- 0 6250 6245"/>
                  <a:gd name="T9" fmla="*/ T8 w 8"/>
                  <a:gd name="T10" fmla="+- 0 5030 4822"/>
                  <a:gd name="T11" fmla="*/ 5030 h 278"/>
                  <a:gd name="T12" fmla="+- 0 6251 6245"/>
                  <a:gd name="T13" fmla="*/ T12 w 8"/>
                  <a:gd name="T14" fmla="+- 0 4996 4822"/>
                  <a:gd name="T15" fmla="*/ 4996 h 278"/>
                  <a:gd name="T16" fmla="+- 0 6252 6245"/>
                  <a:gd name="T17" fmla="*/ T16 w 8"/>
                  <a:gd name="T18" fmla="+- 0 4961 4822"/>
                  <a:gd name="T19" fmla="*/ 4961 h 278"/>
                  <a:gd name="T20" fmla="+- 0 6251 6245"/>
                  <a:gd name="T21" fmla="*/ T20 w 8"/>
                  <a:gd name="T22" fmla="+- 0 4925 4822"/>
                  <a:gd name="T23" fmla="*/ 4925 h 278"/>
                  <a:gd name="T24" fmla="+- 0 6250 6245"/>
                  <a:gd name="T25" fmla="*/ T24 w 8"/>
                  <a:gd name="T26" fmla="+- 0 4891 4822"/>
                  <a:gd name="T27" fmla="*/ 4891 h 278"/>
                  <a:gd name="T28" fmla="+- 0 6248 6245"/>
                  <a:gd name="T29" fmla="*/ T28 w 8"/>
                  <a:gd name="T30" fmla="+- 0 4856 4822"/>
                  <a:gd name="T31" fmla="*/ 4856 h 278"/>
                  <a:gd name="T32" fmla="+- 0 6245 6245"/>
                  <a:gd name="T33" fmla="*/ T32 w 8"/>
                  <a:gd name="T34" fmla="+- 0 4822 4822"/>
                  <a:gd name="T35" fmla="*/ 4822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0" y="277"/>
                    </a:moveTo>
                    <a:lnTo>
                      <a:pt x="3" y="243"/>
                    </a:lnTo>
                    <a:lnTo>
                      <a:pt x="5" y="208"/>
                    </a:lnTo>
                    <a:lnTo>
                      <a:pt x="6" y="174"/>
                    </a:lnTo>
                    <a:lnTo>
                      <a:pt x="7" y="139"/>
                    </a:lnTo>
                    <a:lnTo>
                      <a:pt x="6" y="103"/>
                    </a:lnTo>
                    <a:lnTo>
                      <a:pt x="5" y="69"/>
                    </a:lnTo>
                    <a:lnTo>
                      <a:pt x="3" y="34"/>
                    </a:lnTo>
                    <a:lnTo>
                      <a:pt x="0"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5" name="Group 74"/>
            <p:cNvGrpSpPr>
              <a:grpSpLocks/>
            </p:cNvGrpSpPr>
            <p:nvPr/>
          </p:nvGrpSpPr>
          <p:grpSpPr bwMode="auto">
            <a:xfrm>
              <a:off x="4821" y="3669"/>
              <a:ext cx="278" cy="8"/>
              <a:chOff x="4821" y="3669"/>
              <a:chExt cx="278" cy="8"/>
            </a:xfrm>
          </p:grpSpPr>
          <p:sp>
            <p:nvSpPr>
              <p:cNvPr id="81" name="Freeform 80"/>
              <p:cNvSpPr>
                <a:spLocks/>
              </p:cNvSpPr>
              <p:nvPr/>
            </p:nvSpPr>
            <p:spPr bwMode="auto">
              <a:xfrm>
                <a:off x="4821" y="3669"/>
                <a:ext cx="278" cy="8"/>
              </a:xfrm>
              <a:custGeom>
                <a:avLst/>
                <a:gdLst>
                  <a:gd name="T0" fmla="+- 0 5099 4821"/>
                  <a:gd name="T1" fmla="*/ T0 w 278"/>
                  <a:gd name="T2" fmla="+- 0 3676 3669"/>
                  <a:gd name="T3" fmla="*/ 3676 h 8"/>
                  <a:gd name="T4" fmla="+- 0 5064 4821"/>
                  <a:gd name="T5" fmla="*/ T4 w 278"/>
                  <a:gd name="T6" fmla="+- 0 3673 3669"/>
                  <a:gd name="T7" fmla="*/ 3673 h 8"/>
                  <a:gd name="T8" fmla="+- 0 5030 4821"/>
                  <a:gd name="T9" fmla="*/ T8 w 278"/>
                  <a:gd name="T10" fmla="+- 0 3670 3669"/>
                  <a:gd name="T11" fmla="*/ 3670 h 8"/>
                  <a:gd name="T12" fmla="+- 0 4995 4821"/>
                  <a:gd name="T13" fmla="*/ T12 w 278"/>
                  <a:gd name="T14" fmla="+- 0 3669 3669"/>
                  <a:gd name="T15" fmla="*/ 3669 h 8"/>
                  <a:gd name="T16" fmla="+- 0 4960 4821"/>
                  <a:gd name="T17" fmla="*/ T16 w 278"/>
                  <a:gd name="T18" fmla="+- 0 3669 3669"/>
                  <a:gd name="T19" fmla="*/ 3669 h 8"/>
                  <a:gd name="T20" fmla="+- 0 4925 4821"/>
                  <a:gd name="T21" fmla="*/ T20 w 278"/>
                  <a:gd name="T22" fmla="+- 0 3669 3669"/>
                  <a:gd name="T23" fmla="*/ 3669 h 8"/>
                  <a:gd name="T24" fmla="+- 0 4890 4821"/>
                  <a:gd name="T25" fmla="*/ T24 w 278"/>
                  <a:gd name="T26" fmla="+- 0 3670 3669"/>
                  <a:gd name="T27" fmla="*/ 3670 h 8"/>
                  <a:gd name="T28" fmla="+- 0 4855 4821"/>
                  <a:gd name="T29" fmla="*/ T28 w 278"/>
                  <a:gd name="T30" fmla="+- 0 3673 3669"/>
                  <a:gd name="T31" fmla="*/ 3673 h 8"/>
                  <a:gd name="T32" fmla="+- 0 4821 4821"/>
                  <a:gd name="T33" fmla="*/ T32 w 278"/>
                  <a:gd name="T34" fmla="+- 0 3676 3669"/>
                  <a:gd name="T35" fmla="*/ 3676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278" y="7"/>
                    </a:moveTo>
                    <a:lnTo>
                      <a:pt x="243" y="4"/>
                    </a:lnTo>
                    <a:lnTo>
                      <a:pt x="209" y="1"/>
                    </a:lnTo>
                    <a:lnTo>
                      <a:pt x="174" y="0"/>
                    </a:lnTo>
                    <a:lnTo>
                      <a:pt x="139" y="0"/>
                    </a:lnTo>
                    <a:lnTo>
                      <a:pt x="104" y="0"/>
                    </a:lnTo>
                    <a:lnTo>
                      <a:pt x="69" y="1"/>
                    </a:lnTo>
                    <a:lnTo>
                      <a:pt x="34" y="4"/>
                    </a:lnTo>
                    <a:lnTo>
                      <a:pt x="0" y="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6" name="Group 75"/>
            <p:cNvGrpSpPr>
              <a:grpSpLocks/>
            </p:cNvGrpSpPr>
            <p:nvPr/>
          </p:nvGrpSpPr>
          <p:grpSpPr bwMode="auto">
            <a:xfrm>
              <a:off x="3668" y="4822"/>
              <a:ext cx="8" cy="278"/>
              <a:chOff x="3668" y="4822"/>
              <a:chExt cx="8" cy="278"/>
            </a:xfrm>
          </p:grpSpPr>
          <p:sp>
            <p:nvSpPr>
              <p:cNvPr id="80" name="Freeform 79"/>
              <p:cNvSpPr>
                <a:spLocks/>
              </p:cNvSpPr>
              <p:nvPr/>
            </p:nvSpPr>
            <p:spPr bwMode="auto">
              <a:xfrm>
                <a:off x="3668" y="4822"/>
                <a:ext cx="8" cy="278"/>
              </a:xfrm>
              <a:custGeom>
                <a:avLst/>
                <a:gdLst>
                  <a:gd name="T0" fmla="+- 0 3675 3668"/>
                  <a:gd name="T1" fmla="*/ T0 w 8"/>
                  <a:gd name="T2" fmla="+- 0 4822 4822"/>
                  <a:gd name="T3" fmla="*/ 4822 h 278"/>
                  <a:gd name="T4" fmla="+- 0 3672 3668"/>
                  <a:gd name="T5" fmla="*/ T4 w 8"/>
                  <a:gd name="T6" fmla="+- 0 4856 4822"/>
                  <a:gd name="T7" fmla="*/ 4856 h 278"/>
                  <a:gd name="T8" fmla="+- 0 3670 3668"/>
                  <a:gd name="T9" fmla="*/ T8 w 8"/>
                  <a:gd name="T10" fmla="+- 0 4891 4822"/>
                  <a:gd name="T11" fmla="*/ 4891 h 278"/>
                  <a:gd name="T12" fmla="+- 0 3668 3668"/>
                  <a:gd name="T13" fmla="*/ T12 w 8"/>
                  <a:gd name="T14" fmla="+- 0 4925 4822"/>
                  <a:gd name="T15" fmla="*/ 4925 h 278"/>
                  <a:gd name="T16" fmla="+- 0 3668 3668"/>
                  <a:gd name="T17" fmla="*/ T16 w 8"/>
                  <a:gd name="T18" fmla="+- 0 4961 4822"/>
                  <a:gd name="T19" fmla="*/ 4961 h 278"/>
                  <a:gd name="T20" fmla="+- 0 3668 3668"/>
                  <a:gd name="T21" fmla="*/ T20 w 8"/>
                  <a:gd name="T22" fmla="+- 0 4996 4822"/>
                  <a:gd name="T23" fmla="*/ 4996 h 278"/>
                  <a:gd name="T24" fmla="+- 0 3670 3668"/>
                  <a:gd name="T25" fmla="*/ T24 w 8"/>
                  <a:gd name="T26" fmla="+- 0 5030 4822"/>
                  <a:gd name="T27" fmla="*/ 5030 h 278"/>
                  <a:gd name="T28" fmla="+- 0 3672 3668"/>
                  <a:gd name="T29" fmla="*/ T28 w 8"/>
                  <a:gd name="T30" fmla="+- 0 5065 4822"/>
                  <a:gd name="T31" fmla="*/ 5065 h 278"/>
                  <a:gd name="T32" fmla="+- 0 3675 3668"/>
                  <a:gd name="T33" fmla="*/ T32 w 8"/>
                  <a:gd name="T34" fmla="+- 0 5099 4822"/>
                  <a:gd name="T35" fmla="*/ 5099 h 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 h="278">
                    <a:moveTo>
                      <a:pt x="7" y="0"/>
                    </a:moveTo>
                    <a:lnTo>
                      <a:pt x="4" y="34"/>
                    </a:lnTo>
                    <a:lnTo>
                      <a:pt x="2" y="69"/>
                    </a:lnTo>
                    <a:lnTo>
                      <a:pt x="0" y="103"/>
                    </a:lnTo>
                    <a:lnTo>
                      <a:pt x="0" y="139"/>
                    </a:lnTo>
                    <a:lnTo>
                      <a:pt x="0" y="174"/>
                    </a:lnTo>
                    <a:lnTo>
                      <a:pt x="2" y="208"/>
                    </a:lnTo>
                    <a:lnTo>
                      <a:pt x="4" y="243"/>
                    </a:lnTo>
                    <a:lnTo>
                      <a:pt x="7" y="277"/>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77" name="Group 76"/>
            <p:cNvGrpSpPr>
              <a:grpSpLocks/>
            </p:cNvGrpSpPr>
            <p:nvPr/>
          </p:nvGrpSpPr>
          <p:grpSpPr bwMode="auto">
            <a:xfrm>
              <a:off x="1474" y="-33"/>
              <a:ext cx="8230" cy="7672"/>
              <a:chOff x="1474" y="-33"/>
              <a:chExt cx="8230" cy="7672"/>
            </a:xfrm>
          </p:grpSpPr>
          <p:sp>
            <p:nvSpPr>
              <p:cNvPr id="78" name="Freeform 77"/>
              <p:cNvSpPr>
                <a:spLocks/>
              </p:cNvSpPr>
              <p:nvPr/>
            </p:nvSpPr>
            <p:spPr bwMode="auto">
              <a:xfrm>
                <a:off x="4821" y="6245"/>
                <a:ext cx="278" cy="8"/>
              </a:xfrm>
              <a:custGeom>
                <a:avLst/>
                <a:gdLst>
                  <a:gd name="T0" fmla="+- 0 4821 4821"/>
                  <a:gd name="T1" fmla="*/ T0 w 278"/>
                  <a:gd name="T2" fmla="+- 0 6245 6245"/>
                  <a:gd name="T3" fmla="*/ 6245 h 8"/>
                  <a:gd name="T4" fmla="+- 0 4855 4821"/>
                  <a:gd name="T5" fmla="*/ T4 w 278"/>
                  <a:gd name="T6" fmla="+- 0 6248 6245"/>
                  <a:gd name="T7" fmla="*/ 6248 h 8"/>
                  <a:gd name="T8" fmla="+- 0 4890 4821"/>
                  <a:gd name="T9" fmla="*/ T8 w 278"/>
                  <a:gd name="T10" fmla="+- 0 6251 6245"/>
                  <a:gd name="T11" fmla="*/ 6251 h 8"/>
                  <a:gd name="T12" fmla="+- 0 4925 4821"/>
                  <a:gd name="T13" fmla="*/ T12 w 278"/>
                  <a:gd name="T14" fmla="+- 0 6252 6245"/>
                  <a:gd name="T15" fmla="*/ 6252 h 8"/>
                  <a:gd name="T16" fmla="+- 0 4960 4821"/>
                  <a:gd name="T17" fmla="*/ T16 w 278"/>
                  <a:gd name="T18" fmla="+- 0 6253 6245"/>
                  <a:gd name="T19" fmla="*/ 6253 h 8"/>
                  <a:gd name="T20" fmla="+- 0 4995 4821"/>
                  <a:gd name="T21" fmla="*/ T20 w 278"/>
                  <a:gd name="T22" fmla="+- 0 6252 6245"/>
                  <a:gd name="T23" fmla="*/ 6252 h 8"/>
                  <a:gd name="T24" fmla="+- 0 5030 4821"/>
                  <a:gd name="T25" fmla="*/ T24 w 278"/>
                  <a:gd name="T26" fmla="+- 0 6251 6245"/>
                  <a:gd name="T27" fmla="*/ 6251 h 8"/>
                  <a:gd name="T28" fmla="+- 0 5064 4821"/>
                  <a:gd name="T29" fmla="*/ T28 w 278"/>
                  <a:gd name="T30" fmla="+- 0 6248 6245"/>
                  <a:gd name="T31" fmla="*/ 6248 h 8"/>
                  <a:gd name="T32" fmla="+- 0 5099 4821"/>
                  <a:gd name="T33" fmla="*/ T32 w 278"/>
                  <a:gd name="T34" fmla="+- 0 6245 6245"/>
                  <a:gd name="T35" fmla="*/ 6245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8" h="8">
                    <a:moveTo>
                      <a:pt x="0" y="0"/>
                    </a:moveTo>
                    <a:lnTo>
                      <a:pt x="34" y="3"/>
                    </a:lnTo>
                    <a:lnTo>
                      <a:pt x="69" y="6"/>
                    </a:lnTo>
                    <a:lnTo>
                      <a:pt x="104" y="7"/>
                    </a:lnTo>
                    <a:lnTo>
                      <a:pt x="139" y="8"/>
                    </a:lnTo>
                    <a:lnTo>
                      <a:pt x="174" y="7"/>
                    </a:lnTo>
                    <a:lnTo>
                      <a:pt x="209" y="6"/>
                    </a:lnTo>
                    <a:lnTo>
                      <a:pt x="243" y="3"/>
                    </a:lnTo>
                    <a:lnTo>
                      <a:pt x="278" y="0"/>
                    </a:lnTo>
                  </a:path>
                </a:pathLst>
              </a:custGeom>
              <a:noFill/>
              <a:ln w="22860">
                <a:solidFill>
                  <a:srgbClr val="58595B"/>
                </a:solidFill>
                <a:round/>
                <a:headEnd/>
                <a:tailEnd/>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txBody>
              <a:bodyPr rot="0" vert="horz" wrap="square" lIns="91440" tIns="45720" rIns="91440" bIns="45720" anchor="t" anchorCtr="0" upright="1">
                <a:noAutofit/>
              </a:bodyPr>
              <a:lstStyle/>
              <a:p>
                <a:endParaRPr lang="en-US"/>
              </a:p>
            </p:txBody>
          </p:sp>
          <p:pic>
            <p:nvPicPr>
              <p:cNvPr id="79" name="Picture 78" descr="Another image of the model similar to the one described on page 13, but only the External section on the right side of the equilateral triangle is visible. The wording for the other 3 groups is not visible. In the External section it says: Listen to and Serve Society. Social Responsibility. Products &amp; Services. Marketing. Supplier Divers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33"/>
                <a:ext cx="8230" cy="7672"/>
              </a:xfrm>
              <a:prstGeom prst="rect">
                <a:avLst/>
              </a:prstGeom>
              <a:noFill/>
              <a:ln>
                <a:noFill/>
              </a:ln>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grpSp>
      </p:grpSp>
    </p:spTree>
    <p:extLst>
      <p:ext uri="{BB962C8B-B14F-4D97-AF65-F5344CB8AC3E}">
        <p14:creationId xmlns:p14="http://schemas.microsoft.com/office/powerpoint/2010/main" val="4135477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lumMod val="65000"/>
                    <a:lumOff val="35000"/>
                  </a:schemeClr>
                </a:solidFill>
              </a:rPr>
              <a:t>Uses of Benchmarks in Your </a:t>
            </a:r>
            <a:r>
              <a:rPr lang="en-US" dirty="0"/>
              <a:t>O</a:t>
            </a:r>
            <a:r>
              <a:rPr lang="en-US" dirty="0">
                <a:solidFill>
                  <a:schemeClr val="tx1">
                    <a:lumMod val="65000"/>
                    <a:lumOff val="35000"/>
                  </a:schemeClr>
                </a:solidFill>
              </a:rPr>
              <a:t>rganization:</a:t>
            </a:r>
          </a:p>
        </p:txBody>
      </p:sp>
      <p:sp>
        <p:nvSpPr>
          <p:cNvPr id="3" name="Content Placeholder 2"/>
          <p:cNvSpPr>
            <a:spLocks noGrp="1"/>
          </p:cNvSpPr>
          <p:nvPr>
            <p:ph type="subTitle" idx="13"/>
          </p:nvPr>
        </p:nvSpPr>
        <p:spPr/>
        <p:txBody>
          <a:bodyPr/>
          <a:lstStyle/>
          <a:p>
            <a:pPr algn="l">
              <a:spcAft>
                <a:spcPts val="600"/>
              </a:spcAft>
              <a:buClr>
                <a:srgbClr val="006600"/>
              </a:buClr>
            </a:pPr>
            <a:r>
              <a:rPr lang="en-US" dirty="0"/>
              <a:t>To set and stretch standards and agree on your desired state</a:t>
            </a:r>
          </a:p>
          <a:p>
            <a:pPr algn="l">
              <a:spcAft>
                <a:spcPts val="600"/>
              </a:spcAft>
              <a:buClr>
                <a:srgbClr val="006600"/>
              </a:buClr>
            </a:pPr>
            <a:r>
              <a:rPr lang="en-US" dirty="0"/>
              <a:t>To assess the current state of D&amp;I </a:t>
            </a:r>
          </a:p>
          <a:p>
            <a:pPr algn="l">
              <a:spcAft>
                <a:spcPts val="600"/>
              </a:spcAft>
              <a:buClr>
                <a:srgbClr val="006600"/>
              </a:buClr>
            </a:pPr>
            <a:r>
              <a:rPr lang="en-US" dirty="0"/>
              <a:t>To engage employees</a:t>
            </a:r>
          </a:p>
          <a:p>
            <a:pPr algn="l">
              <a:spcAft>
                <a:spcPts val="600"/>
              </a:spcAft>
              <a:buClr>
                <a:srgbClr val="006600"/>
              </a:buClr>
            </a:pPr>
            <a:r>
              <a:rPr lang="en-US" dirty="0"/>
              <a:t>To determine short-term and long-term goals</a:t>
            </a:r>
          </a:p>
          <a:p>
            <a:pPr algn="l">
              <a:spcAft>
                <a:spcPts val="600"/>
              </a:spcAft>
              <a:buClr>
                <a:srgbClr val="006600"/>
              </a:buClr>
            </a:pPr>
            <a:r>
              <a:rPr lang="en-US" dirty="0"/>
              <a:t>To measure progress</a:t>
            </a:r>
          </a:p>
          <a:p>
            <a:pPr algn="l">
              <a:spcAft>
                <a:spcPts val="600"/>
              </a:spcAft>
              <a:buClr>
                <a:srgbClr val="006600"/>
              </a:buClr>
            </a:pPr>
            <a:r>
              <a:rPr lang="en-US" dirty="0"/>
              <a:t>To assist in hiring D&amp;I staff &amp; consultants</a:t>
            </a:r>
          </a:p>
          <a:p>
            <a:pPr algn="l">
              <a:spcAft>
                <a:spcPts val="600"/>
              </a:spcAft>
              <a:buClr>
                <a:srgbClr val="006600"/>
              </a:buClr>
            </a:pPr>
            <a:r>
              <a:rPr lang="en-US" dirty="0"/>
              <a:t>As a “gift” to organizations in your community</a:t>
            </a:r>
          </a:p>
          <a:p>
            <a:endParaRPr lang="en-US" dirty="0"/>
          </a:p>
        </p:txBody>
      </p:sp>
    </p:spTree>
    <p:extLst>
      <p:ext uri="{BB962C8B-B14F-4D97-AF65-F5344CB8AC3E}">
        <p14:creationId xmlns:p14="http://schemas.microsoft.com/office/powerpoint/2010/main" val="1614432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Research / Expert Panelists</a:t>
            </a:r>
          </a:p>
        </p:txBody>
      </p:sp>
      <p:sp>
        <p:nvSpPr>
          <p:cNvPr id="3" name="Content Placeholder 2"/>
          <p:cNvSpPr>
            <a:spLocks noGrp="1"/>
          </p:cNvSpPr>
          <p:nvPr>
            <p:ph type="subTitle" idx="13"/>
          </p:nvPr>
        </p:nvSpPr>
        <p:spPr/>
        <p:txBody>
          <a:bodyPr>
            <a:normAutofit fontScale="92500" lnSpcReduction="20000"/>
          </a:bodyPr>
          <a:lstStyle/>
          <a:p>
            <a:pPr marL="228600" indent="-228600" algn="l">
              <a:buClr>
                <a:schemeClr val="bg2">
                  <a:lumMod val="75000"/>
                </a:schemeClr>
              </a:buClr>
              <a:buSzPct val="100000"/>
              <a:buFont typeface="Arial" panose="020B0604020202020204" pitchFamily="34" charset="0"/>
              <a:buChar char="•"/>
            </a:pPr>
            <a:r>
              <a:rPr lang="en-US" dirty="0"/>
              <a:t>GDIB represents the collective viewpoints of the Expert Panelists.</a:t>
            </a:r>
          </a:p>
          <a:p>
            <a:pPr marL="228600" indent="-228600" algn="l">
              <a:buClr>
                <a:schemeClr val="bg2">
                  <a:lumMod val="75000"/>
                </a:schemeClr>
              </a:buClr>
              <a:buSzPct val="100000"/>
              <a:buFont typeface="Arial" panose="020B0604020202020204" pitchFamily="34" charset="0"/>
              <a:buChar char="•"/>
            </a:pPr>
            <a:r>
              <a:rPr lang="en-US" dirty="0"/>
              <a:t>Selected by the authors from recommendations based on criteria of breadth and depth in D&amp;I.  </a:t>
            </a:r>
          </a:p>
          <a:p>
            <a:pPr marL="228600" indent="-228600" algn="l">
              <a:buClr>
                <a:schemeClr val="bg2">
                  <a:lumMod val="75000"/>
                </a:schemeClr>
              </a:buClr>
              <a:buSzPct val="100000"/>
              <a:buFont typeface="Arial" panose="020B0604020202020204" pitchFamily="34" charset="0"/>
              <a:buChar char="•"/>
            </a:pPr>
            <a:r>
              <a:rPr lang="en-US" dirty="0"/>
              <a:t>Practitioners, scholars, authors from a variety of diversity dimensions, backgrounds, and areas of expertise.</a:t>
            </a:r>
          </a:p>
          <a:p>
            <a:pPr marL="228600" indent="-228600" algn="l">
              <a:buClr>
                <a:schemeClr val="bg2">
                  <a:lumMod val="75000"/>
                </a:schemeClr>
              </a:buClr>
              <a:buSzPct val="100000"/>
              <a:buFont typeface="Arial" panose="020B0604020202020204" pitchFamily="34" charset="0"/>
              <a:buChar char="•"/>
            </a:pPr>
            <a:r>
              <a:rPr lang="en-US" dirty="0"/>
              <a:t>Research process involved several rounds of review and analysis.</a:t>
            </a:r>
          </a:p>
          <a:p>
            <a:pPr marL="0" indent="0">
              <a:buNone/>
            </a:pPr>
            <a:endParaRPr lang="en-US" dirty="0"/>
          </a:p>
        </p:txBody>
      </p:sp>
    </p:spTree>
    <p:extLst>
      <p:ext uri="{BB962C8B-B14F-4D97-AF65-F5344CB8AC3E}">
        <p14:creationId xmlns:p14="http://schemas.microsoft.com/office/powerpoint/2010/main" val="2432678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054" y="0"/>
            <a:ext cx="4575891" cy="6858000"/>
          </a:xfrm>
          <a:prstGeom prst="rect">
            <a:avLst/>
          </a:prstGeom>
        </p:spPr>
      </p:pic>
    </p:spTree>
    <p:extLst>
      <p:ext uri="{BB962C8B-B14F-4D97-AF65-F5344CB8AC3E}">
        <p14:creationId xmlns:p14="http://schemas.microsoft.com/office/powerpoint/2010/main" val="1270887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75" r="500"/>
          <a:stretch/>
        </p:blipFill>
        <p:spPr>
          <a:xfrm>
            <a:off x="-22687" y="1257300"/>
            <a:ext cx="9170515" cy="4230972"/>
          </a:xfrm>
          <a:prstGeom prst="rect">
            <a:avLst/>
          </a:prstGeom>
        </p:spPr>
      </p:pic>
    </p:spTree>
    <p:extLst>
      <p:ext uri="{BB962C8B-B14F-4D97-AF65-F5344CB8AC3E}">
        <p14:creationId xmlns:p14="http://schemas.microsoft.com/office/powerpoint/2010/main" val="3820568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9613"/>
            <a:ext cx="9144000" cy="6098773"/>
          </a:xfrm>
          <a:prstGeom prst="rect">
            <a:avLst/>
          </a:prstGeom>
        </p:spPr>
      </p:pic>
    </p:spTree>
    <p:extLst>
      <p:ext uri="{BB962C8B-B14F-4D97-AF65-F5344CB8AC3E}">
        <p14:creationId xmlns:p14="http://schemas.microsoft.com/office/powerpoint/2010/main" val="3676158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333" b="16000"/>
          <a:stretch/>
        </p:blipFill>
        <p:spPr>
          <a:xfrm>
            <a:off x="1346835" y="10454"/>
            <a:ext cx="6526529" cy="6847546"/>
          </a:xfrm>
          <a:prstGeom prst="rect">
            <a:avLst/>
          </a:prstGeom>
        </p:spPr>
      </p:pic>
    </p:spTree>
    <p:extLst>
      <p:ext uri="{BB962C8B-B14F-4D97-AF65-F5344CB8AC3E}">
        <p14:creationId xmlns:p14="http://schemas.microsoft.com/office/powerpoint/2010/main" val="229386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446"/>
            <a:ext cx="9144000" cy="6523108"/>
          </a:xfrm>
          <a:prstGeom prst="rect">
            <a:avLst/>
          </a:prstGeom>
        </p:spPr>
      </p:pic>
    </p:spTree>
    <p:extLst>
      <p:ext uri="{BB962C8B-B14F-4D97-AF65-F5344CB8AC3E}">
        <p14:creationId xmlns:p14="http://schemas.microsoft.com/office/powerpoint/2010/main" val="40292273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979" y="0"/>
            <a:ext cx="5142041" cy="6858000"/>
          </a:xfrm>
          <a:prstGeom prst="rect">
            <a:avLst/>
          </a:prstGeom>
        </p:spPr>
      </p:pic>
    </p:spTree>
    <p:extLst>
      <p:ext uri="{BB962C8B-B14F-4D97-AF65-F5344CB8AC3E}">
        <p14:creationId xmlns:p14="http://schemas.microsoft.com/office/powerpoint/2010/main" val="54425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The GDIB is Comprehensive</a:t>
            </a:r>
          </a:p>
        </p:txBody>
      </p:sp>
      <p:sp>
        <p:nvSpPr>
          <p:cNvPr id="3" name="Content Placeholder 2"/>
          <p:cNvSpPr>
            <a:spLocks noGrp="1"/>
          </p:cNvSpPr>
          <p:nvPr>
            <p:ph type="subTitle" idx="13"/>
          </p:nvPr>
        </p:nvSpPr>
        <p:spPr/>
        <p:txBody>
          <a:bodyPr/>
          <a:lstStyle/>
          <a:p>
            <a:pPr marL="0" indent="0" algn="ctr">
              <a:spcAft>
                <a:spcPts val="0"/>
              </a:spcAft>
              <a:buNone/>
            </a:pPr>
            <a:r>
              <a:rPr lang="en-US" sz="2400" dirty="0"/>
              <a:t>“The Diversity Collegium is particularly pleased to sponsor the GDIB because it explains what creating inclusive systems and managing diversity entails.  We appreciate that the GDIB represents the best thinking of 95 experts around the world.”  </a:t>
            </a:r>
          </a:p>
          <a:p>
            <a:pPr marL="0" indent="0" algn="ctr">
              <a:spcAft>
                <a:spcPts val="0"/>
              </a:spcAft>
              <a:buNone/>
            </a:pPr>
            <a:endParaRPr lang="en-US" sz="2400" dirty="0"/>
          </a:p>
          <a:p>
            <a:pPr marL="0" indent="0" algn="ctr">
              <a:spcAft>
                <a:spcPts val="0"/>
              </a:spcAft>
              <a:buNone/>
            </a:pPr>
            <a:r>
              <a:rPr lang="en-US" sz="2400" dirty="0"/>
              <a:t>“Extremely significant is that it is free </a:t>
            </a:r>
            <a:br>
              <a:rPr lang="en-US" sz="2400" dirty="0"/>
            </a:br>
            <a:r>
              <a:rPr lang="en-US" sz="2400" dirty="0"/>
              <a:t>for anyone to use.”</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9418" y="5488895"/>
            <a:ext cx="4925163" cy="720876"/>
          </a:xfrm>
          <a:prstGeom prst="rect">
            <a:avLst/>
          </a:prstGeom>
        </p:spPr>
      </p:pic>
    </p:spTree>
    <p:extLst>
      <p:ext uri="{BB962C8B-B14F-4D97-AF65-F5344CB8AC3E}">
        <p14:creationId xmlns:p14="http://schemas.microsoft.com/office/powerpoint/2010/main" val="3554542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3"/>
          </p:nvPr>
        </p:nvSpPr>
        <p:spPr/>
        <p:txBody>
          <a:bodyPr/>
          <a:lstStyle/>
          <a:p>
            <a:endParaRPr lang="en-US"/>
          </a:p>
        </p:txBody>
      </p:sp>
    </p:spTree>
    <p:extLst>
      <p:ext uri="{BB962C8B-B14F-4D97-AF65-F5344CB8AC3E}">
        <p14:creationId xmlns:p14="http://schemas.microsoft.com/office/powerpoint/2010/main" val="527129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7507"/>
            <a:ext cx="8520600" cy="868955"/>
          </a:xfrm>
        </p:spPr>
        <p:txBody>
          <a:bodyPr/>
          <a:lstStyle/>
          <a:p>
            <a:r>
              <a:rPr lang="en-US" sz="4200" dirty="0"/>
              <a:t>Who is Using the GDIB and What Does “Using” Mean?</a:t>
            </a:r>
          </a:p>
        </p:txBody>
      </p:sp>
      <p:sp>
        <p:nvSpPr>
          <p:cNvPr id="3" name="Subtitle 2"/>
          <p:cNvSpPr>
            <a:spLocks noGrp="1"/>
          </p:cNvSpPr>
          <p:nvPr>
            <p:ph type="subTitle" idx="13"/>
          </p:nvPr>
        </p:nvSpPr>
        <p:spPr/>
        <p:txBody>
          <a:bodyPr/>
          <a:lstStyle/>
          <a:p>
            <a:pPr marL="236538" indent="-236538" algn="l"/>
            <a:r>
              <a:rPr lang="en-US" sz="2400" dirty="0"/>
              <a:t>•  Users in our lexicon are those who have signed the Permission Agreement.  Truth is, we can’t keep track.</a:t>
            </a:r>
          </a:p>
          <a:p>
            <a:pPr marL="236538" indent="-236538" algn="l"/>
            <a:r>
              <a:rPr lang="en-US" sz="2400" dirty="0"/>
              <a:t>•  But, actually, GDIB is like a book in some ways. People read or skim it and learn from it, but they may not consider that action “using” it.</a:t>
            </a:r>
          </a:p>
          <a:p>
            <a:pPr marL="236538" indent="-236538" algn="l"/>
            <a:r>
              <a:rPr lang="en-US" sz="2400" dirty="0"/>
              <a:t>•  What we really want to do is acknowledge best practices… so we don’t care if they are a “user” or not… we want to use GDIB to influence higher levels of best practice.</a:t>
            </a:r>
          </a:p>
        </p:txBody>
      </p:sp>
    </p:spTree>
    <p:extLst>
      <p:ext uri="{BB962C8B-B14F-4D97-AF65-F5344CB8AC3E}">
        <p14:creationId xmlns:p14="http://schemas.microsoft.com/office/powerpoint/2010/main" val="550701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766"/>
          <a:stretch/>
        </p:blipFill>
        <p:spPr>
          <a:xfrm>
            <a:off x="1118931" y="333680"/>
            <a:ext cx="6982337" cy="6543675"/>
          </a:xfrm>
          <a:prstGeom prst="rect">
            <a:avLst/>
          </a:prstGeom>
        </p:spPr>
      </p:pic>
      <p:sp>
        <p:nvSpPr>
          <p:cNvPr id="3" name="Title 1"/>
          <p:cNvSpPr txBox="1">
            <a:spLocks/>
          </p:cNvSpPr>
          <p:nvPr/>
        </p:nvSpPr>
        <p:spPr>
          <a:xfrm>
            <a:off x="0" y="22861"/>
            <a:ext cx="9144000" cy="6057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dk1"/>
              </a:buClr>
              <a:buSzPct val="100000"/>
            </a:pPr>
            <a:r>
              <a:rPr lang="en-US" sz="2400" dirty="0">
                <a:solidFill>
                  <a:schemeClr val="tx1">
                    <a:lumMod val="65000"/>
                    <a:lumOff val="35000"/>
                  </a:schemeClr>
                </a:solidFill>
              </a:rPr>
              <a:t>Forum on Workplace Inclusion GDIB, March, 2016</a:t>
            </a:r>
          </a:p>
        </p:txBody>
      </p:sp>
      <p:sp>
        <p:nvSpPr>
          <p:cNvPr id="5" name="TextBox 4"/>
          <p:cNvSpPr txBox="1"/>
          <p:nvPr/>
        </p:nvSpPr>
        <p:spPr>
          <a:xfrm rot="16200000">
            <a:off x="-2810844" y="2931506"/>
            <a:ext cx="6278954" cy="461665"/>
          </a:xfrm>
          <a:prstGeom prst="rect">
            <a:avLst/>
          </a:prstGeom>
          <a:noFill/>
        </p:spPr>
        <p:txBody>
          <a:bodyPr wrap="square" rtlCol="0">
            <a:spAutoFit/>
          </a:bodyPr>
          <a:lstStyle/>
          <a:p>
            <a:r>
              <a:rPr lang="en-US" sz="2400" i="1" dirty="0">
                <a:solidFill>
                  <a:schemeClr val="dk2"/>
                </a:solidFill>
                <a:latin typeface="Verdana" panose="020B0604030504040204" pitchFamily="34" charset="0"/>
                <a:ea typeface="Verdana" panose="020B0604030504040204" pitchFamily="34" charset="0"/>
                <a:cs typeface="Verdana" panose="020B0604030504040204" pitchFamily="34" charset="0"/>
              </a:rPr>
              <a:t>Exhibit and Suite Party Sponsors</a:t>
            </a:r>
          </a:p>
        </p:txBody>
      </p:sp>
    </p:spTree>
    <p:extLst>
      <p:ext uri="{BB962C8B-B14F-4D97-AF65-F5344CB8AC3E}">
        <p14:creationId xmlns:p14="http://schemas.microsoft.com/office/powerpoint/2010/main" val="9548518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52401"/>
            <a:ext cx="8520600" cy="996254"/>
          </a:xfrm>
        </p:spPr>
        <p:txBody>
          <a:bodyPr/>
          <a:lstStyle/>
          <a:p>
            <a:r>
              <a:rPr lang="en-US" sz="4200" dirty="0"/>
              <a:t>Some Users – Permission Granted to Share Best Practice Stories</a:t>
            </a:r>
            <a:r>
              <a:rPr lang="en-US" sz="4400" dirty="0"/>
              <a:t/>
            </a:r>
            <a:br>
              <a:rPr lang="en-US" sz="4400" dirty="0"/>
            </a:br>
            <a:endParaRPr lang="en-US" sz="4400" dirty="0"/>
          </a:p>
        </p:txBody>
      </p:sp>
      <p:sp>
        <p:nvSpPr>
          <p:cNvPr id="3" name="Subtitle 2"/>
          <p:cNvSpPr>
            <a:spLocks noGrp="1"/>
          </p:cNvSpPr>
          <p:nvPr>
            <p:ph type="subTitle" idx="13"/>
          </p:nvPr>
        </p:nvSpPr>
        <p:spPr/>
        <p:txBody>
          <a:bodyPr/>
          <a:lstStyle/>
          <a:p>
            <a:pPr algn="l"/>
            <a:r>
              <a:rPr lang="en-US" sz="1800" dirty="0"/>
              <a:t>•  Iron Mountain</a:t>
            </a:r>
          </a:p>
          <a:p>
            <a:pPr algn="l"/>
            <a:r>
              <a:rPr lang="en-US" sz="1800" dirty="0"/>
              <a:t>•  IBM (Brussels)</a:t>
            </a:r>
          </a:p>
          <a:p>
            <a:pPr algn="l"/>
            <a:r>
              <a:rPr lang="en-US" sz="1800" dirty="0"/>
              <a:t>•  Her Majesty’s Revenue and Customs (UK)</a:t>
            </a:r>
          </a:p>
          <a:p>
            <a:pPr algn="l"/>
            <a:r>
              <a:rPr lang="en-US" sz="1800" dirty="0"/>
              <a:t>•  </a:t>
            </a:r>
            <a:r>
              <a:rPr lang="en-US" sz="1800" dirty="0" err="1"/>
              <a:t>Autoliv</a:t>
            </a:r>
            <a:r>
              <a:rPr lang="en-US" sz="1800" dirty="0"/>
              <a:t> (Sweden)</a:t>
            </a:r>
          </a:p>
          <a:p>
            <a:pPr algn="l"/>
            <a:r>
              <a:rPr lang="en-US" sz="1800" dirty="0"/>
              <a:t>•  Texas Historical Commission</a:t>
            </a:r>
          </a:p>
          <a:p>
            <a:pPr algn="l"/>
            <a:r>
              <a:rPr lang="en-US" sz="1800" dirty="0"/>
              <a:t>•  UC Berkeley</a:t>
            </a:r>
          </a:p>
          <a:p>
            <a:pPr algn="l"/>
            <a:r>
              <a:rPr lang="en-US" sz="1800" dirty="0"/>
              <a:t>•  Rolls Royce Americas</a:t>
            </a:r>
          </a:p>
        </p:txBody>
      </p:sp>
    </p:spTree>
    <p:extLst>
      <p:ext uri="{BB962C8B-B14F-4D97-AF65-F5344CB8AC3E}">
        <p14:creationId xmlns:p14="http://schemas.microsoft.com/office/powerpoint/2010/main" val="36241171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GDIB Goals</a:t>
            </a:r>
          </a:p>
        </p:txBody>
      </p:sp>
      <p:sp>
        <p:nvSpPr>
          <p:cNvPr id="3" name="Subtitle 2"/>
          <p:cNvSpPr>
            <a:spLocks noGrp="1"/>
          </p:cNvSpPr>
          <p:nvPr>
            <p:ph type="subTitle" idx="13"/>
          </p:nvPr>
        </p:nvSpPr>
        <p:spPr>
          <a:xfrm>
            <a:off x="3352799" y="1590550"/>
            <a:ext cx="3725333" cy="4585354"/>
          </a:xfrm>
        </p:spPr>
        <p:txBody>
          <a:bodyPr/>
          <a:lstStyle/>
          <a:p>
            <a:pPr marL="457200" lvl="0" indent="-457200" algn="l">
              <a:buFont typeface="Wingdings" panose="05000000000000000000" pitchFamily="2" charset="2"/>
              <a:buChar char="§"/>
            </a:pPr>
            <a:r>
              <a:rPr lang="en-US" sz="3200" dirty="0"/>
              <a:t>Visibility</a:t>
            </a:r>
          </a:p>
          <a:p>
            <a:pPr marL="457200" lvl="0" indent="-457200" algn="l">
              <a:buFont typeface="Wingdings" panose="05000000000000000000" pitchFamily="2" charset="2"/>
              <a:buChar char="§"/>
            </a:pPr>
            <a:r>
              <a:rPr lang="en-US" sz="3200" dirty="0"/>
              <a:t>Usability</a:t>
            </a:r>
          </a:p>
          <a:p>
            <a:pPr marL="457200" lvl="0" indent="-457200" algn="l">
              <a:buFont typeface="Wingdings" panose="05000000000000000000" pitchFamily="2" charset="2"/>
              <a:buChar char="§"/>
            </a:pPr>
            <a:r>
              <a:rPr lang="en-US" sz="3200" dirty="0"/>
              <a:t>Relevance </a:t>
            </a:r>
          </a:p>
          <a:p>
            <a:endParaRPr lang="en-US" dirty="0"/>
          </a:p>
        </p:txBody>
      </p:sp>
    </p:spTree>
    <p:extLst>
      <p:ext uri="{BB962C8B-B14F-4D97-AF65-F5344CB8AC3E}">
        <p14:creationId xmlns:p14="http://schemas.microsoft.com/office/powerpoint/2010/main" val="300186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Launch Events Coming in 2016</a:t>
            </a:r>
          </a:p>
        </p:txBody>
      </p:sp>
      <p:sp>
        <p:nvSpPr>
          <p:cNvPr id="3" name="Subtitle 2"/>
          <p:cNvSpPr>
            <a:spLocks noGrp="1"/>
          </p:cNvSpPr>
          <p:nvPr>
            <p:ph type="subTitle" idx="13"/>
          </p:nvPr>
        </p:nvSpPr>
        <p:spPr>
          <a:xfrm>
            <a:off x="197555" y="1157111"/>
            <a:ext cx="8520600" cy="1124726"/>
          </a:xfrm>
        </p:spPr>
        <p:txBody>
          <a:bodyPr/>
          <a:lstStyle/>
          <a:p>
            <a:pPr>
              <a:lnSpc>
                <a:spcPct val="100000"/>
              </a:lnSpc>
              <a:spcAft>
                <a:spcPts val="0"/>
              </a:spcAft>
            </a:pPr>
            <a:r>
              <a:rPr lang="en-US" sz="2400" dirty="0"/>
              <a:t>Locally Led -- by EP and Users—</a:t>
            </a:r>
          </a:p>
          <a:p>
            <a:pPr>
              <a:lnSpc>
                <a:spcPct val="100000"/>
              </a:lnSpc>
              <a:spcAft>
                <a:spcPts val="0"/>
              </a:spcAft>
            </a:pPr>
            <a:r>
              <a:rPr lang="en-US" sz="2400" dirty="0"/>
              <a:t> Learning and Celebrations</a:t>
            </a:r>
          </a:p>
          <a:p>
            <a:pPr>
              <a:lnSpc>
                <a:spcPct val="100000"/>
              </a:lnSpc>
              <a:spcAft>
                <a:spcPts val="0"/>
              </a:spcAft>
            </a:pPr>
            <a:r>
              <a:rPr lang="en-US" sz="2000" i="1" dirty="0">
                <a:solidFill>
                  <a:srgbClr val="0000FF"/>
                </a:solidFill>
              </a:rPr>
              <a:t>Planning Underway</a:t>
            </a:r>
            <a:endParaRPr lang="en-US" sz="2000" dirty="0">
              <a:solidFill>
                <a:srgbClr val="0000FF"/>
              </a:solidFill>
            </a:endParaRPr>
          </a:p>
          <a:p>
            <a:endParaRPr lang="en-US" dirty="0"/>
          </a:p>
        </p:txBody>
      </p:sp>
      <p:sp>
        <p:nvSpPr>
          <p:cNvPr id="4" name="TextBox 3"/>
          <p:cNvSpPr txBox="1"/>
          <p:nvPr/>
        </p:nvSpPr>
        <p:spPr>
          <a:xfrm>
            <a:off x="757989" y="2442411"/>
            <a:ext cx="3852111" cy="3631763"/>
          </a:xfrm>
          <a:prstGeom prst="rect">
            <a:avLst/>
          </a:prstGeom>
          <a:noFill/>
        </p:spPr>
        <p:txBody>
          <a:bodyPr wrap="square" rtlCol="0">
            <a:spAutoFit/>
          </a:bodyPr>
          <a:lstStyle/>
          <a:p>
            <a:r>
              <a:rPr lang="en-US" sz="2400" dirty="0">
                <a:solidFill>
                  <a:schemeClr val="bg2"/>
                </a:solidFill>
              </a:rPr>
              <a:t>• S</a:t>
            </a:r>
            <a:r>
              <a:rPr lang="pt-BR" sz="2400" dirty="0" err="1">
                <a:solidFill>
                  <a:schemeClr val="bg2"/>
                </a:solidFill>
              </a:rPr>
              <a:t>ã</a:t>
            </a:r>
            <a:r>
              <a:rPr lang="en-US" sz="2400" dirty="0">
                <a:solidFill>
                  <a:schemeClr val="bg2"/>
                </a:solidFill>
              </a:rPr>
              <a:t>o Paulo </a:t>
            </a:r>
          </a:p>
          <a:p>
            <a:r>
              <a:rPr lang="en-US" sz="2400" dirty="0">
                <a:solidFill>
                  <a:schemeClr val="bg2"/>
                </a:solidFill>
              </a:rPr>
              <a:t>• Washington DC</a:t>
            </a:r>
          </a:p>
          <a:p>
            <a:r>
              <a:rPr lang="en-US" sz="2400" dirty="0">
                <a:solidFill>
                  <a:schemeClr val="bg2"/>
                </a:solidFill>
              </a:rPr>
              <a:t>• Sydney</a:t>
            </a:r>
          </a:p>
          <a:p>
            <a:r>
              <a:rPr lang="en-US" sz="2400" dirty="0">
                <a:solidFill>
                  <a:schemeClr val="bg2"/>
                </a:solidFill>
              </a:rPr>
              <a:t>• Melbourne</a:t>
            </a:r>
          </a:p>
          <a:p>
            <a:r>
              <a:rPr lang="en-US" sz="2400" dirty="0">
                <a:solidFill>
                  <a:schemeClr val="bg2"/>
                </a:solidFill>
              </a:rPr>
              <a:t>• London</a:t>
            </a:r>
          </a:p>
          <a:p>
            <a:r>
              <a:rPr lang="en-US" sz="2400" dirty="0">
                <a:solidFill>
                  <a:schemeClr val="bg2"/>
                </a:solidFill>
              </a:rPr>
              <a:t>• The Netherlands</a:t>
            </a:r>
          </a:p>
          <a:p>
            <a:r>
              <a:rPr lang="en-US" sz="2400" dirty="0">
                <a:solidFill>
                  <a:schemeClr val="bg2"/>
                </a:solidFill>
              </a:rPr>
              <a:t>• Pittsburgh</a:t>
            </a:r>
          </a:p>
          <a:p>
            <a:r>
              <a:rPr lang="en-US" sz="2400" dirty="0">
                <a:solidFill>
                  <a:schemeClr val="bg2"/>
                </a:solidFill>
              </a:rPr>
              <a:t>• Philadelphia</a:t>
            </a:r>
          </a:p>
          <a:p>
            <a:r>
              <a:rPr lang="en-US" sz="2400" dirty="0">
                <a:solidFill>
                  <a:schemeClr val="bg2"/>
                </a:solidFill>
              </a:rPr>
              <a:t>• Seattle</a:t>
            </a:r>
          </a:p>
          <a:p>
            <a:endParaRPr lang="en-US" dirty="0"/>
          </a:p>
        </p:txBody>
      </p:sp>
      <p:sp>
        <p:nvSpPr>
          <p:cNvPr id="5" name="TextBox 4"/>
          <p:cNvSpPr txBox="1"/>
          <p:nvPr/>
        </p:nvSpPr>
        <p:spPr>
          <a:xfrm>
            <a:off x="4980189" y="2442411"/>
            <a:ext cx="3852111" cy="3631763"/>
          </a:xfrm>
          <a:prstGeom prst="rect">
            <a:avLst/>
          </a:prstGeom>
          <a:noFill/>
        </p:spPr>
        <p:txBody>
          <a:bodyPr wrap="square" rtlCol="0">
            <a:spAutoFit/>
          </a:bodyPr>
          <a:lstStyle/>
          <a:p>
            <a:r>
              <a:rPr lang="en-US" sz="2400" dirty="0">
                <a:solidFill>
                  <a:schemeClr val="dk2"/>
                </a:solidFill>
              </a:rPr>
              <a:t>• San Diego</a:t>
            </a:r>
          </a:p>
          <a:p>
            <a:r>
              <a:rPr lang="en-US" sz="2400" dirty="0">
                <a:solidFill>
                  <a:schemeClr val="dk2"/>
                </a:solidFill>
              </a:rPr>
              <a:t>• Los Angeles</a:t>
            </a:r>
          </a:p>
          <a:p>
            <a:r>
              <a:rPr lang="en-US" sz="2400" dirty="0">
                <a:solidFill>
                  <a:schemeClr val="dk2"/>
                </a:solidFill>
              </a:rPr>
              <a:t>• Portland</a:t>
            </a:r>
          </a:p>
          <a:p>
            <a:r>
              <a:rPr lang="en-US" sz="2400" dirty="0">
                <a:solidFill>
                  <a:schemeClr val="dk2"/>
                </a:solidFill>
              </a:rPr>
              <a:t>• Tokyo</a:t>
            </a:r>
          </a:p>
          <a:p>
            <a:r>
              <a:rPr lang="en-US" sz="2400" dirty="0">
                <a:solidFill>
                  <a:schemeClr val="dk2"/>
                </a:solidFill>
              </a:rPr>
              <a:t>• Toronto</a:t>
            </a:r>
          </a:p>
          <a:p>
            <a:r>
              <a:rPr lang="en-US" sz="2400" dirty="0">
                <a:solidFill>
                  <a:schemeClr val="dk2"/>
                </a:solidFill>
              </a:rPr>
              <a:t>• Argentina (webinar)</a:t>
            </a:r>
          </a:p>
          <a:p>
            <a:r>
              <a:rPr lang="en-US" sz="2400" dirty="0">
                <a:solidFill>
                  <a:schemeClr val="dk2"/>
                </a:solidFill>
              </a:rPr>
              <a:t>• New York</a:t>
            </a:r>
          </a:p>
          <a:p>
            <a:r>
              <a:rPr lang="en-US" sz="2400" dirty="0">
                <a:solidFill>
                  <a:schemeClr val="dk2"/>
                </a:solidFill>
              </a:rPr>
              <a:t>• San Francisco/Oakland</a:t>
            </a:r>
          </a:p>
          <a:p>
            <a:r>
              <a:rPr lang="en-US" sz="2400" dirty="0">
                <a:solidFill>
                  <a:schemeClr val="dk2"/>
                </a:solidFill>
              </a:rPr>
              <a:t>• More</a:t>
            </a:r>
          </a:p>
          <a:p>
            <a:endParaRPr lang="en-US" dirty="0"/>
          </a:p>
        </p:txBody>
      </p:sp>
    </p:spTree>
    <p:extLst>
      <p:ext uri="{BB962C8B-B14F-4D97-AF65-F5344CB8AC3E}">
        <p14:creationId xmlns:p14="http://schemas.microsoft.com/office/powerpoint/2010/main" val="1158937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64" y="122823"/>
            <a:ext cx="8928270" cy="1066529"/>
          </a:xfrm>
        </p:spPr>
        <p:txBody>
          <a:bodyPr>
            <a:noAutofit/>
          </a:bodyPr>
          <a:lstStyle/>
          <a:p>
            <a:r>
              <a:rPr lang="en-US" sz="4200" dirty="0"/>
              <a:t> </a:t>
            </a:r>
            <a:br>
              <a:rPr lang="en-US" sz="4200" dirty="0"/>
            </a:br>
            <a:r>
              <a:rPr lang="en-US" sz="4200" dirty="0"/>
              <a:t>For More Information</a:t>
            </a:r>
          </a:p>
        </p:txBody>
      </p:sp>
      <p:sp>
        <p:nvSpPr>
          <p:cNvPr id="3" name="Content Placeholder 2"/>
          <p:cNvSpPr>
            <a:spLocks noGrp="1"/>
          </p:cNvSpPr>
          <p:nvPr>
            <p:ph type="subTitle" idx="13"/>
          </p:nvPr>
        </p:nvSpPr>
        <p:spPr>
          <a:xfrm>
            <a:off x="316695" y="1725930"/>
            <a:ext cx="8520600" cy="2939615"/>
          </a:xfrm>
        </p:spPr>
        <p:txBody>
          <a:bodyPr/>
          <a:lstStyle/>
          <a:p>
            <a:pPr marL="0" indent="0" algn="ctr">
              <a:buNone/>
            </a:pPr>
            <a:r>
              <a:rPr lang="en-US" dirty="0"/>
              <a:t>Visit </a:t>
            </a:r>
            <a:r>
              <a:rPr lang="en-US" dirty="0">
                <a:hlinkClick r:id="rId3"/>
              </a:rPr>
              <a:t>www.diversitycollegium.org</a:t>
            </a:r>
            <a:endParaRPr lang="en-US" dirty="0"/>
          </a:p>
          <a:p>
            <a:pPr marL="0" indent="0" algn="ctr">
              <a:buNone/>
            </a:pPr>
            <a:r>
              <a:rPr lang="en-US" dirty="0"/>
              <a:t>Navigate to Global D&amp;I Benchmarks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5795" y="4978528"/>
            <a:ext cx="5646226" cy="826415"/>
          </a:xfrm>
          <a:prstGeom prst="rect">
            <a:avLst/>
          </a:prstGeom>
        </p:spPr>
      </p:pic>
    </p:spTree>
    <p:extLst>
      <p:ext uri="{BB962C8B-B14F-4D97-AF65-F5344CB8AC3E}">
        <p14:creationId xmlns:p14="http://schemas.microsoft.com/office/powerpoint/2010/main" val="1191348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Use and Permissions</a:t>
            </a:r>
          </a:p>
        </p:txBody>
      </p:sp>
      <p:sp>
        <p:nvSpPr>
          <p:cNvPr id="3" name="Content Placeholder 2"/>
          <p:cNvSpPr>
            <a:spLocks noGrp="1"/>
          </p:cNvSpPr>
          <p:nvPr>
            <p:ph type="subTitle" idx="13"/>
          </p:nvPr>
        </p:nvSpPr>
        <p:spPr>
          <a:xfrm>
            <a:off x="311700" y="1325880"/>
            <a:ext cx="8520600" cy="4446270"/>
          </a:xfrm>
        </p:spPr>
        <p:txBody>
          <a:bodyPr>
            <a:normAutofit fontScale="62500" lnSpcReduction="20000"/>
          </a:bodyPr>
          <a:lstStyle/>
          <a:p>
            <a:pPr marL="0" indent="0">
              <a:buNone/>
            </a:pPr>
            <a:r>
              <a:rPr lang="en-US" sz="2800" dirty="0"/>
              <a:t>Global Diversity and Inclusion Benchmarks (GDIB) is distributed as a PDF document.  Permission to use this tool will be granted at no cost  by signing an agreement with the authors. </a:t>
            </a:r>
          </a:p>
          <a:p>
            <a:pPr marL="0" indent="0">
              <a:buNone/>
            </a:pPr>
            <a:endParaRPr lang="en-US" sz="2800" dirty="0"/>
          </a:p>
          <a:p>
            <a:pPr marL="0" indent="0">
              <a:buNone/>
            </a:pPr>
            <a:r>
              <a:rPr lang="en-US" sz="2800" dirty="0"/>
              <a:t>To download the GDIB, for the Permissions Agreement, and additional tools and resources, go to:</a:t>
            </a:r>
          </a:p>
          <a:p>
            <a:pPr marL="0" indent="0">
              <a:buNone/>
            </a:pPr>
            <a:r>
              <a:rPr lang="en-US" sz="2800" dirty="0">
                <a:hlinkClick r:id="rId3"/>
              </a:rPr>
              <a:t>www.di</a:t>
            </a:r>
            <a:r>
              <a:rPr lang="en-US" sz="2800" dirty="0">
                <a:solidFill>
                  <a:srgbClr val="00B0F0"/>
                </a:solidFill>
                <a:hlinkClick r:id="rId3"/>
              </a:rPr>
              <a:t>versityc</a:t>
            </a:r>
            <a:r>
              <a:rPr lang="en-US" sz="2800" dirty="0">
                <a:hlinkClick r:id="rId3"/>
              </a:rPr>
              <a:t>ollegium.org</a:t>
            </a:r>
            <a:endParaRPr lang="en-US" sz="2800" dirty="0"/>
          </a:p>
          <a:p>
            <a:pPr marL="0" indent="0">
              <a:buNone/>
            </a:pPr>
            <a:endParaRPr lang="en-US" sz="2200" dirty="0"/>
          </a:p>
          <a:p>
            <a:pPr marL="0" indent="0" algn="l">
              <a:lnSpc>
                <a:spcPct val="120000"/>
              </a:lnSpc>
              <a:spcBef>
                <a:spcPts val="0"/>
              </a:spcBef>
              <a:spcAft>
                <a:spcPts val="600"/>
              </a:spcAft>
              <a:buNone/>
              <a:tabLst>
                <a:tab pos="1828800" algn="ctr"/>
                <a:tab pos="6400800" algn="ctr"/>
              </a:tabLst>
            </a:pPr>
            <a:r>
              <a:rPr lang="en-US" sz="2200" dirty="0"/>
              <a:t>	Julie O’Mara	Alan Richter</a:t>
            </a:r>
          </a:p>
          <a:p>
            <a:pPr marL="0" indent="0" algn="l">
              <a:lnSpc>
                <a:spcPct val="120000"/>
              </a:lnSpc>
              <a:spcBef>
                <a:spcPts val="0"/>
              </a:spcBef>
              <a:spcAft>
                <a:spcPts val="600"/>
              </a:spcAft>
              <a:buNone/>
              <a:tabLst>
                <a:tab pos="1828800" algn="ctr"/>
                <a:tab pos="6400800" algn="ctr"/>
              </a:tabLst>
            </a:pPr>
            <a:r>
              <a:rPr lang="en-US" sz="2200" dirty="0"/>
              <a:t>	+ 1-702-541-8920	+ 1-212-724-2833</a:t>
            </a:r>
          </a:p>
          <a:p>
            <a:pPr marL="0" indent="0" algn="l">
              <a:lnSpc>
                <a:spcPct val="120000"/>
              </a:lnSpc>
              <a:spcBef>
                <a:spcPts val="0"/>
              </a:spcBef>
              <a:spcAft>
                <a:spcPts val="600"/>
              </a:spcAft>
              <a:buNone/>
              <a:tabLst>
                <a:tab pos="1828800" algn="ctr"/>
                <a:tab pos="6400800" algn="ctr"/>
              </a:tabLst>
            </a:pPr>
            <a:r>
              <a:rPr lang="en-US" sz="2200" dirty="0"/>
              <a:t>	julie@omaraassoc.com	alanrichter@qedconsulting.com</a:t>
            </a:r>
          </a:p>
          <a:p>
            <a:pPr marL="0" indent="0" algn="l">
              <a:lnSpc>
                <a:spcPct val="120000"/>
              </a:lnSpc>
              <a:spcBef>
                <a:spcPts val="0"/>
              </a:spcBef>
              <a:spcAft>
                <a:spcPts val="600"/>
              </a:spcAft>
              <a:buNone/>
              <a:tabLst>
                <a:tab pos="1828800" algn="ctr"/>
                <a:tab pos="6400800" algn="ctr"/>
              </a:tabLst>
            </a:pPr>
            <a:r>
              <a:rPr lang="en-US" sz="2200" dirty="0"/>
              <a:t>	www.omaraassoc.com	www.qedconsulting.com </a:t>
            </a:r>
          </a:p>
        </p:txBody>
      </p:sp>
    </p:spTree>
    <p:extLst>
      <p:ext uri="{BB962C8B-B14F-4D97-AF65-F5344CB8AC3E}">
        <p14:creationId xmlns:p14="http://schemas.microsoft.com/office/powerpoint/2010/main" val="776280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60" y="114300"/>
            <a:ext cx="8928270" cy="1066529"/>
          </a:xfrm>
        </p:spPr>
        <p:txBody>
          <a:bodyPr>
            <a:noAutofit/>
          </a:bodyPr>
          <a:lstStyle/>
          <a:p>
            <a:r>
              <a:rPr lang="en-US" sz="4200" dirty="0"/>
              <a:t>GDIB Sponsor: </a:t>
            </a:r>
            <a:br>
              <a:rPr lang="en-US" sz="4200" dirty="0"/>
            </a:br>
            <a:r>
              <a:rPr lang="en-US" sz="4200" dirty="0"/>
              <a:t>The Diversity Collegium</a:t>
            </a:r>
          </a:p>
        </p:txBody>
      </p:sp>
      <p:sp>
        <p:nvSpPr>
          <p:cNvPr id="3" name="Content Placeholder 2"/>
          <p:cNvSpPr>
            <a:spLocks noGrp="1"/>
          </p:cNvSpPr>
          <p:nvPr>
            <p:ph type="subTitle" idx="13"/>
          </p:nvPr>
        </p:nvSpPr>
        <p:spPr>
          <a:xfrm>
            <a:off x="316695" y="1725930"/>
            <a:ext cx="8520600" cy="2939615"/>
          </a:xfrm>
        </p:spPr>
        <p:txBody>
          <a:bodyPr/>
          <a:lstStyle/>
          <a:p>
            <a:pPr marL="0" indent="0" algn="ctr">
              <a:spcAft>
                <a:spcPts val="0"/>
              </a:spcAft>
              <a:buNone/>
            </a:pPr>
            <a:r>
              <a:rPr lang="en-US" sz="2400" dirty="0"/>
              <a:t>Think Tank of practitioners, scholars, and leaders</a:t>
            </a:r>
          </a:p>
          <a:p>
            <a:pPr marL="0" indent="0" algn="ctr">
              <a:spcAft>
                <a:spcPts val="0"/>
              </a:spcAft>
              <a:buNone/>
            </a:pPr>
            <a:endParaRPr lang="en-US" sz="2400" dirty="0"/>
          </a:p>
          <a:p>
            <a:pPr marL="0" indent="0" algn="ctr">
              <a:spcAft>
                <a:spcPts val="0"/>
              </a:spcAft>
              <a:buNone/>
            </a:pPr>
            <a:r>
              <a:rPr lang="en-US" sz="2400" dirty="0"/>
              <a:t>Mission:  To advance the field of D&amp;I through dialogues, symposia, research, and publications.</a:t>
            </a:r>
          </a:p>
          <a:p>
            <a:pPr marL="0" indent="0" algn="ct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795" y="4978528"/>
            <a:ext cx="5646226" cy="826415"/>
          </a:xfrm>
          <a:prstGeom prst="rect">
            <a:avLst/>
          </a:prstGeom>
        </p:spPr>
      </p:pic>
    </p:spTree>
    <p:extLst>
      <p:ext uri="{BB962C8B-B14F-4D97-AF65-F5344CB8AC3E}">
        <p14:creationId xmlns:p14="http://schemas.microsoft.com/office/powerpoint/2010/main" val="3121197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97" y="-297"/>
            <a:ext cx="9144793" cy="6858594"/>
          </a:xfrm>
          <a:prstGeom prst="rect">
            <a:avLst/>
          </a:prstGeom>
        </p:spPr>
      </p:pic>
      <p:graphicFrame>
        <p:nvGraphicFramePr>
          <p:cNvPr id="5" name="Diagram 4"/>
          <p:cNvGraphicFramePr/>
          <p:nvPr>
            <p:extLst/>
          </p:nvPr>
        </p:nvGraphicFramePr>
        <p:xfrm>
          <a:off x="572460" y="-1660727"/>
          <a:ext cx="10655317" cy="86976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oup 14"/>
          <p:cNvGrpSpPr/>
          <p:nvPr/>
        </p:nvGrpSpPr>
        <p:grpSpPr>
          <a:xfrm>
            <a:off x="4133473" y="469258"/>
            <a:ext cx="2950640" cy="3048827"/>
            <a:chOff x="4133473" y="469258"/>
            <a:chExt cx="2950640" cy="3048827"/>
          </a:xfrm>
        </p:grpSpPr>
        <p:sp>
          <p:nvSpPr>
            <p:cNvPr id="12" name="TextBox 11"/>
            <p:cNvSpPr txBox="1"/>
            <p:nvPr/>
          </p:nvSpPr>
          <p:spPr>
            <a:xfrm>
              <a:off x="4362947" y="2348534"/>
              <a:ext cx="2721166" cy="1169551"/>
            </a:xfrm>
            <a:prstGeom prst="rect">
              <a:avLst/>
            </a:prstGeom>
            <a:noFill/>
          </p:spPr>
          <p:txBody>
            <a:bodyPr wrap="square" rtlCol="0">
              <a:spAutoFit/>
            </a:bodyPr>
            <a:lstStyle/>
            <a:p>
              <a:pPr algn="ctr"/>
              <a:r>
                <a:rPr lang="en-US" b="1" dirty="0"/>
                <a:t>2014</a:t>
              </a:r>
              <a:endParaRPr lang="en-US" sz="1400" b="1" dirty="0"/>
            </a:p>
            <a:p>
              <a:pPr algn="ctr"/>
              <a:r>
                <a:rPr lang="en-US" sz="1400" b="1" i="1" dirty="0"/>
                <a:t>GDIB</a:t>
              </a:r>
              <a:endParaRPr lang="en-US" sz="1400" b="1" dirty="0"/>
            </a:p>
            <a:p>
              <a:pPr algn="ctr"/>
              <a:r>
                <a:rPr lang="en-US" dirty="0"/>
                <a:t>Co-</a:t>
              </a:r>
              <a:r>
                <a:rPr lang="en-US" sz="1400" dirty="0"/>
                <a:t>Authors &amp;</a:t>
              </a:r>
            </a:p>
            <a:p>
              <a:pPr algn="ctr"/>
              <a:r>
                <a:rPr lang="en-US" sz="1400" dirty="0"/>
                <a:t>80 Expert Panelists</a:t>
              </a:r>
            </a:p>
            <a:p>
              <a:pPr algn="ctr"/>
              <a:endParaRPr lang="en-US" dirty="0"/>
            </a:p>
          </p:txBody>
        </p:sp>
        <p:pic>
          <p:nvPicPr>
            <p:cNvPr id="14" name="Picture 13"/>
            <p:cNvPicPr>
              <a:picLocks noChangeAspect="1"/>
            </p:cNvPicPr>
            <p:nvPr/>
          </p:nvPicPr>
          <p:blipFill>
            <a:blip r:embed="rId10"/>
            <a:stretch>
              <a:fillRect/>
            </a:stretch>
          </p:blipFill>
          <p:spPr>
            <a:xfrm>
              <a:off x="4133473" y="469258"/>
              <a:ext cx="915144" cy="1359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grpSp>
        <p:nvGrpSpPr>
          <p:cNvPr id="3" name="Group 2"/>
          <p:cNvGrpSpPr/>
          <p:nvPr/>
        </p:nvGrpSpPr>
        <p:grpSpPr>
          <a:xfrm>
            <a:off x="179451" y="4321822"/>
            <a:ext cx="3231509" cy="1909799"/>
            <a:chOff x="179451" y="4321822"/>
            <a:chExt cx="3231509" cy="1909799"/>
          </a:xfrm>
        </p:grpSpPr>
        <p:sp>
          <p:nvSpPr>
            <p:cNvPr id="6" name="TextBox 5"/>
            <p:cNvSpPr txBox="1"/>
            <p:nvPr/>
          </p:nvSpPr>
          <p:spPr>
            <a:xfrm>
              <a:off x="689794" y="5154403"/>
              <a:ext cx="2721166" cy="1077218"/>
            </a:xfrm>
            <a:prstGeom prst="rect">
              <a:avLst/>
            </a:prstGeom>
            <a:noFill/>
          </p:spPr>
          <p:txBody>
            <a:bodyPr wrap="square" rtlCol="0">
              <a:spAutoFit/>
            </a:bodyPr>
            <a:lstStyle/>
            <a:p>
              <a:pPr algn="ctr"/>
              <a:r>
                <a:rPr lang="en-US" b="1" dirty="0"/>
                <a:t>1993</a:t>
              </a:r>
              <a:r>
                <a:rPr lang="en-US" sz="1400" b="1" dirty="0"/>
                <a:t> </a:t>
              </a:r>
            </a:p>
            <a:p>
              <a:pPr algn="ctr"/>
              <a:r>
                <a:rPr lang="en-US" sz="1400" b="1" i="1" dirty="0"/>
                <a:t>Bench Marks for Diversity</a:t>
              </a:r>
            </a:p>
            <a:p>
              <a:pPr algn="ctr"/>
              <a:r>
                <a:rPr lang="en-US" sz="1400" dirty="0"/>
                <a:t>Tennessee Valley Authority </a:t>
              </a:r>
            </a:p>
            <a:p>
              <a:pPr algn="ctr"/>
              <a:endParaRPr lang="en-US" dirty="0"/>
            </a:p>
          </p:txBody>
        </p:sp>
        <p:pic>
          <p:nvPicPr>
            <p:cNvPr id="16" name="Picture 15"/>
            <p:cNvPicPr>
              <a:picLocks noChangeAspect="1"/>
            </p:cNvPicPr>
            <p:nvPr/>
          </p:nvPicPr>
          <p:blipFill>
            <a:blip r:embed="rId11"/>
            <a:stretch>
              <a:fillRect/>
            </a:stretch>
          </p:blipFill>
          <p:spPr>
            <a:xfrm>
              <a:off x="179451" y="4321822"/>
              <a:ext cx="746847" cy="75218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grpSp>
        <p:nvGrpSpPr>
          <p:cNvPr id="4" name="Group 3"/>
          <p:cNvGrpSpPr/>
          <p:nvPr/>
        </p:nvGrpSpPr>
        <p:grpSpPr>
          <a:xfrm>
            <a:off x="2717466" y="1554284"/>
            <a:ext cx="2434393" cy="2735867"/>
            <a:chOff x="2717466" y="1554284"/>
            <a:chExt cx="2434393" cy="2735867"/>
          </a:xfrm>
        </p:grpSpPr>
        <p:sp>
          <p:nvSpPr>
            <p:cNvPr id="10" name="TextBox 9"/>
            <p:cNvSpPr txBox="1"/>
            <p:nvPr/>
          </p:nvSpPr>
          <p:spPr>
            <a:xfrm>
              <a:off x="3079055" y="3120600"/>
              <a:ext cx="2072804" cy="1169551"/>
            </a:xfrm>
            <a:prstGeom prst="rect">
              <a:avLst/>
            </a:prstGeom>
            <a:noFill/>
          </p:spPr>
          <p:txBody>
            <a:bodyPr wrap="square" rtlCol="0">
              <a:spAutoFit/>
            </a:bodyPr>
            <a:lstStyle/>
            <a:p>
              <a:pPr algn="ctr"/>
              <a:r>
                <a:rPr lang="en-US" b="1" dirty="0"/>
                <a:t>2011</a:t>
              </a:r>
              <a:endParaRPr lang="en-US" sz="1400" b="1" dirty="0"/>
            </a:p>
            <a:p>
              <a:pPr algn="ctr"/>
              <a:r>
                <a:rPr lang="en-US" sz="1400" b="1" i="1" dirty="0"/>
                <a:t>GDIB</a:t>
              </a:r>
              <a:endParaRPr lang="en-US" sz="1400" b="1" dirty="0"/>
            </a:p>
            <a:p>
              <a:pPr algn="ctr"/>
              <a:r>
                <a:rPr lang="en-US" dirty="0"/>
                <a:t>Co-</a:t>
              </a:r>
              <a:r>
                <a:rPr lang="en-US" sz="1400" dirty="0"/>
                <a:t>Authors &amp;                                 79 Expert Panelists</a:t>
              </a:r>
            </a:p>
            <a:p>
              <a:pPr algn="ctr"/>
              <a:endParaRPr lang="en-US" dirty="0"/>
            </a:p>
          </p:txBody>
        </p:sp>
        <p:pic>
          <p:nvPicPr>
            <p:cNvPr id="22" name="Picture 21"/>
            <p:cNvPicPr>
              <a:picLocks noChangeAspect="1"/>
            </p:cNvPicPr>
            <p:nvPr/>
          </p:nvPicPr>
          <p:blipFill>
            <a:blip r:embed="rId12"/>
            <a:stretch>
              <a:fillRect/>
            </a:stretch>
          </p:blipFill>
          <p:spPr>
            <a:xfrm>
              <a:off x="2717466" y="1554284"/>
              <a:ext cx="817299" cy="10797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grpSp>
        <p:nvGrpSpPr>
          <p:cNvPr id="27" name="Group 26"/>
          <p:cNvGrpSpPr/>
          <p:nvPr/>
        </p:nvGrpSpPr>
        <p:grpSpPr>
          <a:xfrm>
            <a:off x="1156156" y="2688116"/>
            <a:ext cx="2958523" cy="2485373"/>
            <a:chOff x="1156156" y="2688116"/>
            <a:chExt cx="2958523" cy="2485373"/>
          </a:xfrm>
        </p:grpSpPr>
        <p:sp>
          <p:nvSpPr>
            <p:cNvPr id="9" name="TextBox 8"/>
            <p:cNvSpPr txBox="1"/>
            <p:nvPr/>
          </p:nvSpPr>
          <p:spPr>
            <a:xfrm>
              <a:off x="1393513" y="4003938"/>
              <a:ext cx="2721166" cy="1169551"/>
            </a:xfrm>
            <a:prstGeom prst="rect">
              <a:avLst/>
            </a:prstGeom>
            <a:noFill/>
          </p:spPr>
          <p:txBody>
            <a:bodyPr wrap="square" rtlCol="0">
              <a:spAutoFit/>
            </a:bodyPr>
            <a:lstStyle/>
            <a:p>
              <a:pPr algn="ctr"/>
              <a:r>
                <a:rPr lang="en-US" b="1" dirty="0"/>
                <a:t>2006</a:t>
              </a:r>
              <a:endParaRPr lang="en-US" sz="1400" b="1" dirty="0"/>
            </a:p>
            <a:p>
              <a:pPr algn="ctr"/>
              <a:r>
                <a:rPr lang="en-US" sz="1400" b="1" i="1" dirty="0"/>
                <a:t>GDIB</a:t>
              </a:r>
              <a:r>
                <a:rPr lang="en-US" sz="1400" dirty="0"/>
                <a:t> </a:t>
              </a:r>
            </a:p>
            <a:p>
              <a:pPr algn="ctr"/>
              <a:r>
                <a:rPr lang="en-US" dirty="0"/>
                <a:t>Co-</a:t>
              </a:r>
              <a:r>
                <a:rPr lang="en-US" sz="1400" dirty="0"/>
                <a:t>Authors &amp;</a:t>
              </a:r>
            </a:p>
            <a:p>
              <a:pPr algn="ctr"/>
              <a:r>
                <a:rPr lang="en-US" sz="1400" dirty="0"/>
                <a:t>47 Expert Panelists</a:t>
              </a:r>
            </a:p>
            <a:p>
              <a:pPr algn="ctr"/>
              <a:endParaRPr lang="en-US" dirty="0"/>
            </a:p>
          </p:txBody>
        </p:sp>
        <p:pic>
          <p:nvPicPr>
            <p:cNvPr id="23" name="Picture 22"/>
            <p:cNvPicPr>
              <a:picLocks noChangeAspect="1"/>
            </p:cNvPicPr>
            <p:nvPr/>
          </p:nvPicPr>
          <p:blipFill>
            <a:blip r:embed="rId13"/>
            <a:stretch>
              <a:fillRect/>
            </a:stretch>
          </p:blipFill>
          <p:spPr>
            <a:xfrm>
              <a:off x="1156156" y="2688116"/>
              <a:ext cx="871211" cy="112945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33" name="TextBox 32"/>
          <p:cNvSpPr txBox="1"/>
          <p:nvPr/>
        </p:nvSpPr>
        <p:spPr>
          <a:xfrm>
            <a:off x="4968954" y="6231621"/>
            <a:ext cx="4216162"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GDIB EVOLUTION</a:t>
            </a:r>
          </a:p>
        </p:txBody>
      </p:sp>
      <p:grpSp>
        <p:nvGrpSpPr>
          <p:cNvPr id="17" name="Group 16"/>
          <p:cNvGrpSpPr/>
          <p:nvPr/>
        </p:nvGrpSpPr>
        <p:grpSpPr>
          <a:xfrm>
            <a:off x="5900118" y="65351"/>
            <a:ext cx="3075102" cy="3152330"/>
            <a:chOff x="5900118" y="65351"/>
            <a:chExt cx="3075102" cy="3152330"/>
          </a:xfrm>
        </p:grpSpPr>
        <p:sp>
          <p:nvSpPr>
            <p:cNvPr id="11" name="TextBox 10"/>
            <p:cNvSpPr txBox="1"/>
            <p:nvPr/>
          </p:nvSpPr>
          <p:spPr>
            <a:xfrm>
              <a:off x="6254054" y="2048130"/>
              <a:ext cx="2721166" cy="1169551"/>
            </a:xfrm>
            <a:prstGeom prst="rect">
              <a:avLst/>
            </a:prstGeom>
            <a:noFill/>
          </p:spPr>
          <p:txBody>
            <a:bodyPr wrap="square" rtlCol="0">
              <a:spAutoFit/>
            </a:bodyPr>
            <a:lstStyle/>
            <a:p>
              <a:pPr algn="ctr"/>
              <a:r>
                <a:rPr lang="en-US" b="1" dirty="0"/>
                <a:t>2016</a:t>
              </a:r>
              <a:endParaRPr lang="en-US" sz="1400" b="1" dirty="0"/>
            </a:p>
            <a:p>
              <a:pPr algn="ctr"/>
              <a:r>
                <a:rPr lang="en-US" sz="1400" b="1" dirty="0"/>
                <a:t>Tenth Anniversary Edition</a:t>
              </a:r>
              <a:r>
                <a:rPr lang="en-US" sz="1400" dirty="0"/>
                <a:t> </a:t>
              </a:r>
            </a:p>
            <a:p>
              <a:pPr algn="ctr"/>
              <a:r>
                <a:rPr lang="en-US" dirty="0"/>
                <a:t>Co-</a:t>
              </a:r>
              <a:r>
                <a:rPr lang="en-US" sz="1400" dirty="0"/>
                <a:t>Authors &amp;                                            95 Expert Panelists</a:t>
              </a:r>
            </a:p>
            <a:p>
              <a:pPr algn="ctr"/>
              <a:endParaRPr lang="en-US" dirty="0"/>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00118" y="65351"/>
              <a:ext cx="1014164" cy="1312448"/>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Tree>
    <p:custDataLst>
      <p:tags r:id="rId1"/>
    </p:custDataLst>
    <p:extLst>
      <p:ext uri="{BB962C8B-B14F-4D97-AF65-F5344CB8AC3E}">
        <p14:creationId xmlns:p14="http://schemas.microsoft.com/office/powerpoint/2010/main" val="1317286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17215">
        <p15:prstTrans prst="pageCurlDouble"/>
      </p:transition>
    </mc:Choice>
    <mc:Fallback xmlns="">
      <p:transition xmlns:p14="http://schemas.microsoft.com/office/powerpoint/2010/main" spd="slow" advTm="172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graphicEl>
                                              <a:dgm id="{FDB8453E-E6A3-43F9-AE90-875E4BD89BC5}"/>
                                            </p:graphicEl>
                                          </p:spTgt>
                                        </p:tgtEl>
                                        <p:attrNameLst>
                                          <p:attrName>style.visibility</p:attrName>
                                        </p:attrNameLst>
                                      </p:cBhvr>
                                      <p:to>
                                        <p:strVal val="visible"/>
                                      </p:to>
                                    </p:set>
                                    <p:animEffect transition="in" filter="circle(in)">
                                      <p:cBhvr>
                                        <p:cTn id="7" dur="2000"/>
                                        <p:tgtEl>
                                          <p:spTgt spid="5">
                                            <p:graphicEl>
                                              <a:dgm id="{FDB8453E-E6A3-43F9-AE90-875E4BD89BC5}"/>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graphicEl>
                                              <a:dgm id="{81DC6047-B82D-4512-90BE-DF0A3351AE00}"/>
                                            </p:graphicEl>
                                          </p:spTgt>
                                        </p:tgtEl>
                                        <p:attrNameLst>
                                          <p:attrName>style.visibility</p:attrName>
                                        </p:attrNameLst>
                                      </p:cBhvr>
                                      <p:to>
                                        <p:strVal val="visible"/>
                                      </p:to>
                                    </p:set>
                                    <p:animEffect transition="in" filter="circle(in)">
                                      <p:cBhvr>
                                        <p:cTn id="10" dur="2000"/>
                                        <p:tgtEl>
                                          <p:spTgt spid="5">
                                            <p:graphicEl>
                                              <a:dgm id="{81DC6047-B82D-4512-90BE-DF0A3351AE00}"/>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graphicEl>
                                              <a:dgm id="{B8489E2A-0A9C-4B8D-A42B-63D8D60CC6E7}"/>
                                            </p:graphicEl>
                                          </p:spTgt>
                                        </p:tgtEl>
                                        <p:attrNameLst>
                                          <p:attrName>style.visibility</p:attrName>
                                        </p:attrNameLst>
                                      </p:cBhvr>
                                      <p:to>
                                        <p:strVal val="visible"/>
                                      </p:to>
                                    </p:set>
                                    <p:animEffect transition="in" filter="circle(in)">
                                      <p:cBhvr>
                                        <p:cTn id="13" dur="2000"/>
                                        <p:tgtEl>
                                          <p:spTgt spid="5">
                                            <p:graphicEl>
                                              <a:dgm id="{B8489E2A-0A9C-4B8D-A42B-63D8D60CC6E7}"/>
                                            </p:graphic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graphicEl>
                                              <a:dgm id="{D0EAF6FF-93BE-4CFE-BDF5-DC1B6574E51F}"/>
                                            </p:graphicEl>
                                          </p:spTgt>
                                        </p:tgtEl>
                                        <p:attrNameLst>
                                          <p:attrName>style.visibility</p:attrName>
                                        </p:attrNameLst>
                                      </p:cBhvr>
                                      <p:to>
                                        <p:strVal val="visible"/>
                                      </p:to>
                                    </p:set>
                                    <p:animEffect transition="in" filter="circle(in)">
                                      <p:cBhvr>
                                        <p:cTn id="16" dur="2000"/>
                                        <p:tgtEl>
                                          <p:spTgt spid="5">
                                            <p:graphicEl>
                                              <a:dgm id="{D0EAF6FF-93BE-4CFE-BDF5-DC1B6574E51F}"/>
                                            </p:graphic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graphicEl>
                                              <a:dgm id="{D4C1E8C1-D2BA-4852-A015-3732B7D2AB1B}"/>
                                            </p:graphicEl>
                                          </p:spTgt>
                                        </p:tgtEl>
                                        <p:attrNameLst>
                                          <p:attrName>style.visibility</p:attrName>
                                        </p:attrNameLst>
                                      </p:cBhvr>
                                      <p:to>
                                        <p:strVal val="visible"/>
                                      </p:to>
                                    </p:set>
                                    <p:animEffect transition="in" filter="circle(in)">
                                      <p:cBhvr>
                                        <p:cTn id="19" dur="2000"/>
                                        <p:tgtEl>
                                          <p:spTgt spid="5">
                                            <p:graphicEl>
                                              <a:dgm id="{D4C1E8C1-D2BA-4852-A015-3732B7D2AB1B}"/>
                                            </p:graphic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graphicEl>
                                              <a:dgm id="{15EED186-9F78-4231-80EF-A4EA854E5F9D}"/>
                                            </p:graphicEl>
                                          </p:spTgt>
                                        </p:tgtEl>
                                        <p:attrNameLst>
                                          <p:attrName>style.visibility</p:attrName>
                                        </p:attrNameLst>
                                      </p:cBhvr>
                                      <p:to>
                                        <p:strVal val="visible"/>
                                      </p:to>
                                    </p:set>
                                    <p:animEffect transition="in" filter="circle(in)">
                                      <p:cBhvr>
                                        <p:cTn id="22" dur="2000"/>
                                        <p:tgtEl>
                                          <p:spTgt spid="5">
                                            <p:graphicEl>
                                              <a:dgm id="{15EED186-9F78-4231-80EF-A4EA854E5F9D}"/>
                                            </p:graphic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graphicEl>
                                              <a:dgm id="{C3CF3E82-7C12-4C24-8A1C-7EEC9A805EAB}"/>
                                            </p:graphicEl>
                                          </p:spTgt>
                                        </p:tgtEl>
                                        <p:attrNameLst>
                                          <p:attrName>style.visibility</p:attrName>
                                        </p:attrNameLst>
                                      </p:cBhvr>
                                      <p:to>
                                        <p:strVal val="visible"/>
                                      </p:to>
                                    </p:set>
                                    <p:animEffect transition="in" filter="circle(in)">
                                      <p:cBhvr>
                                        <p:cTn id="25" dur="2000"/>
                                        <p:tgtEl>
                                          <p:spTgt spid="5">
                                            <p:graphicEl>
                                              <a:dgm id="{C3CF3E82-7C12-4C24-8A1C-7EEC9A805EAB}"/>
                                            </p:graphic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
                                            <p:graphicEl>
                                              <a:dgm id="{324451F6-EC0F-42B2-8BA4-C201F1B823BF}"/>
                                            </p:graphicEl>
                                          </p:spTgt>
                                        </p:tgtEl>
                                        <p:attrNameLst>
                                          <p:attrName>style.visibility</p:attrName>
                                        </p:attrNameLst>
                                      </p:cBhvr>
                                      <p:to>
                                        <p:strVal val="visible"/>
                                      </p:to>
                                    </p:set>
                                    <p:animEffect transition="in" filter="circle(in)">
                                      <p:cBhvr>
                                        <p:cTn id="28" dur="2000"/>
                                        <p:tgtEl>
                                          <p:spTgt spid="5">
                                            <p:graphicEl>
                                              <a:dgm id="{324451F6-EC0F-42B2-8BA4-C201F1B823BF}"/>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
                                            <p:graphicEl>
                                              <a:dgm id="{876A92FE-460E-4B37-ACB1-D5F37DE77492}"/>
                                            </p:graphicEl>
                                          </p:spTgt>
                                        </p:tgtEl>
                                        <p:attrNameLst>
                                          <p:attrName>style.visibility</p:attrName>
                                        </p:attrNameLst>
                                      </p:cBhvr>
                                      <p:to>
                                        <p:strVal val="visible"/>
                                      </p:to>
                                    </p:set>
                                    <p:animEffect transition="in" filter="circle(in)">
                                      <p:cBhvr>
                                        <p:cTn id="31" dur="2000"/>
                                        <p:tgtEl>
                                          <p:spTgt spid="5">
                                            <p:graphicEl>
                                              <a:dgm id="{876A92FE-460E-4B37-ACB1-D5F37DE77492}"/>
                                            </p:graphic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graphicEl>
                                              <a:dgm id="{2A2FE044-5C36-4B69-B1B3-B8F67DBFBBC5}"/>
                                            </p:graphicEl>
                                          </p:spTgt>
                                        </p:tgtEl>
                                        <p:attrNameLst>
                                          <p:attrName>style.visibility</p:attrName>
                                        </p:attrNameLst>
                                      </p:cBhvr>
                                      <p:to>
                                        <p:strVal val="visible"/>
                                      </p:to>
                                    </p:set>
                                    <p:animEffect transition="in" filter="circle(in)">
                                      <p:cBhvr>
                                        <p:cTn id="34" dur="2000"/>
                                        <p:tgtEl>
                                          <p:spTgt spid="5">
                                            <p:graphicEl>
                                              <a:dgm id="{2A2FE044-5C36-4B69-B1B3-B8F67DBFBBC5}"/>
                                            </p:graphic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5">
                                            <p:graphicEl>
                                              <a:dgm id="{EFBD2FB5-D7DD-47B0-B0FB-ED4B596714A0}"/>
                                            </p:graphicEl>
                                          </p:spTgt>
                                        </p:tgtEl>
                                        <p:attrNameLst>
                                          <p:attrName>style.visibility</p:attrName>
                                        </p:attrNameLst>
                                      </p:cBhvr>
                                      <p:to>
                                        <p:strVal val="visible"/>
                                      </p:to>
                                    </p:set>
                                    <p:animEffect transition="in" filter="circle(in)">
                                      <p:cBhvr>
                                        <p:cTn id="37" dur="2000"/>
                                        <p:tgtEl>
                                          <p:spTgt spid="5">
                                            <p:graphicEl>
                                              <a:dgm id="{EFBD2FB5-D7DD-47B0-B0FB-ED4B596714A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2000" fill="hold"/>
                                        <p:tgtEl>
                                          <p:spTgt spid="3"/>
                                        </p:tgtEl>
                                        <p:attrNameLst>
                                          <p:attrName>ppt_w</p:attrName>
                                        </p:attrNameLst>
                                      </p:cBhvr>
                                      <p:tavLst>
                                        <p:tav tm="0">
                                          <p:val>
                                            <p:fltVal val="0"/>
                                          </p:val>
                                        </p:tav>
                                        <p:tav tm="100000">
                                          <p:val>
                                            <p:strVal val="#ppt_w"/>
                                          </p:val>
                                        </p:tav>
                                      </p:tavLst>
                                    </p:anim>
                                    <p:anim calcmode="lin" valueType="num">
                                      <p:cBhvr>
                                        <p:cTn id="43" dur="2000" fill="hold"/>
                                        <p:tgtEl>
                                          <p:spTgt spid="3"/>
                                        </p:tgtEl>
                                        <p:attrNameLst>
                                          <p:attrName>ppt_h</p:attrName>
                                        </p:attrNameLst>
                                      </p:cBhvr>
                                      <p:tavLst>
                                        <p:tav tm="0">
                                          <p:val>
                                            <p:fltVal val="0"/>
                                          </p:val>
                                        </p:tav>
                                        <p:tav tm="100000">
                                          <p:val>
                                            <p:strVal val="#ppt_h"/>
                                          </p:val>
                                        </p:tav>
                                      </p:tavLst>
                                    </p:anim>
                                    <p:anim calcmode="lin" valueType="num">
                                      <p:cBhvr>
                                        <p:cTn id="44" dur="2000" fill="hold"/>
                                        <p:tgtEl>
                                          <p:spTgt spid="3"/>
                                        </p:tgtEl>
                                        <p:attrNameLst>
                                          <p:attrName>style.rotation</p:attrName>
                                        </p:attrNameLst>
                                      </p:cBhvr>
                                      <p:tavLst>
                                        <p:tav tm="0">
                                          <p:val>
                                            <p:fltVal val="90"/>
                                          </p:val>
                                        </p:tav>
                                        <p:tav tm="100000">
                                          <p:val>
                                            <p:fltVal val="0"/>
                                          </p:val>
                                        </p:tav>
                                      </p:tavLst>
                                    </p:anim>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2000" fill="hold"/>
                                        <p:tgtEl>
                                          <p:spTgt spid="27"/>
                                        </p:tgtEl>
                                        <p:attrNameLst>
                                          <p:attrName>ppt_w</p:attrName>
                                        </p:attrNameLst>
                                      </p:cBhvr>
                                      <p:tavLst>
                                        <p:tav tm="0">
                                          <p:val>
                                            <p:fltVal val="0"/>
                                          </p:val>
                                        </p:tav>
                                        <p:tav tm="100000">
                                          <p:val>
                                            <p:strVal val="#ppt_w"/>
                                          </p:val>
                                        </p:tav>
                                      </p:tavLst>
                                    </p:anim>
                                    <p:anim calcmode="lin" valueType="num">
                                      <p:cBhvr>
                                        <p:cTn id="51" dur="2000" fill="hold"/>
                                        <p:tgtEl>
                                          <p:spTgt spid="27"/>
                                        </p:tgtEl>
                                        <p:attrNameLst>
                                          <p:attrName>ppt_h</p:attrName>
                                        </p:attrNameLst>
                                      </p:cBhvr>
                                      <p:tavLst>
                                        <p:tav tm="0">
                                          <p:val>
                                            <p:fltVal val="0"/>
                                          </p:val>
                                        </p:tav>
                                        <p:tav tm="100000">
                                          <p:val>
                                            <p:strVal val="#ppt_h"/>
                                          </p:val>
                                        </p:tav>
                                      </p:tavLst>
                                    </p:anim>
                                    <p:anim calcmode="lin" valueType="num">
                                      <p:cBhvr>
                                        <p:cTn id="52" dur="2000" fill="hold"/>
                                        <p:tgtEl>
                                          <p:spTgt spid="27"/>
                                        </p:tgtEl>
                                        <p:attrNameLst>
                                          <p:attrName>style.rotation</p:attrName>
                                        </p:attrNameLst>
                                      </p:cBhvr>
                                      <p:tavLst>
                                        <p:tav tm="0">
                                          <p:val>
                                            <p:fltVal val="90"/>
                                          </p:val>
                                        </p:tav>
                                        <p:tav tm="100000">
                                          <p:val>
                                            <p:fltVal val="0"/>
                                          </p:val>
                                        </p:tav>
                                      </p:tavLst>
                                    </p:anim>
                                    <p:animEffect transition="in" filter="fade">
                                      <p:cBhvr>
                                        <p:cTn id="53" dur="2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2000" fill="hold"/>
                                        <p:tgtEl>
                                          <p:spTgt spid="4"/>
                                        </p:tgtEl>
                                        <p:attrNameLst>
                                          <p:attrName>ppt_w</p:attrName>
                                        </p:attrNameLst>
                                      </p:cBhvr>
                                      <p:tavLst>
                                        <p:tav tm="0">
                                          <p:val>
                                            <p:fltVal val="0"/>
                                          </p:val>
                                        </p:tav>
                                        <p:tav tm="100000">
                                          <p:val>
                                            <p:strVal val="#ppt_w"/>
                                          </p:val>
                                        </p:tav>
                                      </p:tavLst>
                                    </p:anim>
                                    <p:anim calcmode="lin" valueType="num">
                                      <p:cBhvr>
                                        <p:cTn id="59" dur="2000" fill="hold"/>
                                        <p:tgtEl>
                                          <p:spTgt spid="4"/>
                                        </p:tgtEl>
                                        <p:attrNameLst>
                                          <p:attrName>ppt_h</p:attrName>
                                        </p:attrNameLst>
                                      </p:cBhvr>
                                      <p:tavLst>
                                        <p:tav tm="0">
                                          <p:val>
                                            <p:fltVal val="0"/>
                                          </p:val>
                                        </p:tav>
                                        <p:tav tm="100000">
                                          <p:val>
                                            <p:strVal val="#ppt_h"/>
                                          </p:val>
                                        </p:tav>
                                      </p:tavLst>
                                    </p:anim>
                                    <p:anim calcmode="lin" valueType="num">
                                      <p:cBhvr>
                                        <p:cTn id="60" dur="2000" fill="hold"/>
                                        <p:tgtEl>
                                          <p:spTgt spid="4"/>
                                        </p:tgtEl>
                                        <p:attrNameLst>
                                          <p:attrName>style.rotation</p:attrName>
                                        </p:attrNameLst>
                                      </p:cBhvr>
                                      <p:tavLst>
                                        <p:tav tm="0">
                                          <p:val>
                                            <p:fltVal val="90"/>
                                          </p:val>
                                        </p:tav>
                                        <p:tav tm="100000">
                                          <p:val>
                                            <p:fltVal val="0"/>
                                          </p:val>
                                        </p:tav>
                                      </p:tavLst>
                                    </p:anim>
                                    <p:animEffect transition="in" filter="fade">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2000" fill="hold"/>
                                        <p:tgtEl>
                                          <p:spTgt spid="15"/>
                                        </p:tgtEl>
                                        <p:attrNameLst>
                                          <p:attrName>ppt_w</p:attrName>
                                        </p:attrNameLst>
                                      </p:cBhvr>
                                      <p:tavLst>
                                        <p:tav tm="0">
                                          <p:val>
                                            <p:fltVal val="0"/>
                                          </p:val>
                                        </p:tav>
                                        <p:tav tm="100000">
                                          <p:val>
                                            <p:strVal val="#ppt_w"/>
                                          </p:val>
                                        </p:tav>
                                      </p:tavLst>
                                    </p:anim>
                                    <p:anim calcmode="lin" valueType="num">
                                      <p:cBhvr>
                                        <p:cTn id="67" dur="2000" fill="hold"/>
                                        <p:tgtEl>
                                          <p:spTgt spid="15"/>
                                        </p:tgtEl>
                                        <p:attrNameLst>
                                          <p:attrName>ppt_h</p:attrName>
                                        </p:attrNameLst>
                                      </p:cBhvr>
                                      <p:tavLst>
                                        <p:tav tm="0">
                                          <p:val>
                                            <p:fltVal val="0"/>
                                          </p:val>
                                        </p:tav>
                                        <p:tav tm="100000">
                                          <p:val>
                                            <p:strVal val="#ppt_h"/>
                                          </p:val>
                                        </p:tav>
                                      </p:tavLst>
                                    </p:anim>
                                    <p:anim calcmode="lin" valueType="num">
                                      <p:cBhvr>
                                        <p:cTn id="68" dur="2000" fill="hold"/>
                                        <p:tgtEl>
                                          <p:spTgt spid="15"/>
                                        </p:tgtEl>
                                        <p:attrNameLst>
                                          <p:attrName>style.rotation</p:attrName>
                                        </p:attrNameLst>
                                      </p:cBhvr>
                                      <p:tavLst>
                                        <p:tav tm="0">
                                          <p:val>
                                            <p:fltVal val="90"/>
                                          </p:val>
                                        </p:tav>
                                        <p:tav tm="100000">
                                          <p:val>
                                            <p:fltVal val="0"/>
                                          </p:val>
                                        </p:tav>
                                      </p:tavLst>
                                    </p:anim>
                                    <p:animEffect transition="in" filter="fade">
                                      <p:cBhvr>
                                        <p:cTn id="69" dur="2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2000" fill="hold"/>
                                        <p:tgtEl>
                                          <p:spTgt spid="17"/>
                                        </p:tgtEl>
                                        <p:attrNameLst>
                                          <p:attrName>ppt_w</p:attrName>
                                        </p:attrNameLst>
                                      </p:cBhvr>
                                      <p:tavLst>
                                        <p:tav tm="0">
                                          <p:val>
                                            <p:fltVal val="0"/>
                                          </p:val>
                                        </p:tav>
                                        <p:tav tm="100000">
                                          <p:val>
                                            <p:strVal val="#ppt_w"/>
                                          </p:val>
                                        </p:tav>
                                      </p:tavLst>
                                    </p:anim>
                                    <p:anim calcmode="lin" valueType="num">
                                      <p:cBhvr>
                                        <p:cTn id="75" dur="2000" fill="hold"/>
                                        <p:tgtEl>
                                          <p:spTgt spid="17"/>
                                        </p:tgtEl>
                                        <p:attrNameLst>
                                          <p:attrName>ppt_h</p:attrName>
                                        </p:attrNameLst>
                                      </p:cBhvr>
                                      <p:tavLst>
                                        <p:tav tm="0">
                                          <p:val>
                                            <p:fltVal val="0"/>
                                          </p:val>
                                        </p:tav>
                                        <p:tav tm="100000">
                                          <p:val>
                                            <p:strVal val="#ppt_h"/>
                                          </p:val>
                                        </p:tav>
                                      </p:tavLst>
                                    </p:anim>
                                    <p:anim calcmode="lin" valueType="num">
                                      <p:cBhvr>
                                        <p:cTn id="76" dur="2000" fill="hold"/>
                                        <p:tgtEl>
                                          <p:spTgt spid="17"/>
                                        </p:tgtEl>
                                        <p:attrNameLst>
                                          <p:attrName>style.rotation</p:attrName>
                                        </p:attrNameLst>
                                      </p:cBhvr>
                                      <p:tavLst>
                                        <p:tav tm="0">
                                          <p:val>
                                            <p:fltVal val="90"/>
                                          </p:val>
                                        </p:tav>
                                        <p:tav tm="100000">
                                          <p:val>
                                            <p:fltVal val="0"/>
                                          </p:val>
                                        </p:tav>
                                      </p:tavLst>
                                    </p:anim>
                                    <p:animEffect transition="in" filter="fade">
                                      <p:cBhvr>
                                        <p:cTn id="7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2.1|2|2.4|2.4"/>
</p:tagLst>
</file>

<file path=ppt/tags/tag10.xml><?xml version="1.0" encoding="utf-8"?>
<p:tagLst xmlns:a="http://schemas.openxmlformats.org/drawingml/2006/main" xmlns:r="http://schemas.openxmlformats.org/officeDocument/2006/relationships" xmlns:p="http://schemas.openxmlformats.org/presentationml/2006/main">
  <p:tag name="TIMING" val="|0.8|2.8|1.5|3.2"/>
</p:tagLst>
</file>

<file path=ppt/tags/tag2.xml><?xml version="1.0" encoding="utf-8"?>
<p:tagLst xmlns:a="http://schemas.openxmlformats.org/drawingml/2006/main" xmlns:r="http://schemas.openxmlformats.org/officeDocument/2006/relationships" xmlns:p="http://schemas.openxmlformats.org/presentationml/2006/main">
  <p:tag name="TIMING" val="|2.2|3.6"/>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0.5|3.6"/>
</p:tagLst>
</file>

<file path=ppt/tags/tag6.xml><?xml version="1.0" encoding="utf-8"?>
<p:tagLst xmlns:a="http://schemas.openxmlformats.org/drawingml/2006/main" xmlns:r="http://schemas.openxmlformats.org/officeDocument/2006/relationships" xmlns:p="http://schemas.openxmlformats.org/presentationml/2006/main">
  <p:tag name="TIMING" val="|1.4|5.6|7.6"/>
</p:tagLst>
</file>

<file path=ppt/tags/tag7.xml><?xml version="1.0" encoding="utf-8"?>
<p:tagLst xmlns:a="http://schemas.openxmlformats.org/drawingml/2006/main" xmlns:r="http://schemas.openxmlformats.org/officeDocument/2006/relationships" xmlns:p="http://schemas.openxmlformats.org/presentationml/2006/main">
  <p:tag name="TIMING" val="|0.3|4|4.4"/>
</p:tagLst>
</file>

<file path=ppt/tags/tag8.xml><?xml version="1.0" encoding="utf-8"?>
<p:tagLst xmlns:a="http://schemas.openxmlformats.org/drawingml/2006/main" xmlns:r="http://schemas.openxmlformats.org/officeDocument/2006/relationships" xmlns:p="http://schemas.openxmlformats.org/presentationml/2006/main">
  <p:tag name="TIMING" val="|0.5|4|4.7"/>
</p:tagLst>
</file>

<file path=ppt/tags/tag9.xml><?xml version="1.0" encoding="utf-8"?>
<p:tagLst xmlns:a="http://schemas.openxmlformats.org/drawingml/2006/main" xmlns:r="http://schemas.openxmlformats.org/officeDocument/2006/relationships" xmlns:p="http://schemas.openxmlformats.org/presentationml/2006/main">
  <p:tag name="TIMING" val="|0.4|4.6|4.9"/>
</p:tagLst>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7274</Words>
  <Application>Microsoft Macintosh PowerPoint</Application>
  <PresentationFormat>On-screen Show (4:3)</PresentationFormat>
  <Paragraphs>794</Paragraphs>
  <Slides>77</Slides>
  <Notes>72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77</vt:i4>
      </vt:variant>
    </vt:vector>
  </HeadingPairs>
  <TitlesOfParts>
    <vt:vector size="89" baseType="lpstr">
      <vt:lpstr>Calibri</vt:lpstr>
      <vt:lpstr>Menlo Regular</vt:lpstr>
      <vt:lpstr>Microsoft Himalaya</vt:lpstr>
      <vt:lpstr>MS Gothic</vt:lpstr>
      <vt:lpstr>Perpetua</vt:lpstr>
      <vt:lpstr>Symbol</vt:lpstr>
      <vt:lpstr>Times New Roman</vt:lpstr>
      <vt:lpstr>Verdana</vt:lpstr>
      <vt:lpstr>Wingdings</vt:lpstr>
      <vt:lpstr>Wingdings 2</vt:lpstr>
      <vt:lpstr>Arial</vt:lpstr>
      <vt:lpstr>simple-light-2</vt:lpstr>
      <vt:lpstr>Miscellaneous GDIB Slides  For Expert Panelists &amp; GDIB Users</vt:lpstr>
      <vt:lpstr>A Tutorial on Global Diversity and Inclusion Benchmarks:  Standards for Organizations Around the World</vt:lpstr>
      <vt:lpstr>The GDIB Helps Organizations</vt:lpstr>
      <vt:lpstr>PowerPoint Presentation</vt:lpstr>
      <vt:lpstr>PowerPoint Presentation</vt:lpstr>
      <vt:lpstr>PowerPoint Presentation</vt:lpstr>
      <vt:lpstr>The GDIB is Comprehensive</vt:lpstr>
      <vt:lpstr>GDIB Sponsor:  The Diversity Collegium</vt:lpstr>
      <vt:lpstr>PowerPoint Presentation</vt:lpstr>
      <vt:lpstr>The GDIB is Accessible for People with Disabilities </vt:lpstr>
      <vt:lpstr>Symbolism of the GDIB Logo</vt:lpstr>
      <vt:lpstr>The GDIB uses  Intercultural English </vt:lpstr>
      <vt:lpstr>PowerPoint Presentation</vt:lpstr>
      <vt:lpstr>Diversity Definition</vt:lpstr>
      <vt:lpstr>Inclusion Definition</vt:lpstr>
      <vt:lpstr>Global Definition and Scope</vt:lpstr>
      <vt:lpstr>PowerPoint Presentation</vt:lpstr>
      <vt:lpstr>Creating A Better World</vt:lpstr>
      <vt:lpstr>Improving Organizational Performance</vt:lpstr>
      <vt:lpstr>Improving Organizational Performance</vt:lpstr>
      <vt:lpstr>Improving Organizational Performance (continued)</vt:lpstr>
      <vt:lpstr>PowerPoint Presentation</vt:lpstr>
      <vt:lpstr>COMPETENCE: IMPROVING SKILLS, KNOWLEDGE, AND ABILITY</vt:lpstr>
      <vt:lpstr>COMPLIANCE:  COMPLYING WITH LAWS AND REGULATIONS</vt:lpstr>
      <vt:lpstr>DIGNITY:  AFFIRMING THE VALUE  AND INTERCONNECTEDNESS OF EVERY PERSON</vt:lpstr>
      <vt:lpstr>ORGANIZATIONAL DEVELOPMENT: IMPROVING ORGANIZATIONAL PERFORMANCE</vt:lpstr>
      <vt:lpstr>SOCIAL JUSTICE:  TREATING PEOPLE EQUITABLY AND ETHICALLY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benchmark is:</vt:lpstr>
      <vt:lpstr>14 Categories in Four Groups</vt:lpstr>
      <vt:lpstr>GDIB Actions</vt:lpstr>
      <vt:lpstr>GDIB Actions</vt:lpstr>
      <vt:lpstr>GDIB Actions</vt:lpstr>
      <vt:lpstr>GDIB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Benchmarks at Level 5 Best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Uses of Benchmarks in Your Organization:</vt:lpstr>
      <vt:lpstr>Research / Expert Panelists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Using the GDIB and What Does “Using” Mean?</vt:lpstr>
      <vt:lpstr>PowerPoint Presentation</vt:lpstr>
      <vt:lpstr>Some Users – Permission Granted to Share Best Practice Stories </vt:lpstr>
      <vt:lpstr>GDIB Goals</vt:lpstr>
      <vt:lpstr>Launch Events Coming in 2016</vt:lpstr>
      <vt:lpstr>  For More Information</vt:lpstr>
      <vt:lpstr>Use and Permissions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Title 1</dc:title>
  <dc:creator>jessamine mozo montero-michaels</dc:creator>
  <cp:lastModifiedBy>Julie O'Mara</cp:lastModifiedBy>
  <cp:revision>149</cp:revision>
  <cp:lastPrinted>2016-07-10T00:57:18Z</cp:lastPrinted>
  <dcterms:modified xsi:type="dcterms:W3CDTF">2016-08-17T20:58:27Z</dcterms:modified>
</cp:coreProperties>
</file>